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3" r:id="rId6"/>
    <p:sldId id="260" r:id="rId7"/>
    <p:sldId id="261" r:id="rId8"/>
    <p:sldId id="262" r:id="rId9"/>
  </p:sldIdLst>
  <p:sldSz cx="9144000" cy="5143500" type="screen16x9"/>
  <p:notesSz cx="9144000" cy="5143500"/>
  <p:embeddedFontLst>
    <p:embeddedFont>
      <p:font typeface="Calibri" panose="020F0502020204030204" pitchFamily="34" charset="0"/>
      <p:regular r:id="rId10"/>
      <p:bold r:id="rId11"/>
      <p:italic r:id="rId12"/>
      <p:boldItalic r:id="rId13"/>
    </p:embeddedFont>
    <p:embeddedFont>
      <p:font typeface="CFJCTS+PublicSans-Bold" panose="020B0604020202020204" charset="0"/>
      <p:regular r:id="rId14"/>
    </p:embeddedFont>
    <p:embeddedFont>
      <p:font typeface="CHCNIJ+PublicSans-Bold" panose="020B0604020202020204"/>
      <p:regular r:id="rId15"/>
    </p:embeddedFont>
    <p:embeddedFont>
      <p:font typeface="CSBFGQ+EBGaramond-Bold" panose="020B0604020202020204"/>
      <p:regular r:id="rId16"/>
    </p:embeddedFont>
    <p:embeddedFont>
      <p:font typeface="KQGMTU+Arial-BoldMT" panose="020B0604020202020204" charset="0"/>
      <p:regular r:id="rId17"/>
    </p:embeddedFont>
    <p:embeddedFont>
      <p:font typeface="LNEEUU+EBGaramond-Regular" panose="020B0604020202020204"/>
      <p:regular r:id="rId18"/>
    </p:embeddedFont>
    <p:embeddedFont>
      <p:font typeface="PVLNNE+ArialMT" panose="020B0604020202020204" charset="0"/>
      <p:regular r:id="rId19"/>
    </p:embeddedFont>
    <p:embeddedFont>
      <p:font typeface="SJNKRS+ArialMT" panose="020B0604020202020204"/>
      <p:regular r:id="rId20"/>
    </p:embeddedFont>
    <p:embeddedFont>
      <p:font typeface="SLFRMA+PublicSans-BoldItalic" panose="020B060402020202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56" y="84"/>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11/7/2023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Naveenkumar-17/NM-APEC-IT-GROUP1"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182416" cy="1116664"/>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a:solidFill>
                  <a:srgbClr val="223669"/>
                </a:solidFill>
                <a:latin typeface="CHCNIJ+PublicSans-Bold"/>
                <a:cs typeface="CHCNIJ+PublicSans-Bold"/>
              </a:rPr>
              <a:t>“Your Project Name”</a:t>
            </a:r>
          </a:p>
          <a:p>
            <a:pPr marL="12" marR="0">
              <a:lnSpc>
                <a:spcPts val="2819"/>
              </a:lnSpc>
              <a:spcBef>
                <a:spcPts val="2852"/>
              </a:spcBef>
              <a:spcAft>
                <a:spcPts val="0"/>
              </a:spcAft>
            </a:pPr>
            <a:r>
              <a:rPr sz="2400" b="1" dirty="0">
                <a:solidFill>
                  <a:srgbClr val="223669"/>
                </a:solidFill>
                <a:latin typeface="CHCNIJ+PublicSans-Bold"/>
                <a:cs typeface="CHCNIJ+PublicSans-Bold"/>
              </a:rPr>
              <a:t>Task - 2</a:t>
            </a:r>
          </a:p>
        </p:txBody>
      </p:sp>
      <p:sp>
        <p:nvSpPr>
          <p:cNvPr id="4" name="object 1">
            <a:extLst>
              <a:ext uri="{FF2B5EF4-FFF2-40B4-BE49-F238E27FC236}">
                <a16:creationId xmlns:a16="http://schemas.microsoft.com/office/drawing/2014/main" id="{C195F9DA-D09A-4095-B4DC-1D7D871720E0}"/>
              </a:ext>
            </a:extLst>
          </p:cNvPr>
          <p:cNvSpPr/>
          <p:nvPr/>
        </p:nvSpPr>
        <p:spPr>
          <a:xfrm>
            <a:off x="0" y="-33261"/>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5" name="object 3">
            <a:extLst>
              <a:ext uri="{FF2B5EF4-FFF2-40B4-BE49-F238E27FC236}">
                <a16:creationId xmlns:a16="http://schemas.microsoft.com/office/drawing/2014/main" id="{E79DD0A3-2AFB-4EE8-840E-B691DF4D56F3}"/>
              </a:ext>
            </a:extLst>
          </p:cNvPr>
          <p:cNvSpPr txBox="1"/>
          <p:nvPr/>
        </p:nvSpPr>
        <p:spPr>
          <a:xfrm>
            <a:off x="251520" y="2499742"/>
            <a:ext cx="5040560" cy="1449115"/>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a:solidFill>
                  <a:schemeClr val="tx2"/>
                </a:solidFill>
                <a:latin typeface="Times New Roman" panose="02020603050405020304" pitchFamily="18" charset="0"/>
                <a:cs typeface="Times New Roman" panose="02020603050405020304" pitchFamily="18" charset="0"/>
              </a:rPr>
              <a:t>“</a:t>
            </a:r>
            <a:r>
              <a:rPr lang="en-US" sz="2400" b="1" dirty="0">
                <a:solidFill>
                  <a:schemeClr val="tx2"/>
                </a:solidFill>
                <a:latin typeface="Times New Roman" panose="02020603050405020304" pitchFamily="18" charset="0"/>
                <a:cs typeface="Times New Roman" panose="02020603050405020304" pitchFamily="18" charset="0"/>
              </a:rPr>
              <a:t>MONEY TRANSFER             </a:t>
            </a:r>
          </a:p>
          <a:p>
            <a:pPr marL="0" marR="0">
              <a:lnSpc>
                <a:spcPts val="2819"/>
              </a:lnSpc>
              <a:spcBef>
                <a:spcPts val="0"/>
              </a:spcBef>
              <a:spcAft>
                <a:spcPts val="0"/>
              </a:spcAft>
            </a:pPr>
            <a:r>
              <a:rPr lang="en-US" sz="2400" b="1" dirty="0">
                <a:solidFill>
                  <a:schemeClr val="tx2"/>
                </a:solidFill>
                <a:latin typeface="Times New Roman" panose="02020603050405020304" pitchFamily="18" charset="0"/>
                <a:cs typeface="Times New Roman" panose="02020603050405020304" pitchFamily="18" charset="0"/>
              </a:rPr>
              <a:t> APPLICATION</a:t>
            </a:r>
            <a:r>
              <a:rPr lang="en-US" sz="2400" b="1" dirty="0">
                <a:solidFill>
                  <a:schemeClr val="tx2"/>
                </a:solidFill>
                <a:latin typeface="CFJCTS+PublicSans-Bold"/>
                <a:cs typeface="CFJCTS+PublicSans-Bold"/>
              </a:rPr>
              <a:t>”</a:t>
            </a:r>
            <a:endParaRPr sz="2400" b="1" dirty="0">
              <a:solidFill>
                <a:schemeClr val="tx2"/>
              </a:solidFill>
              <a:latin typeface="CFJCTS+PublicSans-Bold"/>
              <a:cs typeface="CFJCTS+PublicSans-Bold"/>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 </a:t>
            </a:r>
            <a:r>
              <a:rPr lang="en-IN" sz="2400" b="1" dirty="0">
                <a:solidFill>
                  <a:srgbClr val="223669"/>
                </a:solidFill>
                <a:latin typeface="CFJCTS+PublicSans-Bold"/>
                <a:cs typeface="CFJCTS+PublicSans-Bold"/>
              </a:rPr>
              <a:t>2</a:t>
            </a:r>
            <a:endParaRPr sz="2400" b="1" dirty="0">
              <a:solidFill>
                <a:srgbClr val="223669"/>
              </a:solidFill>
              <a:latin typeface="CFJCTS+PublicSans-Bold"/>
              <a:cs typeface="CFJCTS+PublicSans-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1">
            <a:extLst>
              <a:ext uri="{FF2B5EF4-FFF2-40B4-BE49-F238E27FC236}">
                <a16:creationId xmlns:a16="http://schemas.microsoft.com/office/drawing/2014/main" id="{EE0D15F5-9CD8-4575-901F-7455369ADAED}"/>
              </a:ext>
            </a:extLst>
          </p:cNvPr>
          <p:cNvSpPr/>
          <p:nvPr/>
        </p:nvSpPr>
        <p:spPr>
          <a:xfrm>
            <a:off x="-41489" y="-14866"/>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10" name="object 3">
            <a:extLst>
              <a:ext uri="{FF2B5EF4-FFF2-40B4-BE49-F238E27FC236}">
                <a16:creationId xmlns:a16="http://schemas.microsoft.com/office/drawing/2014/main" id="{86CBBA64-F52C-4FFE-BB49-AFB22689BEAE}"/>
              </a:ext>
            </a:extLst>
          </p:cNvPr>
          <p:cNvSpPr txBox="1"/>
          <p:nvPr/>
        </p:nvSpPr>
        <p:spPr>
          <a:xfrm>
            <a:off x="234710" y="825130"/>
            <a:ext cx="3617210" cy="295978"/>
          </a:xfrm>
          <a:prstGeom prst="rect">
            <a:avLst/>
          </a:prstGeom>
        </p:spPr>
        <p:txBody>
          <a:bodyPr vert="horz" wrap="square" lIns="0" tIns="0" rIns="0" bIns="0" rtlCol="0">
            <a:spAutoFit/>
          </a:bodyPr>
          <a:lstStyle/>
          <a:p>
            <a:pPr marL="0" marR="0">
              <a:lnSpc>
                <a:spcPts val="2383"/>
              </a:lnSpc>
              <a:spcBef>
                <a:spcPts val="0"/>
              </a:spcBef>
              <a:spcAft>
                <a:spcPts val="0"/>
              </a:spcAft>
            </a:pPr>
            <a:r>
              <a:rPr lang="en-IN" sz="1850" b="1" spc="-10" dirty="0">
                <a:solidFill>
                  <a:srgbClr val="C88C32"/>
                </a:solidFill>
                <a:latin typeface="Times New Roman" panose="02020603050405020304" pitchFamily="18" charset="0"/>
                <a:cs typeface="Times New Roman" panose="02020603050405020304" pitchFamily="18" charset="0"/>
              </a:rPr>
              <a:t>Money Transfer Application</a:t>
            </a:r>
            <a:endParaRPr sz="1850" b="1" spc="-10" dirty="0">
              <a:solidFill>
                <a:srgbClr val="C88C32"/>
              </a:solidFill>
              <a:latin typeface="Times New Roman" panose="02020603050405020304" pitchFamily="18" charset="0"/>
              <a:cs typeface="Times New Roman" panose="02020603050405020304" pitchFamily="18" charset="0"/>
            </a:endParaRPr>
          </a:p>
        </p:txBody>
      </p:sp>
      <p:sp>
        <p:nvSpPr>
          <p:cNvPr id="11" name="object 4">
            <a:extLst>
              <a:ext uri="{FF2B5EF4-FFF2-40B4-BE49-F238E27FC236}">
                <a16:creationId xmlns:a16="http://schemas.microsoft.com/office/drawing/2014/main" id="{D69FE075-ED54-438B-B4A1-70B9B925BA23}"/>
              </a:ext>
            </a:extLst>
          </p:cNvPr>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12" name="object 5">
            <a:extLst>
              <a:ext uri="{FF2B5EF4-FFF2-40B4-BE49-F238E27FC236}">
                <a16:creationId xmlns:a16="http://schemas.microsoft.com/office/drawing/2014/main" id="{73C601A9-20B8-4DEB-A525-DD20EE0B8A6C}"/>
              </a:ext>
            </a:extLst>
          </p:cNvPr>
          <p:cNvSpPr txBox="1"/>
          <p:nvPr/>
        </p:nvSpPr>
        <p:spPr>
          <a:xfrm>
            <a:off x="343849" y="1331119"/>
            <a:ext cx="4186662" cy="907749"/>
          </a:xfrm>
          <a:prstGeom prst="rect">
            <a:avLst/>
          </a:prstGeom>
        </p:spPr>
        <p:txBody>
          <a:bodyPr vert="horz" wrap="square" lIns="0" tIns="0" rIns="0" bIns="0" rtlCol="0">
            <a:spAutoFit/>
          </a:bodyPr>
          <a:lstStyle/>
          <a:p>
            <a:pPr>
              <a:lnSpc>
                <a:spcPts val="1800"/>
              </a:lnSpc>
            </a:pPr>
            <a:r>
              <a:rPr lang="en-US" sz="1400" dirty="0">
                <a:solidFill>
                  <a:schemeClr val="bg1"/>
                </a:solidFill>
                <a:latin typeface="Times New Roman" panose="02020603050405020304" pitchFamily="18" charset="0"/>
                <a:cs typeface="Times New Roman" panose="02020603050405020304" pitchFamily="18" charset="0"/>
              </a:rPr>
              <a:t>    A Money Transfer Application offers a secure and user-friendly solution for seamless fund transfers and financial management, empowering developers to create a cutting-edge financial tool.</a:t>
            </a:r>
            <a:endParaRPr sz="1400" dirty="0">
              <a:solidFill>
                <a:schemeClr val="bg1"/>
              </a:solidFill>
              <a:latin typeface="Times New Roman" panose="02020603050405020304" pitchFamily="18" charset="0"/>
              <a:cs typeface="Times New Roman" panose="02020603050405020304" pitchFamily="18" charset="0"/>
            </a:endParaRPr>
          </a:p>
        </p:txBody>
      </p:sp>
      <p:sp>
        <p:nvSpPr>
          <p:cNvPr id="13" name="object 6">
            <a:extLst>
              <a:ext uri="{FF2B5EF4-FFF2-40B4-BE49-F238E27FC236}">
                <a16:creationId xmlns:a16="http://schemas.microsoft.com/office/drawing/2014/main" id="{FC0B1E07-A895-4BA2-8A65-837A3E7422A8}"/>
              </a:ext>
            </a:extLst>
          </p:cNvPr>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14" name="object 7">
            <a:extLst>
              <a:ext uri="{FF2B5EF4-FFF2-40B4-BE49-F238E27FC236}">
                <a16:creationId xmlns:a16="http://schemas.microsoft.com/office/drawing/2014/main" id="{EEDD4ABD-7E37-421A-A4F1-B252B76C33BD}"/>
              </a:ext>
            </a:extLst>
          </p:cNvPr>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15" name="object 8">
            <a:extLst>
              <a:ext uri="{FF2B5EF4-FFF2-40B4-BE49-F238E27FC236}">
                <a16:creationId xmlns:a16="http://schemas.microsoft.com/office/drawing/2014/main" id="{E67C0A72-B9DE-4C56-BF2B-33225267AB35}"/>
              </a:ext>
            </a:extLst>
          </p:cNvPr>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16" name="Rectangle 15">
            <a:extLst>
              <a:ext uri="{FF2B5EF4-FFF2-40B4-BE49-F238E27FC236}">
                <a16:creationId xmlns:a16="http://schemas.microsoft.com/office/drawing/2014/main" id="{559D8994-586F-4499-97F3-1C22C5798F91}"/>
              </a:ext>
            </a:extLst>
          </p:cNvPr>
          <p:cNvSpPr/>
          <p:nvPr/>
        </p:nvSpPr>
        <p:spPr>
          <a:xfrm>
            <a:off x="234710" y="2779063"/>
            <a:ext cx="1436143"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atin typeface=" Times New Roman"/>
              </a:rPr>
              <a:t>au420420205018</a:t>
            </a:r>
            <a:endParaRPr lang="en-US" sz="1200" dirty="0">
              <a:latin typeface=" Times New Roman"/>
            </a:endParaRPr>
          </a:p>
        </p:txBody>
      </p:sp>
      <p:sp>
        <p:nvSpPr>
          <p:cNvPr id="17" name="Rectangle 16">
            <a:extLst>
              <a:ext uri="{FF2B5EF4-FFF2-40B4-BE49-F238E27FC236}">
                <a16:creationId xmlns:a16="http://schemas.microsoft.com/office/drawing/2014/main" id="{DE43800E-83D3-4E4B-A1A2-0D782D0A0AAC}"/>
              </a:ext>
            </a:extLst>
          </p:cNvPr>
          <p:cNvSpPr/>
          <p:nvPr/>
        </p:nvSpPr>
        <p:spPr>
          <a:xfrm>
            <a:off x="257095" y="3975914"/>
            <a:ext cx="1436143"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atin typeface=" Times New Roman"/>
              </a:rPr>
              <a:t>au420420205306</a:t>
            </a:r>
            <a:endParaRPr lang="en-US" sz="1200" dirty="0">
              <a:latin typeface=" Times New Roman"/>
            </a:endParaRPr>
          </a:p>
        </p:txBody>
      </p:sp>
      <p:sp>
        <p:nvSpPr>
          <p:cNvPr id="18" name="Rectangle 17">
            <a:extLst>
              <a:ext uri="{FF2B5EF4-FFF2-40B4-BE49-F238E27FC236}">
                <a16:creationId xmlns:a16="http://schemas.microsoft.com/office/drawing/2014/main" id="{0BF511CE-D4FE-4C3D-A348-DEC3A9F0125D}"/>
              </a:ext>
            </a:extLst>
          </p:cNvPr>
          <p:cNvSpPr/>
          <p:nvPr/>
        </p:nvSpPr>
        <p:spPr>
          <a:xfrm>
            <a:off x="2031120" y="2796408"/>
            <a:ext cx="1436143"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latin typeface=" Times New Roman"/>
              </a:rPr>
              <a:t>Naveenkumar</a:t>
            </a:r>
            <a:r>
              <a:rPr lang="en-IN" sz="1400" dirty="0">
                <a:latin typeface=" Times New Roman"/>
              </a:rPr>
              <a:t> I</a:t>
            </a:r>
            <a:endParaRPr lang="en-US" sz="1400" dirty="0">
              <a:latin typeface=" Times New Roman"/>
            </a:endParaRPr>
          </a:p>
        </p:txBody>
      </p:sp>
      <p:sp>
        <p:nvSpPr>
          <p:cNvPr id="19" name="Rectangle 18">
            <a:extLst>
              <a:ext uri="{FF2B5EF4-FFF2-40B4-BE49-F238E27FC236}">
                <a16:creationId xmlns:a16="http://schemas.microsoft.com/office/drawing/2014/main" id="{DD2E5BE2-F02F-4C6C-A7A7-D65D8AE8223B}"/>
              </a:ext>
            </a:extLst>
          </p:cNvPr>
          <p:cNvSpPr/>
          <p:nvPr/>
        </p:nvSpPr>
        <p:spPr>
          <a:xfrm>
            <a:off x="1947052" y="3185046"/>
            <a:ext cx="1436143"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latin typeface=" Times New Roman"/>
              </a:rPr>
              <a:t>Baranidharan</a:t>
            </a:r>
            <a:r>
              <a:rPr lang="en-IN" sz="1400" dirty="0">
                <a:latin typeface=" Times New Roman"/>
              </a:rPr>
              <a:t> R</a:t>
            </a:r>
            <a:endParaRPr lang="en-US" sz="1400" dirty="0">
              <a:latin typeface=" Times New Roman"/>
            </a:endParaRPr>
          </a:p>
        </p:txBody>
      </p:sp>
      <p:sp>
        <p:nvSpPr>
          <p:cNvPr id="20" name="Rectangle 19">
            <a:extLst>
              <a:ext uri="{FF2B5EF4-FFF2-40B4-BE49-F238E27FC236}">
                <a16:creationId xmlns:a16="http://schemas.microsoft.com/office/drawing/2014/main" id="{514DA704-2BC6-46FE-97C9-2793D140BE14}"/>
              </a:ext>
            </a:extLst>
          </p:cNvPr>
          <p:cNvSpPr/>
          <p:nvPr/>
        </p:nvSpPr>
        <p:spPr>
          <a:xfrm>
            <a:off x="-41489" y="4353845"/>
            <a:ext cx="1436143"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A6465786-01EA-4E6C-930B-42C38C0CD0D7}"/>
              </a:ext>
            </a:extLst>
          </p:cNvPr>
          <p:cNvSpPr/>
          <p:nvPr/>
        </p:nvSpPr>
        <p:spPr>
          <a:xfrm>
            <a:off x="257094" y="3207434"/>
            <a:ext cx="1436143"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atin typeface=" Times New Roman"/>
              </a:rPr>
              <a:t> au420420205003</a:t>
            </a:r>
            <a:endParaRPr lang="en-US" sz="1200" dirty="0">
              <a:latin typeface=" Times New Roman"/>
            </a:endParaRPr>
          </a:p>
        </p:txBody>
      </p:sp>
      <p:sp>
        <p:nvSpPr>
          <p:cNvPr id="22" name="Rectangle 21">
            <a:extLst>
              <a:ext uri="{FF2B5EF4-FFF2-40B4-BE49-F238E27FC236}">
                <a16:creationId xmlns:a16="http://schemas.microsoft.com/office/drawing/2014/main" id="{01A26600-FFF1-4AF2-8FA5-688F20151979}"/>
              </a:ext>
            </a:extLst>
          </p:cNvPr>
          <p:cNvSpPr/>
          <p:nvPr/>
        </p:nvSpPr>
        <p:spPr>
          <a:xfrm>
            <a:off x="1892006" y="3573684"/>
            <a:ext cx="1575257"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latin typeface=" Times New Roman"/>
              </a:rPr>
              <a:t>Gokulakrishnan</a:t>
            </a:r>
            <a:r>
              <a:rPr lang="en-IN" sz="1400" dirty="0">
                <a:latin typeface=" Times New Roman"/>
              </a:rPr>
              <a:t> K</a:t>
            </a:r>
            <a:endParaRPr lang="en-US" sz="1400" dirty="0">
              <a:latin typeface=" Times New Roman"/>
            </a:endParaRPr>
          </a:p>
        </p:txBody>
      </p:sp>
      <p:sp>
        <p:nvSpPr>
          <p:cNvPr id="23" name="Rectangle 22">
            <a:extLst>
              <a:ext uri="{FF2B5EF4-FFF2-40B4-BE49-F238E27FC236}">
                <a16:creationId xmlns:a16="http://schemas.microsoft.com/office/drawing/2014/main" id="{C6B1DF51-6B08-40A5-8440-EE5E5F44F888}"/>
              </a:ext>
            </a:extLst>
          </p:cNvPr>
          <p:cNvSpPr/>
          <p:nvPr/>
        </p:nvSpPr>
        <p:spPr>
          <a:xfrm>
            <a:off x="1882490" y="3975914"/>
            <a:ext cx="1500705"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latin typeface=" Times New Roman"/>
              </a:rPr>
              <a:t>Vasanthkumar</a:t>
            </a:r>
            <a:r>
              <a:rPr lang="en-IN" sz="1400" dirty="0">
                <a:latin typeface=" Times New Roman"/>
              </a:rPr>
              <a:t> J S</a:t>
            </a:r>
            <a:endParaRPr lang="en-US" sz="1400" dirty="0">
              <a:latin typeface=" Times New Roman"/>
            </a:endParaRPr>
          </a:p>
        </p:txBody>
      </p:sp>
      <p:sp>
        <p:nvSpPr>
          <p:cNvPr id="24" name="Rectangle 23">
            <a:extLst>
              <a:ext uri="{FF2B5EF4-FFF2-40B4-BE49-F238E27FC236}">
                <a16:creationId xmlns:a16="http://schemas.microsoft.com/office/drawing/2014/main" id="{E7664F48-80EA-49CB-9821-D659340C62F1}"/>
              </a:ext>
            </a:extLst>
          </p:cNvPr>
          <p:cNvSpPr/>
          <p:nvPr/>
        </p:nvSpPr>
        <p:spPr>
          <a:xfrm>
            <a:off x="1700537" y="4353845"/>
            <a:ext cx="1436143"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392FAB2-E966-46B2-9ACA-BE29791E33A1}"/>
              </a:ext>
            </a:extLst>
          </p:cNvPr>
          <p:cNvSpPr/>
          <p:nvPr/>
        </p:nvSpPr>
        <p:spPr>
          <a:xfrm>
            <a:off x="243743" y="3589203"/>
            <a:ext cx="1436143"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atin typeface=" Times New Roman"/>
              </a:rPr>
              <a:t>au420420205008</a:t>
            </a:r>
            <a:endParaRPr lang="en-US" sz="1200" dirty="0">
              <a:latin typeface=" Times New Roman"/>
            </a:endParaRPr>
          </a:p>
        </p:txBody>
      </p:sp>
      <p:sp>
        <p:nvSpPr>
          <p:cNvPr id="26" name="Rectangle 25">
            <a:extLst>
              <a:ext uri="{FF2B5EF4-FFF2-40B4-BE49-F238E27FC236}">
                <a16:creationId xmlns:a16="http://schemas.microsoft.com/office/drawing/2014/main" id="{5DA7E079-974D-4B22-B8B9-28A5959FECAC}"/>
              </a:ext>
            </a:extLst>
          </p:cNvPr>
          <p:cNvSpPr/>
          <p:nvPr/>
        </p:nvSpPr>
        <p:spPr>
          <a:xfrm>
            <a:off x="3617415" y="3181423"/>
            <a:ext cx="584976"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atin typeface=" Times New Roman"/>
              </a:rPr>
              <a:t>CA2</a:t>
            </a:r>
            <a:endParaRPr lang="en-US" sz="1400" dirty="0">
              <a:latin typeface=" Times New Roman"/>
            </a:endParaRPr>
          </a:p>
        </p:txBody>
      </p:sp>
      <p:sp>
        <p:nvSpPr>
          <p:cNvPr id="27" name="Rectangle 26">
            <a:extLst>
              <a:ext uri="{FF2B5EF4-FFF2-40B4-BE49-F238E27FC236}">
                <a16:creationId xmlns:a16="http://schemas.microsoft.com/office/drawing/2014/main" id="{089BCA08-3408-47B3-A8EB-CC8F30411ADC}"/>
              </a:ext>
            </a:extLst>
          </p:cNvPr>
          <p:cNvSpPr/>
          <p:nvPr/>
        </p:nvSpPr>
        <p:spPr>
          <a:xfrm>
            <a:off x="3675640" y="4007039"/>
            <a:ext cx="584976"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81A662BD-22FD-4638-863F-79EE33B78B90}"/>
              </a:ext>
            </a:extLst>
          </p:cNvPr>
          <p:cNvSpPr/>
          <p:nvPr/>
        </p:nvSpPr>
        <p:spPr>
          <a:xfrm>
            <a:off x="3689603" y="3611272"/>
            <a:ext cx="584976"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12E5FA4E-10E4-4079-BF86-EF5404AD0DE6}"/>
              </a:ext>
            </a:extLst>
          </p:cNvPr>
          <p:cNvSpPr/>
          <p:nvPr/>
        </p:nvSpPr>
        <p:spPr>
          <a:xfrm>
            <a:off x="3052928" y="4337452"/>
            <a:ext cx="1436143"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DF9DF764-0993-4482-BAB9-9D762F6D1B91}"/>
              </a:ext>
            </a:extLst>
          </p:cNvPr>
          <p:cNvSpPr/>
          <p:nvPr/>
        </p:nvSpPr>
        <p:spPr>
          <a:xfrm>
            <a:off x="3626399" y="3551482"/>
            <a:ext cx="584976"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atin typeface=" Times New Roman"/>
              </a:rPr>
              <a:t>CA2</a:t>
            </a:r>
            <a:endParaRPr lang="en-US" sz="1400" dirty="0">
              <a:latin typeface=" Times New Roman"/>
            </a:endParaRPr>
          </a:p>
        </p:txBody>
      </p:sp>
      <p:sp>
        <p:nvSpPr>
          <p:cNvPr id="31" name="Rectangle 30">
            <a:extLst>
              <a:ext uri="{FF2B5EF4-FFF2-40B4-BE49-F238E27FC236}">
                <a16:creationId xmlns:a16="http://schemas.microsoft.com/office/drawing/2014/main" id="{2E52E2A4-92F7-414D-8088-FDC263EC1999}"/>
              </a:ext>
            </a:extLst>
          </p:cNvPr>
          <p:cNvSpPr/>
          <p:nvPr/>
        </p:nvSpPr>
        <p:spPr>
          <a:xfrm>
            <a:off x="3626399" y="3987845"/>
            <a:ext cx="584976"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atin typeface=" Times New Roman"/>
              </a:rPr>
              <a:t>CA2</a:t>
            </a:r>
            <a:endParaRPr lang="en-US" sz="1400" dirty="0">
              <a:latin typeface=" Times New Roman"/>
            </a:endParaRPr>
          </a:p>
        </p:txBody>
      </p:sp>
      <p:sp>
        <p:nvSpPr>
          <p:cNvPr id="32" name="Rectangle 31">
            <a:extLst>
              <a:ext uri="{FF2B5EF4-FFF2-40B4-BE49-F238E27FC236}">
                <a16:creationId xmlns:a16="http://schemas.microsoft.com/office/drawing/2014/main" id="{526D7604-C1E2-449B-B9CD-8632E4D0ED29}"/>
              </a:ext>
            </a:extLst>
          </p:cNvPr>
          <p:cNvSpPr/>
          <p:nvPr/>
        </p:nvSpPr>
        <p:spPr>
          <a:xfrm>
            <a:off x="3617415" y="2785656"/>
            <a:ext cx="584976"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atin typeface=" Times New Roman"/>
              </a:rPr>
              <a:t>CA2</a:t>
            </a:r>
            <a:endParaRPr lang="en-US" sz="1400" dirty="0">
              <a:latin typeface=" 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920038" cy="284565"/>
          </a:xfrm>
          <a:prstGeom prst="rect">
            <a:avLst/>
          </a:prstGeom>
        </p:spPr>
        <p:txBody>
          <a:bodyPr vert="horz" wrap="square" lIns="0" tIns="0" rIns="0" bIns="0" rtlCol="0">
            <a:spAutoFit/>
          </a:bodyPr>
          <a:lstStyle/>
          <a:p>
            <a:pPr marL="0" marR="0">
              <a:lnSpc>
                <a:spcPts val="2345"/>
              </a:lnSpc>
              <a:spcBef>
                <a:spcPts val="0"/>
              </a:spcBef>
              <a:spcAft>
                <a:spcPts val="0"/>
              </a:spcAft>
            </a:pPr>
            <a:r>
              <a:rPr sz="1800" b="1" spc="-23" dirty="0">
                <a:solidFill>
                  <a:srgbClr val="223669"/>
                </a:solidFill>
                <a:latin typeface="CSBFGQ+EBGaramond-Bold"/>
                <a:cs typeface="CSBFGQ+EBGaramond-Bold"/>
              </a:rPr>
              <a:t>Ta</a:t>
            </a:r>
            <a:r>
              <a:rPr lang="en-IN" sz="1800" b="1" spc="-23" dirty="0">
                <a:solidFill>
                  <a:srgbClr val="223669"/>
                </a:solidFill>
                <a:latin typeface="CSBFGQ+EBGaramond-Bold"/>
                <a:cs typeface="CSBFGQ+EBGaramond-Bold"/>
              </a:rPr>
              <a:t>sk-2</a:t>
            </a:r>
            <a:endParaRPr sz="1800" b="1" spc="-23" dirty="0">
              <a:solidFill>
                <a:srgbClr val="223669"/>
              </a:solidFill>
              <a:latin typeface="CSBFGQ+EBGaramond-Bold"/>
              <a:cs typeface="CSBFGQ+EBGaramond-Bold"/>
            </a:endParaRPr>
          </a:p>
        </p:txBody>
      </p:sp>
      <p:sp>
        <p:nvSpPr>
          <p:cNvPr id="4" name="object 4"/>
          <p:cNvSpPr txBox="1"/>
          <p:nvPr/>
        </p:nvSpPr>
        <p:spPr>
          <a:xfrm>
            <a:off x="573300" y="635171"/>
            <a:ext cx="4574764" cy="307777"/>
          </a:xfrm>
          <a:prstGeom prst="rect">
            <a:avLst/>
          </a:prstGeom>
        </p:spPr>
        <p:txBody>
          <a:bodyPr vert="horz" wrap="square" lIns="0" tIns="0" rIns="0" bIns="0" rtlCol="0">
            <a:spAutoFit/>
          </a:bodyPr>
          <a:lstStyle/>
          <a:p>
            <a:pPr>
              <a:lnSpc>
                <a:spcPts val="1172"/>
              </a:lnSpc>
            </a:pPr>
            <a:r>
              <a:rPr lang="en-IN" sz="1200" b="1" dirty="0">
                <a:solidFill>
                  <a:srgbClr val="0B5394"/>
                </a:solidFill>
                <a:latin typeface=" Times New Roman"/>
                <a:cs typeface="CSBFGQ+EBGaramond-Bold"/>
              </a:rPr>
              <a:t> </a:t>
            </a:r>
            <a:r>
              <a:rPr lang="en-US" sz="1200" b="1" dirty="0">
                <a:solidFill>
                  <a:srgbClr val="0B5394"/>
                </a:solidFill>
                <a:latin typeface=" Times New Roman"/>
                <a:cs typeface="CSBFGQ+EBGaramond-Bold"/>
              </a:rPr>
              <a:t>Create UI and implement various components using react</a:t>
            </a:r>
          </a:p>
          <a:p>
            <a:pPr marL="0" marR="0">
              <a:lnSpc>
                <a:spcPts val="1172"/>
              </a:lnSpc>
              <a:spcBef>
                <a:spcPts val="0"/>
              </a:spcBef>
              <a:spcAft>
                <a:spcPts val="0"/>
              </a:spcAft>
            </a:pPr>
            <a:endParaRPr sz="1200" b="1" dirty="0">
              <a:solidFill>
                <a:srgbClr val="0B5394"/>
              </a:solidFill>
              <a:latin typeface=" Times New Roman"/>
              <a:cs typeface="CSBFGQ+EBGaramond-Bold"/>
            </a:endParaRPr>
          </a:p>
        </p:txBody>
      </p:sp>
      <p:sp>
        <p:nvSpPr>
          <p:cNvPr id="5" name="object 5"/>
          <p:cNvSpPr txBox="1"/>
          <p:nvPr/>
        </p:nvSpPr>
        <p:spPr>
          <a:xfrm>
            <a:off x="744750" y="942604"/>
            <a:ext cx="221437" cy="461829"/>
          </a:xfrm>
          <a:prstGeom prst="rect">
            <a:avLst/>
          </a:prstGeom>
        </p:spPr>
        <p:txBody>
          <a:bodyPr vert="horz" wrap="square" lIns="0" tIns="0" rIns="0" bIns="0" rtlCol="0">
            <a:spAutoFit/>
          </a:bodyPr>
          <a:lstStyle/>
          <a:p>
            <a:pPr marL="0" marR="0">
              <a:lnSpc>
                <a:spcPts val="1005"/>
              </a:lnSpc>
              <a:spcBef>
                <a:spcPts val="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a:p>
            <a:pPr marL="0" marR="0">
              <a:lnSpc>
                <a:spcPts val="1005"/>
              </a:lnSpc>
              <a:spcBef>
                <a:spcPts val="110"/>
              </a:spcBef>
              <a:spcAft>
                <a:spcPts val="0"/>
              </a:spcAft>
            </a:pPr>
            <a:r>
              <a:rPr sz="900" dirty="0">
                <a:solidFill>
                  <a:srgbClr val="000000"/>
                </a:solidFill>
                <a:latin typeface="SJNKRS+ArialMT"/>
                <a:cs typeface="SJNKRS+ArialMT"/>
              </a:rPr>
              <a:t>●</a:t>
            </a:r>
          </a:p>
        </p:txBody>
      </p:sp>
      <p:sp>
        <p:nvSpPr>
          <p:cNvPr id="6" name="object 6"/>
          <p:cNvSpPr txBox="1"/>
          <p:nvPr/>
        </p:nvSpPr>
        <p:spPr>
          <a:xfrm>
            <a:off x="827585" y="942605"/>
            <a:ext cx="3960440" cy="629992"/>
          </a:xfrm>
          <a:prstGeom prst="rect">
            <a:avLst/>
          </a:prstGeom>
        </p:spPr>
        <p:txBody>
          <a:bodyPr vert="horz" wrap="square" lIns="0" tIns="0" rIns="0" bIns="0" rtlCol="0">
            <a:spAutoFit/>
          </a:bodyPr>
          <a:lstStyle/>
          <a:p>
            <a:pPr>
              <a:lnSpc>
                <a:spcPts val="1157"/>
              </a:lnSpc>
            </a:pPr>
            <a:r>
              <a:rPr lang="en-US" sz="1200" dirty="0">
                <a:solidFill>
                  <a:srgbClr val="000000"/>
                </a:solidFill>
                <a:latin typeface=" Times New Roman"/>
                <a:cs typeface="IDNLAK+EBGaramond-Medium"/>
              </a:rPr>
              <a:t>Split design into components and Higher order Components</a:t>
            </a:r>
          </a:p>
          <a:p>
            <a:pPr>
              <a:lnSpc>
                <a:spcPts val="1157"/>
              </a:lnSpc>
            </a:pPr>
            <a:r>
              <a:rPr lang="en-US" sz="1200" dirty="0">
                <a:solidFill>
                  <a:srgbClr val="000000"/>
                </a:solidFill>
                <a:latin typeface=" Times New Roman"/>
                <a:cs typeface="IDNLAK+EBGaramond-Medium"/>
              </a:rPr>
              <a:t>Define structure of the components</a:t>
            </a:r>
          </a:p>
          <a:p>
            <a:pPr>
              <a:lnSpc>
                <a:spcPts val="1157"/>
              </a:lnSpc>
            </a:pPr>
            <a:r>
              <a:rPr lang="en-US" sz="1200" dirty="0">
                <a:solidFill>
                  <a:srgbClr val="000000"/>
                </a:solidFill>
                <a:latin typeface=" Times New Roman"/>
                <a:cs typeface="IDNLAK+EBGaramond-Medium"/>
              </a:rPr>
              <a:t>Set the basic </a:t>
            </a:r>
            <a:r>
              <a:rPr lang="en-US" sz="1200" dirty="0" err="1">
                <a:solidFill>
                  <a:srgbClr val="000000"/>
                </a:solidFill>
                <a:latin typeface=" Times New Roman"/>
                <a:cs typeface="IDNLAK+EBGaramond-Medium"/>
              </a:rPr>
              <a:t>ui</a:t>
            </a:r>
            <a:r>
              <a:rPr lang="en-US" sz="1200" dirty="0">
                <a:solidFill>
                  <a:srgbClr val="000000"/>
                </a:solidFill>
                <a:latin typeface=" Times New Roman"/>
                <a:cs typeface="IDNLAK+EBGaramond-Medium"/>
              </a:rPr>
              <a:t> components with dummy data</a:t>
            </a:r>
          </a:p>
          <a:p>
            <a:pPr marL="0" marR="0">
              <a:lnSpc>
                <a:spcPts val="1157"/>
              </a:lnSpc>
              <a:spcBef>
                <a:spcPts val="0"/>
              </a:spcBef>
              <a:spcAft>
                <a:spcPts val="0"/>
              </a:spcAft>
            </a:pPr>
            <a:endParaRPr sz="1200" dirty="0">
              <a:solidFill>
                <a:srgbClr val="000000"/>
              </a:solidFill>
              <a:latin typeface=" Times New Roman"/>
              <a:cs typeface="IDNLAK+EBGaramond-Medium"/>
            </a:endParaRPr>
          </a:p>
        </p:txBody>
      </p:sp>
      <p:sp>
        <p:nvSpPr>
          <p:cNvPr id="7" name="object 7"/>
          <p:cNvSpPr txBox="1"/>
          <p:nvPr/>
        </p:nvSpPr>
        <p:spPr>
          <a:xfrm>
            <a:off x="573300" y="1523276"/>
            <a:ext cx="5006812" cy="307777"/>
          </a:xfrm>
          <a:prstGeom prst="rect">
            <a:avLst/>
          </a:prstGeom>
        </p:spPr>
        <p:txBody>
          <a:bodyPr vert="horz" wrap="square" lIns="0" tIns="0" rIns="0" bIns="0" rtlCol="0">
            <a:spAutoFit/>
          </a:bodyPr>
          <a:lstStyle/>
          <a:p>
            <a:pPr>
              <a:lnSpc>
                <a:spcPts val="1172"/>
              </a:lnSpc>
            </a:pPr>
            <a:r>
              <a:rPr lang="en-IN" sz="1200" b="1" dirty="0">
                <a:solidFill>
                  <a:srgbClr val="0B5394"/>
                </a:solidFill>
                <a:latin typeface=" Times New Roman"/>
                <a:cs typeface="CSBFGQ+EBGaramond-Bold"/>
              </a:rPr>
              <a:t> </a:t>
            </a:r>
            <a:r>
              <a:rPr lang="en-US" sz="1200" b="1" dirty="0">
                <a:solidFill>
                  <a:srgbClr val="0B5394"/>
                </a:solidFill>
                <a:latin typeface=" Times New Roman"/>
                <a:cs typeface="CSBFGQ+EBGaramond-Bold"/>
              </a:rPr>
              <a:t> Integrate the APIs to frontend to ensure the dynamic feature of website</a:t>
            </a:r>
          </a:p>
          <a:p>
            <a:pPr marL="0" marR="0">
              <a:lnSpc>
                <a:spcPts val="1172"/>
              </a:lnSpc>
              <a:spcBef>
                <a:spcPts val="0"/>
              </a:spcBef>
              <a:spcAft>
                <a:spcPts val="0"/>
              </a:spcAft>
            </a:pPr>
            <a:endParaRPr sz="1200" b="1" dirty="0">
              <a:solidFill>
                <a:srgbClr val="0B5394"/>
              </a:solidFill>
              <a:latin typeface=" Times New Roman"/>
              <a:cs typeface="CSBFGQ+EBGaramond-Bold"/>
            </a:endParaRPr>
          </a:p>
        </p:txBody>
      </p:sp>
      <p:sp>
        <p:nvSpPr>
          <p:cNvPr id="8" name="object 8"/>
          <p:cNvSpPr txBox="1"/>
          <p:nvPr/>
        </p:nvSpPr>
        <p:spPr>
          <a:xfrm>
            <a:off x="744750" y="1830710"/>
            <a:ext cx="221437" cy="757865"/>
          </a:xfrm>
          <a:prstGeom prst="rect">
            <a:avLst/>
          </a:prstGeom>
        </p:spPr>
        <p:txBody>
          <a:bodyPr vert="horz" wrap="square" lIns="0" tIns="0" rIns="0" bIns="0" rtlCol="0">
            <a:spAutoFit/>
          </a:bodyPr>
          <a:lstStyle/>
          <a:p>
            <a:pPr marL="0" marR="0">
              <a:lnSpc>
                <a:spcPts val="1005"/>
              </a:lnSpc>
              <a:spcBef>
                <a:spcPts val="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a:p>
            <a:pPr marL="0" marR="0">
              <a:lnSpc>
                <a:spcPts val="1005"/>
              </a:lnSpc>
              <a:spcBef>
                <a:spcPts val="11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p:txBody>
      </p:sp>
      <p:sp>
        <p:nvSpPr>
          <p:cNvPr id="9" name="object 9"/>
          <p:cNvSpPr txBox="1"/>
          <p:nvPr/>
        </p:nvSpPr>
        <p:spPr>
          <a:xfrm>
            <a:off x="855468" y="1853402"/>
            <a:ext cx="3757525" cy="923330"/>
          </a:xfrm>
          <a:prstGeom prst="rect">
            <a:avLst/>
          </a:prstGeom>
        </p:spPr>
        <p:txBody>
          <a:bodyPr vert="horz" wrap="square" lIns="0" tIns="0" rIns="0" bIns="0" rtlCol="0">
            <a:spAutoFit/>
          </a:bodyPr>
          <a:lstStyle/>
          <a:p>
            <a:pPr>
              <a:lnSpc>
                <a:spcPts val="1157"/>
              </a:lnSpc>
            </a:pPr>
            <a:r>
              <a:rPr lang="en-IN" sz="1200" dirty="0">
                <a:solidFill>
                  <a:srgbClr val="000000"/>
                </a:solidFill>
                <a:latin typeface=" Times New Roman"/>
                <a:cs typeface="IDNLAK+EBGaramond-Medium"/>
              </a:rPr>
              <a:t> </a:t>
            </a:r>
            <a:r>
              <a:rPr lang="en-US" sz="1200" dirty="0">
                <a:solidFill>
                  <a:srgbClr val="000000"/>
                </a:solidFill>
                <a:latin typeface=" Times New Roman"/>
                <a:cs typeface="IDNLAK+EBGaramond-Medium"/>
              </a:rPr>
              <a:t>Point base </a:t>
            </a:r>
            <a:r>
              <a:rPr lang="en-US" sz="1200" dirty="0" err="1">
                <a:solidFill>
                  <a:srgbClr val="000000"/>
                </a:solidFill>
                <a:latin typeface=" Times New Roman"/>
                <a:cs typeface="IDNLAK+EBGaramond-Medium"/>
              </a:rPr>
              <a:t>api</a:t>
            </a:r>
            <a:r>
              <a:rPr lang="en-US" sz="1200" dirty="0">
                <a:solidFill>
                  <a:srgbClr val="000000"/>
                </a:solidFill>
                <a:latin typeface=" Times New Roman"/>
                <a:cs typeface="IDNLAK+EBGaramond-Medium"/>
              </a:rPr>
              <a:t> to the severs base </a:t>
            </a:r>
            <a:r>
              <a:rPr lang="en-US" sz="1200" dirty="0" err="1">
                <a:solidFill>
                  <a:srgbClr val="000000"/>
                </a:solidFill>
                <a:latin typeface=" Times New Roman"/>
                <a:cs typeface="IDNLAK+EBGaramond-Medium"/>
              </a:rPr>
              <a:t>url</a:t>
            </a:r>
            <a:endParaRPr lang="en-US" sz="1200" dirty="0">
              <a:solidFill>
                <a:srgbClr val="000000"/>
              </a:solidFill>
              <a:latin typeface=" Times New Roman"/>
              <a:cs typeface="IDNLAK+EBGaramond-Medium"/>
            </a:endParaRPr>
          </a:p>
          <a:p>
            <a:pPr>
              <a:lnSpc>
                <a:spcPts val="1157"/>
              </a:lnSpc>
            </a:pPr>
            <a:r>
              <a:rPr lang="en-US" sz="1200" dirty="0">
                <a:solidFill>
                  <a:srgbClr val="000000"/>
                </a:solidFill>
                <a:latin typeface=" Times New Roman"/>
                <a:cs typeface="IDNLAK+EBGaramond-Medium"/>
              </a:rPr>
              <a:t>Design </a:t>
            </a:r>
            <a:r>
              <a:rPr lang="en-US" sz="1200" dirty="0" err="1">
                <a:solidFill>
                  <a:srgbClr val="000000"/>
                </a:solidFill>
                <a:latin typeface=" Times New Roman"/>
                <a:cs typeface="IDNLAK+EBGaramond-Medium"/>
              </a:rPr>
              <a:t>api</a:t>
            </a:r>
            <a:r>
              <a:rPr lang="en-US" sz="1200" dirty="0">
                <a:solidFill>
                  <a:srgbClr val="000000"/>
                </a:solidFill>
                <a:latin typeface=" Times New Roman"/>
                <a:cs typeface="IDNLAK+EBGaramond-Medium"/>
              </a:rPr>
              <a:t> calls for each element</a:t>
            </a:r>
          </a:p>
          <a:p>
            <a:pPr>
              <a:lnSpc>
                <a:spcPts val="1157"/>
              </a:lnSpc>
            </a:pPr>
            <a:r>
              <a:rPr lang="en-US" sz="1200" dirty="0">
                <a:solidFill>
                  <a:srgbClr val="000000"/>
                </a:solidFill>
                <a:latin typeface=" Times New Roman"/>
                <a:cs typeface="IDNLAK+EBGaramond-Medium"/>
              </a:rPr>
              <a:t>Handle errors in the output</a:t>
            </a:r>
          </a:p>
          <a:p>
            <a:pPr>
              <a:lnSpc>
                <a:spcPts val="1157"/>
              </a:lnSpc>
            </a:pPr>
            <a:r>
              <a:rPr lang="en-US" sz="1200" dirty="0">
                <a:solidFill>
                  <a:srgbClr val="000000"/>
                </a:solidFill>
                <a:latin typeface=" Times New Roman"/>
                <a:cs typeface="IDNLAK+EBGaramond-Medium"/>
              </a:rPr>
              <a:t>Render output of </a:t>
            </a:r>
            <a:r>
              <a:rPr lang="en-US" sz="1200" dirty="0" err="1">
                <a:solidFill>
                  <a:srgbClr val="000000"/>
                </a:solidFill>
                <a:latin typeface=" Times New Roman"/>
                <a:cs typeface="IDNLAK+EBGaramond-Medium"/>
              </a:rPr>
              <a:t>apis</a:t>
            </a:r>
            <a:r>
              <a:rPr lang="en-US" sz="1200" dirty="0">
                <a:solidFill>
                  <a:srgbClr val="000000"/>
                </a:solidFill>
                <a:latin typeface=" Times New Roman"/>
                <a:cs typeface="IDNLAK+EBGaramond-Medium"/>
              </a:rPr>
              <a:t> to different low level components</a:t>
            </a:r>
          </a:p>
          <a:p>
            <a:pPr>
              <a:lnSpc>
                <a:spcPts val="1157"/>
              </a:lnSpc>
            </a:pPr>
            <a:r>
              <a:rPr lang="en-US" sz="1200" dirty="0">
                <a:solidFill>
                  <a:srgbClr val="000000"/>
                </a:solidFill>
                <a:latin typeface=" Times New Roman"/>
                <a:cs typeface="IDNLAK+EBGaramond-Medium"/>
              </a:rPr>
              <a:t>Secure content of post </a:t>
            </a:r>
            <a:r>
              <a:rPr lang="en-US" sz="1200" dirty="0" err="1">
                <a:solidFill>
                  <a:srgbClr val="000000"/>
                </a:solidFill>
                <a:latin typeface=" Times New Roman"/>
                <a:cs typeface="IDNLAK+EBGaramond-Medium"/>
              </a:rPr>
              <a:t>apisx</a:t>
            </a:r>
            <a:endParaRPr lang="en-US" sz="1200" dirty="0">
              <a:solidFill>
                <a:srgbClr val="000000"/>
              </a:solidFill>
              <a:latin typeface=" Times New Roman"/>
              <a:cs typeface="IDNLAK+EBGaramond-Medium"/>
            </a:endParaRPr>
          </a:p>
          <a:p>
            <a:pPr marL="0" marR="0">
              <a:lnSpc>
                <a:spcPts val="1157"/>
              </a:lnSpc>
              <a:spcBef>
                <a:spcPts val="0"/>
              </a:spcBef>
              <a:spcAft>
                <a:spcPts val="0"/>
              </a:spcAft>
            </a:pPr>
            <a:endParaRPr sz="1200" dirty="0">
              <a:solidFill>
                <a:srgbClr val="000000"/>
              </a:solidFill>
              <a:latin typeface=" Times New Roman"/>
              <a:cs typeface="IDNLAK+EBGaramond-Medium"/>
            </a:endParaRPr>
          </a:p>
        </p:txBody>
      </p:sp>
      <p:sp>
        <p:nvSpPr>
          <p:cNvPr id="10" name="object 10"/>
          <p:cNvSpPr txBox="1"/>
          <p:nvPr/>
        </p:nvSpPr>
        <p:spPr>
          <a:xfrm>
            <a:off x="537186" y="2682362"/>
            <a:ext cx="2666661" cy="519373"/>
          </a:xfrm>
          <a:prstGeom prst="rect">
            <a:avLst/>
          </a:prstGeom>
        </p:spPr>
        <p:txBody>
          <a:bodyPr vert="horz" wrap="square" lIns="0" tIns="0" rIns="0" bIns="0" rtlCol="0">
            <a:spAutoFit/>
          </a:bodyPr>
          <a:lstStyle/>
          <a:p>
            <a:pPr>
              <a:lnSpc>
                <a:spcPts val="2084"/>
              </a:lnSpc>
            </a:pPr>
            <a:r>
              <a:rPr lang="en-IN" sz="1600" b="1" dirty="0">
                <a:solidFill>
                  <a:srgbClr val="0B5394"/>
                </a:solidFill>
                <a:latin typeface=" Times New Roman"/>
                <a:cs typeface="CSBFGQ+EBGaramond-Bold"/>
              </a:rPr>
              <a:t>  Evaluation Metric:</a:t>
            </a:r>
          </a:p>
          <a:p>
            <a:pPr marL="0" marR="0">
              <a:lnSpc>
                <a:spcPts val="2084"/>
              </a:lnSpc>
              <a:spcBef>
                <a:spcPts val="0"/>
              </a:spcBef>
              <a:spcAft>
                <a:spcPts val="0"/>
              </a:spcAft>
            </a:pPr>
            <a:endParaRPr sz="1600" b="1" dirty="0">
              <a:solidFill>
                <a:srgbClr val="0B5394"/>
              </a:solidFill>
              <a:latin typeface=" Times New Roman"/>
              <a:cs typeface="CSBFGQ+EBGaramond-Bold"/>
            </a:endParaRPr>
          </a:p>
        </p:txBody>
      </p:sp>
      <p:sp>
        <p:nvSpPr>
          <p:cNvPr id="11" name="object 11"/>
          <p:cNvSpPr txBox="1"/>
          <p:nvPr/>
        </p:nvSpPr>
        <p:spPr>
          <a:xfrm>
            <a:off x="676899" y="2975374"/>
            <a:ext cx="3020618" cy="446084"/>
          </a:xfrm>
          <a:prstGeom prst="rect">
            <a:avLst/>
          </a:prstGeom>
        </p:spPr>
        <p:txBody>
          <a:bodyPr vert="horz" wrap="square" lIns="0" tIns="0" rIns="0" bIns="0" rtlCol="0">
            <a:spAutoFit/>
          </a:bodyPr>
          <a:lstStyle/>
          <a:p>
            <a:pPr>
              <a:lnSpc>
                <a:spcPts val="1800"/>
              </a:lnSpc>
            </a:pPr>
            <a:r>
              <a:rPr lang="en-IN" sz="1400" dirty="0">
                <a:solidFill>
                  <a:srgbClr val="000000"/>
                </a:solidFill>
                <a:latin typeface=" Times New Roman"/>
                <a:cs typeface="SJNKRS+ArialMT"/>
              </a:rPr>
              <a:t> </a:t>
            </a:r>
            <a:r>
              <a:rPr lang="en-US" sz="1400" dirty="0">
                <a:solidFill>
                  <a:srgbClr val="000000"/>
                </a:solidFill>
                <a:latin typeface=" Times New Roman"/>
                <a:cs typeface="SJNKRS+ArialMT"/>
              </a:rPr>
              <a:t> ● 100% Completion of the above tasks</a:t>
            </a:r>
          </a:p>
          <a:p>
            <a:pPr marL="0" marR="0">
              <a:lnSpc>
                <a:spcPts val="1800"/>
              </a:lnSpc>
              <a:spcBef>
                <a:spcPts val="0"/>
              </a:spcBef>
              <a:spcAft>
                <a:spcPts val="0"/>
              </a:spcAft>
            </a:pPr>
            <a:endParaRPr sz="1400" dirty="0">
              <a:solidFill>
                <a:srgbClr val="000000"/>
              </a:solidFill>
              <a:latin typeface=" Times New Roman"/>
              <a:cs typeface="IDNLAK+EBGaramond-Medium"/>
            </a:endParaRPr>
          </a:p>
        </p:txBody>
      </p:sp>
      <p:sp>
        <p:nvSpPr>
          <p:cNvPr id="12" name="object 12"/>
          <p:cNvSpPr txBox="1"/>
          <p:nvPr/>
        </p:nvSpPr>
        <p:spPr>
          <a:xfrm>
            <a:off x="638230" y="3595836"/>
            <a:ext cx="1717306"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HCNIJ+PublicSans-Bold"/>
                <a:cs typeface="CHCNIJ+PublicSans-Bold"/>
              </a:rPr>
              <a:t>Learning Outcome</a:t>
            </a:r>
          </a:p>
        </p:txBody>
      </p:sp>
      <p:sp>
        <p:nvSpPr>
          <p:cNvPr id="13" name="object 13"/>
          <p:cNvSpPr txBox="1"/>
          <p:nvPr/>
        </p:nvSpPr>
        <p:spPr>
          <a:xfrm>
            <a:off x="733300" y="3999601"/>
            <a:ext cx="206424" cy="800429"/>
          </a:xfrm>
          <a:prstGeom prst="rect">
            <a:avLst/>
          </a:prstGeom>
        </p:spPr>
        <p:txBody>
          <a:bodyPr vert="horz" wrap="square" lIns="0" tIns="0" rIns="0" bIns="0" rtlCol="0">
            <a:spAutoFit/>
          </a:bodyPr>
          <a:lstStyle/>
          <a:p>
            <a:pPr marL="0" marR="0">
              <a:lnSpc>
                <a:spcPts val="1340"/>
              </a:lnSpc>
              <a:spcBef>
                <a:spcPts val="0"/>
              </a:spcBef>
              <a:spcAft>
                <a:spcPts val="0"/>
              </a:spcAft>
            </a:pPr>
            <a:r>
              <a:rPr sz="1200" dirty="0">
                <a:solidFill>
                  <a:srgbClr val="000000"/>
                </a:solidFill>
                <a:latin typeface="SJNKRS+ArialMT"/>
                <a:cs typeface="SJNKRS+ArialMT"/>
              </a:rPr>
              <a:t>▪</a:t>
            </a:r>
          </a:p>
          <a:p>
            <a:pPr marL="0" marR="0">
              <a:lnSpc>
                <a:spcPts val="1340"/>
              </a:lnSpc>
              <a:spcBef>
                <a:spcPts val="263"/>
              </a:spcBef>
              <a:spcAft>
                <a:spcPts val="0"/>
              </a:spcAft>
            </a:pPr>
            <a:r>
              <a:rPr sz="1200" dirty="0">
                <a:solidFill>
                  <a:srgbClr val="000000"/>
                </a:solidFill>
                <a:latin typeface="SJNKRS+ArialMT"/>
                <a:cs typeface="SJNKRS+ArialMT"/>
              </a:rPr>
              <a:t>▪</a:t>
            </a:r>
          </a:p>
          <a:p>
            <a:pPr marL="0" marR="0">
              <a:lnSpc>
                <a:spcPts val="1340"/>
              </a:lnSpc>
              <a:spcBef>
                <a:spcPts val="213"/>
              </a:spcBef>
              <a:spcAft>
                <a:spcPts val="0"/>
              </a:spcAft>
            </a:pPr>
            <a:r>
              <a:rPr sz="1200" dirty="0">
                <a:solidFill>
                  <a:srgbClr val="000000"/>
                </a:solidFill>
                <a:latin typeface="SJNKRS+ArialMT"/>
                <a:cs typeface="SJNKRS+ArialMT"/>
              </a:rPr>
              <a:t>▪</a:t>
            </a:r>
          </a:p>
          <a:p>
            <a:pPr marL="0" marR="0">
              <a:lnSpc>
                <a:spcPts val="1340"/>
              </a:lnSpc>
              <a:spcBef>
                <a:spcPts val="263"/>
              </a:spcBef>
              <a:spcAft>
                <a:spcPts val="0"/>
              </a:spcAft>
            </a:pPr>
            <a:r>
              <a:rPr sz="1200" dirty="0">
                <a:solidFill>
                  <a:srgbClr val="000000"/>
                </a:solidFill>
                <a:latin typeface="SJNKRS+ArialMT"/>
                <a:cs typeface="SJNKRS+ArialMT"/>
              </a:rPr>
              <a:t>▪</a:t>
            </a:r>
          </a:p>
        </p:txBody>
      </p:sp>
      <p:sp>
        <p:nvSpPr>
          <p:cNvPr id="14" name="object 14"/>
          <p:cNvSpPr txBox="1"/>
          <p:nvPr/>
        </p:nvSpPr>
        <p:spPr>
          <a:xfrm>
            <a:off x="870452" y="3973066"/>
            <a:ext cx="3389884" cy="956352"/>
          </a:xfrm>
          <a:prstGeom prst="rect">
            <a:avLst/>
          </a:prstGeom>
        </p:spPr>
        <p:txBody>
          <a:bodyPr vert="horz" wrap="square" lIns="0" tIns="0" rIns="0" bIns="0" rtlCol="0">
            <a:spAutoFit/>
          </a:bodyPr>
          <a:lstStyle/>
          <a:p>
            <a:pPr>
              <a:lnSpc>
                <a:spcPts val="1543"/>
              </a:lnSpc>
            </a:pPr>
            <a:r>
              <a:rPr lang="en-US" sz="1200" dirty="0">
                <a:solidFill>
                  <a:srgbClr val="000000"/>
                </a:solidFill>
                <a:latin typeface=" Times New Roman"/>
                <a:cs typeface="IDNLAK+EBGaramond-Medium"/>
              </a:rPr>
              <a:t>Developing complicated UI using react components</a:t>
            </a:r>
          </a:p>
          <a:p>
            <a:pPr>
              <a:lnSpc>
                <a:spcPts val="1543"/>
              </a:lnSpc>
            </a:pPr>
            <a:r>
              <a:rPr lang="en-US" sz="1200" dirty="0">
                <a:solidFill>
                  <a:srgbClr val="000000"/>
                </a:solidFill>
                <a:latin typeface=" Times New Roman"/>
                <a:cs typeface="IDNLAK+EBGaramond-Medium"/>
              </a:rPr>
              <a:t>Using props drilling and context to pass variables</a:t>
            </a:r>
          </a:p>
          <a:p>
            <a:pPr>
              <a:lnSpc>
                <a:spcPts val="1543"/>
              </a:lnSpc>
            </a:pPr>
            <a:r>
              <a:rPr lang="en-US" sz="1200" dirty="0">
                <a:solidFill>
                  <a:srgbClr val="000000"/>
                </a:solidFill>
                <a:latin typeface=" Times New Roman"/>
                <a:cs typeface="IDNLAK+EBGaramond-Medium"/>
              </a:rPr>
              <a:t>Getting familiar with different type of </a:t>
            </a:r>
            <a:r>
              <a:rPr lang="en-US" sz="1200" dirty="0" err="1">
                <a:solidFill>
                  <a:srgbClr val="000000"/>
                </a:solidFill>
                <a:latin typeface=" Times New Roman"/>
                <a:cs typeface="IDNLAK+EBGaramond-Medium"/>
              </a:rPr>
              <a:t>api</a:t>
            </a:r>
            <a:r>
              <a:rPr lang="en-US" sz="1200" dirty="0">
                <a:solidFill>
                  <a:srgbClr val="000000"/>
                </a:solidFill>
                <a:latin typeface=" Times New Roman"/>
                <a:cs typeface="IDNLAK+EBGaramond-Medium"/>
              </a:rPr>
              <a:t> calls</a:t>
            </a:r>
          </a:p>
          <a:p>
            <a:pPr>
              <a:lnSpc>
                <a:spcPts val="1543"/>
              </a:lnSpc>
            </a:pPr>
            <a:r>
              <a:rPr lang="en-US" sz="1200" dirty="0">
                <a:solidFill>
                  <a:srgbClr val="000000"/>
                </a:solidFill>
                <a:latin typeface=" Times New Roman"/>
                <a:cs typeface="IDNLAK+EBGaramond-Medium"/>
              </a:rPr>
              <a:t>Handling different input data</a:t>
            </a:r>
          </a:p>
          <a:p>
            <a:pPr marL="0" marR="0">
              <a:lnSpc>
                <a:spcPts val="1543"/>
              </a:lnSpc>
              <a:spcBef>
                <a:spcPts val="0"/>
              </a:spcBef>
              <a:spcAft>
                <a:spcPts val="0"/>
              </a:spcAft>
            </a:pPr>
            <a:endParaRPr sz="1200" dirty="0">
              <a:solidFill>
                <a:srgbClr val="000000"/>
              </a:solidFill>
              <a:latin typeface=" Times New Roman"/>
              <a:cs typeface="IDNLAK+EBGaramond-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5874" y="3161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6"/>
            <a:ext cx="2309241" cy="579518"/>
          </a:xfrm>
          <a:prstGeom prst="rect">
            <a:avLst/>
          </a:prstGeom>
        </p:spPr>
        <p:txBody>
          <a:bodyPr vert="horz" wrap="square" lIns="0" tIns="0" rIns="0" bIns="0" rtlCol="0">
            <a:spAutoFit/>
          </a:bodyPr>
          <a:lstStyle/>
          <a:p>
            <a:pPr>
              <a:lnSpc>
                <a:spcPts val="2345"/>
              </a:lnSpc>
            </a:pPr>
            <a:r>
              <a:rPr lang="en-IN" b="1" dirty="0">
                <a:solidFill>
                  <a:srgbClr val="223669"/>
                </a:solidFill>
                <a:latin typeface=" Times New Roman"/>
                <a:cs typeface="CSBFGQ+EBGaramond-Bold"/>
              </a:rPr>
              <a:t>  Step-Wise Description</a:t>
            </a:r>
          </a:p>
          <a:p>
            <a:pPr marL="0" marR="0">
              <a:lnSpc>
                <a:spcPts val="2345"/>
              </a:lnSpc>
              <a:spcBef>
                <a:spcPts val="0"/>
              </a:spcBef>
              <a:spcAft>
                <a:spcPts val="0"/>
              </a:spcAft>
            </a:pPr>
            <a:endParaRPr sz="1800" b="1" dirty="0">
              <a:solidFill>
                <a:srgbClr val="223669"/>
              </a:solidFill>
              <a:latin typeface=" Times New Roman"/>
              <a:cs typeface="CSBFGQ+EBGaramond-Bold"/>
            </a:endParaRPr>
          </a:p>
        </p:txBody>
      </p:sp>
      <p:sp>
        <p:nvSpPr>
          <p:cNvPr id="5" name="Rectangle 4">
            <a:extLst>
              <a:ext uri="{FF2B5EF4-FFF2-40B4-BE49-F238E27FC236}">
                <a16:creationId xmlns:a16="http://schemas.microsoft.com/office/drawing/2014/main" id="{65D18767-7146-491A-A81B-75F6564FF089}"/>
              </a:ext>
            </a:extLst>
          </p:cNvPr>
          <p:cNvSpPr/>
          <p:nvPr/>
        </p:nvSpPr>
        <p:spPr>
          <a:xfrm>
            <a:off x="531330" y="627534"/>
            <a:ext cx="8606796" cy="3888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Wingdings" panose="05000000000000000000" pitchFamily="2" charset="2"/>
              <a:buChar char="Ø"/>
            </a:pPr>
            <a:r>
              <a:rPr lang="en-US" sz="1200" dirty="0">
                <a:solidFill>
                  <a:schemeClr val="tx1"/>
                </a:solidFill>
                <a:latin typeface=" Times New Roman"/>
              </a:rPr>
              <a:t>Creating the HTML structure</a:t>
            </a:r>
          </a:p>
          <a:p>
            <a:pPr algn="just"/>
            <a:r>
              <a:rPr lang="en-US" sz="1200" dirty="0">
                <a:solidFill>
                  <a:schemeClr val="tx1"/>
                </a:solidFill>
                <a:latin typeface=" Times New Roman"/>
              </a:rPr>
              <a:t>         First, you need to create the HTML structure for your application. This will involve creating a basic HTML document with a head and body  section. The head section will contain information about your application, such as the title and meta tags. The body section will contain the content of your application, such as the form for transferring money.</a:t>
            </a:r>
          </a:p>
          <a:p>
            <a:pPr algn="just"/>
            <a:r>
              <a:rPr lang="en-US" sz="1200" dirty="0">
                <a:solidFill>
                  <a:schemeClr val="tx1"/>
                </a:solidFill>
                <a:latin typeface=" Times New Roman"/>
              </a:rPr>
              <a:t> </a:t>
            </a:r>
          </a:p>
          <a:p>
            <a:pPr marL="171450" indent="-171450" algn="just">
              <a:buFont typeface="Wingdings" panose="05000000000000000000" pitchFamily="2" charset="2"/>
              <a:buChar char="Ø"/>
            </a:pPr>
            <a:endParaRPr lang="en-US" sz="1200" dirty="0">
              <a:solidFill>
                <a:schemeClr val="tx1"/>
              </a:solidFill>
              <a:latin typeface=" Times New Roman"/>
            </a:endParaRPr>
          </a:p>
          <a:p>
            <a:pPr marL="171450" indent="-171450" algn="just">
              <a:buFont typeface="Wingdings" panose="05000000000000000000" pitchFamily="2" charset="2"/>
              <a:buChar char="Ø"/>
            </a:pPr>
            <a:r>
              <a:rPr lang="en-US" sz="1200" dirty="0">
                <a:solidFill>
                  <a:schemeClr val="tx1"/>
                </a:solidFill>
                <a:latin typeface=" Times New Roman"/>
              </a:rPr>
              <a:t>Adding CSS styling</a:t>
            </a:r>
          </a:p>
          <a:p>
            <a:pPr algn="just"/>
            <a:r>
              <a:rPr lang="en-US" sz="1200" dirty="0">
                <a:solidFill>
                  <a:schemeClr val="tx1"/>
                </a:solidFill>
                <a:latin typeface=" Times New Roman"/>
              </a:rPr>
              <a:t>         Once you have created the HTML structure, you can add CSS styling to your application. This will involve creating a CSS file and linking it to   your HTML document. In the CSS file, you can define the styles for the different elements of your application, such as the form, the buttons, and  the text.</a:t>
            </a:r>
          </a:p>
          <a:p>
            <a:pPr marL="171450" indent="-171450" algn="just">
              <a:buFont typeface="Wingdings" panose="05000000000000000000" pitchFamily="2" charset="2"/>
              <a:buChar char="Ø"/>
            </a:pPr>
            <a:endParaRPr lang="en-US" sz="1200" dirty="0">
              <a:solidFill>
                <a:schemeClr val="tx1"/>
              </a:solidFill>
              <a:latin typeface=" Times New Roman"/>
            </a:endParaRPr>
          </a:p>
          <a:p>
            <a:pPr marL="171450" indent="-171450" algn="just">
              <a:buFont typeface="Wingdings" panose="05000000000000000000" pitchFamily="2" charset="2"/>
              <a:buChar char="Ø"/>
            </a:pPr>
            <a:r>
              <a:rPr lang="en-US" sz="1200" dirty="0">
                <a:solidFill>
                  <a:schemeClr val="tx1"/>
                </a:solidFill>
                <a:latin typeface=" Times New Roman"/>
              </a:rPr>
              <a:t>Using Bootstrap</a:t>
            </a:r>
          </a:p>
          <a:p>
            <a:pPr algn="just"/>
            <a:r>
              <a:rPr lang="en-US" sz="1200" dirty="0">
                <a:solidFill>
                  <a:schemeClr val="tx1"/>
                </a:solidFill>
                <a:latin typeface=" Times New Roman"/>
              </a:rPr>
              <a:t>          Bootstrap is a CSS framework that can help you to create responsive and mobile-friendly applications. To use Bootstrap, you need to include the Bootstrap CSS and JavaScript files in your HTML document. You can then use the Bootstrap classes and components to create the layout and design of your application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1">
            <a:extLst>
              <a:ext uri="{FF2B5EF4-FFF2-40B4-BE49-F238E27FC236}">
                <a16:creationId xmlns:a16="http://schemas.microsoft.com/office/drawing/2014/main" id="{AE7F9C1B-F87B-4E34-A4A5-E30C7287AA1E}"/>
              </a:ext>
            </a:extLst>
          </p:cNvPr>
          <p:cNvSpPr/>
          <p:nvPr/>
        </p:nvSpPr>
        <p:spPr>
          <a:xfrm>
            <a:off x="-45946"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4" name="object 4">
            <a:extLst>
              <a:ext uri="{FF2B5EF4-FFF2-40B4-BE49-F238E27FC236}">
                <a16:creationId xmlns:a16="http://schemas.microsoft.com/office/drawing/2014/main" id="{1F50C52C-FD37-4A90-83C6-CB1958910655}"/>
              </a:ext>
            </a:extLst>
          </p:cNvPr>
          <p:cNvSpPr txBox="1"/>
          <p:nvPr/>
        </p:nvSpPr>
        <p:spPr>
          <a:xfrm>
            <a:off x="467544" y="267494"/>
            <a:ext cx="2637627" cy="570284"/>
          </a:xfrm>
          <a:prstGeom prst="rect">
            <a:avLst/>
          </a:prstGeom>
        </p:spPr>
        <p:txBody>
          <a:bodyPr vert="horz" wrap="square" lIns="0" tIns="0" rIns="0" bIns="0" rtlCol="0">
            <a:spAutoFit/>
          </a:bodyPr>
          <a:lstStyle/>
          <a:p>
            <a:pPr>
              <a:lnSpc>
                <a:spcPts val="2345"/>
              </a:lnSpc>
            </a:pPr>
            <a:r>
              <a:rPr lang="en-IN" b="1" dirty="0">
                <a:solidFill>
                  <a:srgbClr val="C88C32"/>
                </a:solidFill>
                <a:latin typeface=" Times New Roman"/>
                <a:cs typeface="CSBFGQ+EBGaramond-Bold"/>
              </a:rPr>
              <a:t>  Summary of your task</a:t>
            </a:r>
          </a:p>
          <a:p>
            <a:pPr marL="0" marR="0">
              <a:lnSpc>
                <a:spcPts val="2345"/>
              </a:lnSpc>
              <a:spcBef>
                <a:spcPts val="0"/>
              </a:spcBef>
              <a:spcAft>
                <a:spcPts val="0"/>
              </a:spcAft>
            </a:pPr>
            <a:endParaRPr sz="1800" b="1" dirty="0">
              <a:solidFill>
                <a:srgbClr val="C88C32"/>
              </a:solidFill>
              <a:latin typeface=" Times New Roman"/>
              <a:cs typeface="CSBFGQ+EBGaramond-Bold"/>
            </a:endParaRPr>
          </a:p>
        </p:txBody>
      </p:sp>
      <p:sp>
        <p:nvSpPr>
          <p:cNvPr id="6" name="Rectangle 5">
            <a:extLst>
              <a:ext uri="{FF2B5EF4-FFF2-40B4-BE49-F238E27FC236}">
                <a16:creationId xmlns:a16="http://schemas.microsoft.com/office/drawing/2014/main" id="{4D19E334-202A-4ED6-9B94-14A5D5A6CC5E}"/>
              </a:ext>
            </a:extLst>
          </p:cNvPr>
          <p:cNvSpPr/>
          <p:nvPr/>
        </p:nvSpPr>
        <p:spPr>
          <a:xfrm>
            <a:off x="531330" y="627534"/>
            <a:ext cx="8606796" cy="3888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just">
              <a:lnSpc>
                <a:spcPct val="200000"/>
              </a:lnSpc>
              <a:buFont typeface="+mj-lt"/>
              <a:buAutoNum type="arabicPeriod"/>
            </a:pPr>
            <a:r>
              <a:rPr lang="en-US" sz="1200" dirty="0">
                <a:solidFill>
                  <a:schemeClr val="tx1"/>
                </a:solidFill>
                <a:latin typeface=" Times New Roman"/>
              </a:rPr>
              <a:t> </a:t>
            </a:r>
            <a:r>
              <a:rPr lang="en-US" dirty="0">
                <a:solidFill>
                  <a:schemeClr val="tx1"/>
                </a:solidFill>
                <a:latin typeface=" Times New Roman"/>
              </a:rPr>
              <a:t>Create a basic HTML structure with a head and body section.</a:t>
            </a:r>
          </a:p>
          <a:p>
            <a:pPr marL="342900" indent="-342900" algn="just">
              <a:lnSpc>
                <a:spcPct val="200000"/>
              </a:lnSpc>
              <a:buFont typeface="+mj-lt"/>
              <a:buAutoNum type="arabicPeriod"/>
            </a:pPr>
            <a:r>
              <a:rPr lang="en-US" dirty="0">
                <a:solidFill>
                  <a:schemeClr val="tx1"/>
                </a:solidFill>
                <a:latin typeface=" Times New Roman"/>
              </a:rPr>
              <a:t>Add CSS styling to your application to define the styles for the different elements, such as the form, the buttons, and the text.</a:t>
            </a:r>
          </a:p>
          <a:p>
            <a:pPr marL="342900" indent="-342900" algn="just">
              <a:lnSpc>
                <a:spcPct val="200000"/>
              </a:lnSpc>
              <a:buFont typeface="+mj-lt"/>
              <a:buAutoNum type="arabicPeriod"/>
            </a:pPr>
            <a:r>
              <a:rPr lang="en-US" dirty="0">
                <a:solidFill>
                  <a:schemeClr val="tx1"/>
                </a:solidFill>
                <a:latin typeface=" Times New Roman"/>
              </a:rPr>
              <a:t>Use Bootstrap to create a responsive and mobile-friendly design for your application.</a:t>
            </a:r>
          </a:p>
          <a:p>
            <a:pPr marL="342900" indent="-342900" algn="just">
              <a:lnSpc>
                <a:spcPct val="200000"/>
              </a:lnSpc>
              <a:buFont typeface="+mj-lt"/>
              <a:buAutoNum type="arabicPeriod"/>
            </a:pPr>
            <a:r>
              <a:rPr lang="en-US" dirty="0">
                <a:solidFill>
                  <a:schemeClr val="tx1"/>
                </a:solidFill>
                <a:latin typeface=" Times New Roman"/>
              </a:rPr>
              <a:t>Add a form to the body section of your HTML document to allow users to enter the sender's name, receiver's name, and amount to transfer.</a:t>
            </a:r>
          </a:p>
          <a:p>
            <a:pPr marL="342900" indent="-342900" algn="just">
              <a:lnSpc>
                <a:spcPct val="200000"/>
              </a:lnSpc>
              <a:buFont typeface="+mj-lt"/>
              <a:buAutoNum type="arabicPeriod"/>
            </a:pPr>
            <a:r>
              <a:rPr lang="en-US" dirty="0">
                <a:solidFill>
                  <a:schemeClr val="tx1"/>
                </a:solidFill>
                <a:latin typeface=" Times New Roman"/>
              </a:rPr>
              <a:t>Add a submit button to the form to allow users to transfer the money.</a:t>
            </a:r>
          </a:p>
          <a:p>
            <a:pPr marL="171450" indent="-171450" algn="just">
              <a:buFont typeface="Wingdings" panose="05000000000000000000" pitchFamily="2" charset="2"/>
              <a:buChar char="Ø"/>
            </a:pPr>
            <a:endParaRPr lang="en-US" sz="1200" dirty="0">
              <a:solidFill>
                <a:schemeClr val="tx1"/>
              </a:solidFill>
              <a:latin typeface=" Times New Roman"/>
            </a:endParaRPr>
          </a:p>
        </p:txBody>
      </p:sp>
    </p:spTree>
    <p:extLst>
      <p:ext uri="{BB962C8B-B14F-4D97-AF65-F5344CB8AC3E}">
        <p14:creationId xmlns:p14="http://schemas.microsoft.com/office/powerpoint/2010/main" val="2950937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4724" y="192514"/>
            <a:ext cx="2988868" cy="435254"/>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CSBFGQ+EBGaramond-Bold"/>
                <a:cs typeface="CSBFGQ+EBGaramond-Bold"/>
              </a:rPr>
              <a:t>AssessmentꢀParameter</a:t>
            </a:r>
          </a:p>
        </p:txBody>
      </p:sp>
      <p:sp>
        <p:nvSpPr>
          <p:cNvPr id="4" name="object 4"/>
          <p:cNvSpPr txBox="1"/>
          <p:nvPr/>
        </p:nvSpPr>
        <p:spPr>
          <a:xfrm>
            <a:off x="1073672" y="961898"/>
            <a:ext cx="1698128" cy="493981"/>
          </a:xfrm>
          <a:prstGeom prst="rect">
            <a:avLst/>
          </a:prstGeom>
        </p:spPr>
        <p:txBody>
          <a:bodyPr vert="horz" wrap="square" lIns="0" tIns="0" rIns="0" bIns="0" rtlCol="0">
            <a:spAutoFit/>
          </a:bodyPr>
          <a:lstStyle/>
          <a:p>
            <a:pPr>
              <a:lnSpc>
                <a:spcPts val="1273"/>
              </a:lnSpc>
            </a:pPr>
            <a:r>
              <a:rPr lang="en-IN" sz="1000" dirty="0">
                <a:solidFill>
                  <a:srgbClr val="000000"/>
                </a:solidFill>
                <a:latin typeface="LNEEUU+EBGaramond-Regular"/>
                <a:cs typeface="LNEEUU+EBGaramond-Regular"/>
              </a:rPr>
              <a:t> </a:t>
            </a:r>
            <a:r>
              <a:rPr lang="en-US" sz="1000" dirty="0">
                <a:solidFill>
                  <a:srgbClr val="000000"/>
                </a:solidFill>
                <a:latin typeface="LNEEUU+EBGaramond-Regular"/>
                <a:cs typeface="LNEEUU+EBGaramond-Regular"/>
              </a:rPr>
              <a:t> </a:t>
            </a:r>
            <a:r>
              <a:rPr lang="en-US" sz="1000" dirty="0">
                <a:solidFill>
                  <a:srgbClr val="000000"/>
                </a:solidFill>
                <a:latin typeface=" Times New Roman"/>
                <a:cs typeface="LNEEUU+EBGaramond-Regular"/>
              </a:rPr>
              <a:t>Setup Project for Money transfer  project</a:t>
            </a:r>
          </a:p>
          <a:p>
            <a:pPr marL="0" marR="0">
              <a:lnSpc>
                <a:spcPts val="1273"/>
              </a:lnSpc>
              <a:spcBef>
                <a:spcPts val="0"/>
              </a:spcBef>
              <a:spcAft>
                <a:spcPts val="0"/>
              </a:spcAft>
            </a:pPr>
            <a:endParaRPr sz="1000" dirty="0">
              <a:solidFill>
                <a:srgbClr val="000000"/>
              </a:solidFill>
              <a:latin typeface="LNEEUU+EBGaramond-Regular"/>
              <a:cs typeface="LNEEUU+EBGaramond-Regular"/>
            </a:endParaRPr>
          </a:p>
        </p:txBody>
      </p:sp>
      <p:sp>
        <p:nvSpPr>
          <p:cNvPr id="5" name="object 5"/>
          <p:cNvSpPr txBox="1"/>
          <p:nvPr/>
        </p:nvSpPr>
        <p:spPr>
          <a:xfrm>
            <a:off x="6706940" y="961898"/>
            <a:ext cx="1969516" cy="655244"/>
          </a:xfrm>
          <a:prstGeom prst="rect">
            <a:avLst/>
          </a:prstGeom>
        </p:spPr>
        <p:txBody>
          <a:bodyPr vert="horz" wrap="square" lIns="0" tIns="0" rIns="0" bIns="0" rtlCol="0">
            <a:spAutoFit/>
          </a:bodyPr>
          <a:lstStyle/>
          <a:p>
            <a:pPr>
              <a:lnSpc>
                <a:spcPts val="1273"/>
              </a:lnSpc>
            </a:pPr>
            <a:r>
              <a:rPr lang="en-IN" sz="1000" dirty="0">
                <a:solidFill>
                  <a:srgbClr val="000000"/>
                </a:solidFill>
                <a:latin typeface=" Times New Roman"/>
                <a:cs typeface="LNEEUU+EBGaramond-Regular"/>
              </a:rPr>
              <a:t> </a:t>
            </a:r>
            <a:r>
              <a:rPr lang="en-US" sz="1000" dirty="0">
                <a:solidFill>
                  <a:srgbClr val="000000"/>
                </a:solidFill>
                <a:latin typeface=" Times New Roman"/>
                <a:cs typeface="LNEEUU+EBGaramond-Regular"/>
              </a:rPr>
              <a:t> Setup basic structure of money transfer application project</a:t>
            </a:r>
          </a:p>
          <a:p>
            <a:pPr>
              <a:lnSpc>
                <a:spcPts val="1273"/>
              </a:lnSpc>
            </a:pPr>
            <a:endParaRPr lang="en-US" sz="1000" dirty="0">
              <a:solidFill>
                <a:srgbClr val="000000"/>
              </a:solidFill>
              <a:latin typeface=" Times New Roman"/>
              <a:cs typeface="LNEEUU+EBGaramond-Regular"/>
            </a:endParaRPr>
          </a:p>
          <a:p>
            <a:pPr marL="0" marR="0">
              <a:lnSpc>
                <a:spcPts val="1273"/>
              </a:lnSpc>
              <a:spcBef>
                <a:spcPts val="0"/>
              </a:spcBef>
              <a:spcAft>
                <a:spcPts val="0"/>
              </a:spcAft>
            </a:pPr>
            <a:endParaRPr sz="1000" dirty="0">
              <a:solidFill>
                <a:srgbClr val="000000"/>
              </a:solidFill>
              <a:latin typeface=" Times New Roman"/>
              <a:cs typeface="LNEEUU+EBGaramond-Regular"/>
            </a:endParaRPr>
          </a:p>
        </p:txBody>
      </p:sp>
      <p:sp>
        <p:nvSpPr>
          <p:cNvPr id="6" name="object 6"/>
          <p:cNvSpPr txBox="1"/>
          <p:nvPr/>
        </p:nvSpPr>
        <p:spPr>
          <a:xfrm>
            <a:off x="565025" y="2189413"/>
            <a:ext cx="1869185" cy="655244"/>
          </a:xfrm>
          <a:prstGeom prst="rect">
            <a:avLst/>
          </a:prstGeom>
        </p:spPr>
        <p:txBody>
          <a:bodyPr vert="horz" wrap="square" lIns="0" tIns="0" rIns="0" bIns="0" rtlCol="0">
            <a:spAutoFit/>
          </a:bodyPr>
          <a:lstStyle/>
          <a:p>
            <a:pPr>
              <a:lnSpc>
                <a:spcPts val="1273"/>
              </a:lnSpc>
            </a:pPr>
            <a:r>
              <a:rPr lang="en-IN" sz="1000" dirty="0">
                <a:solidFill>
                  <a:srgbClr val="000000"/>
                </a:solidFill>
                <a:latin typeface=" Times New Roman"/>
                <a:cs typeface="LNEEUU+EBGaramond-Regular"/>
              </a:rPr>
              <a:t> </a:t>
            </a:r>
            <a:r>
              <a:rPr lang="en-US" sz="1000" dirty="0">
                <a:solidFill>
                  <a:srgbClr val="000000"/>
                </a:solidFill>
                <a:latin typeface=" Times New Roman"/>
                <a:cs typeface="LNEEUU+EBGaramond-Regular"/>
              </a:rPr>
              <a:t> Create a main component with the </a:t>
            </a:r>
          </a:p>
          <a:p>
            <a:pPr>
              <a:lnSpc>
                <a:spcPts val="1273"/>
              </a:lnSpc>
            </a:pPr>
            <a:r>
              <a:rPr lang="en-US" sz="1000" dirty="0">
                <a:solidFill>
                  <a:srgbClr val="000000"/>
                </a:solidFill>
                <a:latin typeface=" Times New Roman"/>
                <a:cs typeface="LNEEUU+EBGaramond-Regular"/>
              </a:rPr>
              <a:t>outer structure of money Transfer application</a:t>
            </a:r>
          </a:p>
          <a:p>
            <a:pPr marL="0" marR="0">
              <a:lnSpc>
                <a:spcPts val="1273"/>
              </a:lnSpc>
              <a:spcBef>
                <a:spcPts val="0"/>
              </a:spcBef>
              <a:spcAft>
                <a:spcPts val="0"/>
              </a:spcAft>
            </a:pPr>
            <a:endParaRPr sz="1000" dirty="0">
              <a:solidFill>
                <a:srgbClr val="000000"/>
              </a:solidFill>
              <a:latin typeface=" Times New Roman"/>
              <a:cs typeface="LNEEUU+EBGaramond-Regular"/>
            </a:endParaRPr>
          </a:p>
        </p:txBody>
      </p:sp>
      <p:sp>
        <p:nvSpPr>
          <p:cNvPr id="7" name="object 7"/>
          <p:cNvSpPr txBox="1"/>
          <p:nvPr/>
        </p:nvSpPr>
        <p:spPr>
          <a:xfrm>
            <a:off x="6878576" y="2189404"/>
            <a:ext cx="1797879" cy="488532"/>
          </a:xfrm>
          <a:prstGeom prst="rect">
            <a:avLst/>
          </a:prstGeom>
        </p:spPr>
        <p:txBody>
          <a:bodyPr vert="horz" wrap="square" lIns="0" tIns="0" rIns="0" bIns="0" rtlCol="0">
            <a:spAutoFit/>
          </a:bodyPr>
          <a:lstStyle/>
          <a:p>
            <a:pPr>
              <a:lnSpc>
                <a:spcPts val="1273"/>
              </a:lnSpc>
            </a:pPr>
            <a:r>
              <a:rPr lang="en-IN" sz="1000" dirty="0">
                <a:solidFill>
                  <a:srgbClr val="000000"/>
                </a:solidFill>
                <a:latin typeface=" Times New Roman"/>
                <a:cs typeface="LNEEUU+EBGaramond-Regular"/>
              </a:rPr>
              <a:t> </a:t>
            </a:r>
            <a:r>
              <a:rPr lang="en-US" sz="1000" dirty="0">
                <a:solidFill>
                  <a:srgbClr val="000000"/>
                </a:solidFill>
                <a:latin typeface=" Times New Roman"/>
                <a:cs typeface="LNEEUU+EBGaramond-Regular"/>
              </a:rPr>
              <a:t> Create main component with </a:t>
            </a:r>
          </a:p>
          <a:p>
            <a:pPr>
              <a:lnSpc>
                <a:spcPts val="1273"/>
              </a:lnSpc>
            </a:pPr>
            <a:r>
              <a:rPr lang="en-US" sz="1000" dirty="0">
                <a:solidFill>
                  <a:srgbClr val="000000"/>
                </a:solidFill>
                <a:latin typeface=" Times New Roman"/>
                <a:cs typeface="LNEEUU+EBGaramond-Regular"/>
              </a:rPr>
              <a:t>all feature buttons</a:t>
            </a:r>
          </a:p>
          <a:p>
            <a:pPr marL="0" marR="0">
              <a:lnSpc>
                <a:spcPts val="1273"/>
              </a:lnSpc>
              <a:spcBef>
                <a:spcPts val="0"/>
              </a:spcBef>
              <a:spcAft>
                <a:spcPts val="0"/>
              </a:spcAft>
            </a:pPr>
            <a:endParaRPr sz="1000" dirty="0">
              <a:solidFill>
                <a:srgbClr val="000000"/>
              </a:solidFill>
              <a:latin typeface=" Times New Roman"/>
              <a:cs typeface="LNEEUU+EBGaramond-Regular"/>
            </a:endParaRP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CSBFGQ+EBGaramond-Bold"/>
                <a:cs typeface="CSBFGQ+EBGaramond-Bold"/>
              </a:rPr>
              <a:t>Check-List</a:t>
            </a:r>
          </a:p>
        </p:txBody>
      </p:sp>
      <p:sp>
        <p:nvSpPr>
          <p:cNvPr id="9" name="object 9"/>
          <p:cNvSpPr txBox="1"/>
          <p:nvPr/>
        </p:nvSpPr>
        <p:spPr>
          <a:xfrm>
            <a:off x="1069970" y="3449640"/>
            <a:ext cx="1534540" cy="488532"/>
          </a:xfrm>
          <a:prstGeom prst="rect">
            <a:avLst/>
          </a:prstGeom>
        </p:spPr>
        <p:txBody>
          <a:bodyPr vert="horz" wrap="square" lIns="0" tIns="0" rIns="0" bIns="0" rtlCol="0">
            <a:spAutoFit/>
          </a:bodyPr>
          <a:lstStyle/>
          <a:p>
            <a:pPr>
              <a:lnSpc>
                <a:spcPts val="1273"/>
              </a:lnSpc>
            </a:pPr>
            <a:r>
              <a:rPr lang="en-IN" sz="1000" dirty="0">
                <a:solidFill>
                  <a:srgbClr val="000000"/>
                </a:solidFill>
                <a:latin typeface=" Times New Roman"/>
                <a:cs typeface="LNEEUU+EBGaramond-Regular"/>
              </a:rPr>
              <a:t> </a:t>
            </a:r>
            <a:r>
              <a:rPr lang="en-US" sz="1000" dirty="0">
                <a:solidFill>
                  <a:srgbClr val="000000"/>
                </a:solidFill>
                <a:latin typeface=" Times New Roman"/>
                <a:cs typeface="LNEEUU+EBGaramond-Regular"/>
              </a:rPr>
              <a:t> Create a button component</a:t>
            </a:r>
          </a:p>
          <a:p>
            <a:pPr>
              <a:lnSpc>
                <a:spcPts val="1273"/>
              </a:lnSpc>
            </a:pPr>
            <a:r>
              <a:rPr lang="en-US" sz="1000" dirty="0">
                <a:solidFill>
                  <a:srgbClr val="000000"/>
                </a:solidFill>
                <a:latin typeface=" Times New Roman"/>
                <a:cs typeface="LNEEUU+EBGaramond-Regular"/>
              </a:rPr>
              <a:t>with on click handler</a:t>
            </a:r>
          </a:p>
          <a:p>
            <a:pPr marL="0" marR="0">
              <a:lnSpc>
                <a:spcPts val="1273"/>
              </a:lnSpc>
              <a:spcBef>
                <a:spcPts val="0"/>
              </a:spcBef>
              <a:spcAft>
                <a:spcPts val="0"/>
              </a:spcAft>
            </a:pPr>
            <a:endParaRPr sz="1000" dirty="0">
              <a:solidFill>
                <a:srgbClr val="000000"/>
              </a:solidFill>
              <a:latin typeface=" Times New Roman"/>
              <a:cs typeface="LNEEUU+EBGaramond-Regular"/>
            </a:endParaRPr>
          </a:p>
        </p:txBody>
      </p:sp>
      <p:sp>
        <p:nvSpPr>
          <p:cNvPr id="10" name="object 10"/>
          <p:cNvSpPr txBox="1"/>
          <p:nvPr/>
        </p:nvSpPr>
        <p:spPr>
          <a:xfrm>
            <a:off x="6693713" y="3449640"/>
            <a:ext cx="1513840" cy="660694"/>
          </a:xfrm>
          <a:prstGeom prst="rect">
            <a:avLst/>
          </a:prstGeom>
        </p:spPr>
        <p:txBody>
          <a:bodyPr vert="horz" wrap="square" lIns="0" tIns="0" rIns="0" bIns="0" rtlCol="0">
            <a:spAutoFit/>
          </a:bodyPr>
          <a:lstStyle/>
          <a:p>
            <a:pPr>
              <a:lnSpc>
                <a:spcPts val="1273"/>
              </a:lnSpc>
            </a:pPr>
            <a:r>
              <a:rPr lang="en-IN" sz="1000" dirty="0">
                <a:solidFill>
                  <a:srgbClr val="000000"/>
                </a:solidFill>
                <a:latin typeface=" Times New Roman"/>
                <a:cs typeface="LNEEUU+EBGaramond-Regular"/>
              </a:rPr>
              <a:t> </a:t>
            </a:r>
            <a:r>
              <a:rPr lang="en-US" sz="1000" dirty="0">
                <a:solidFill>
                  <a:srgbClr val="000000"/>
                </a:solidFill>
                <a:latin typeface=" Times New Roman"/>
                <a:cs typeface="LNEEUU+EBGaramond-Regular"/>
              </a:rPr>
              <a:t> Create a json object to store </a:t>
            </a:r>
          </a:p>
          <a:p>
            <a:pPr>
              <a:lnSpc>
                <a:spcPts val="1273"/>
              </a:lnSpc>
            </a:pPr>
            <a:r>
              <a:rPr lang="en-US" sz="1000" dirty="0">
                <a:solidFill>
                  <a:srgbClr val="000000"/>
                </a:solidFill>
                <a:latin typeface=" Times New Roman"/>
                <a:cs typeface="LNEEUU+EBGaramond-Regular"/>
              </a:rPr>
              <a:t>data for money transfer application</a:t>
            </a:r>
          </a:p>
          <a:p>
            <a:pPr marL="0" marR="0">
              <a:lnSpc>
                <a:spcPts val="1273"/>
              </a:lnSpc>
              <a:spcBef>
                <a:spcPts val="0"/>
              </a:spcBef>
              <a:spcAft>
                <a:spcPts val="0"/>
              </a:spcAft>
            </a:pPr>
            <a:endParaRPr sz="1000" dirty="0">
              <a:solidFill>
                <a:srgbClr val="000000"/>
              </a:solidFill>
              <a:latin typeface=" Times New Roman"/>
              <a:cs typeface="LNEEUU+EBGaramond-Regular"/>
            </a:endParaRPr>
          </a:p>
        </p:txBody>
      </p:sp>
      <p:sp>
        <p:nvSpPr>
          <p:cNvPr id="11" name="object 11"/>
          <p:cNvSpPr txBox="1"/>
          <p:nvPr/>
        </p:nvSpPr>
        <p:spPr>
          <a:xfrm>
            <a:off x="1835696" y="4259340"/>
            <a:ext cx="1872208" cy="488532"/>
          </a:xfrm>
          <a:prstGeom prst="rect">
            <a:avLst/>
          </a:prstGeom>
        </p:spPr>
        <p:txBody>
          <a:bodyPr vert="horz" wrap="square" lIns="0" tIns="0" rIns="0" bIns="0" rtlCol="0">
            <a:spAutoFit/>
          </a:bodyPr>
          <a:lstStyle/>
          <a:p>
            <a:pPr>
              <a:lnSpc>
                <a:spcPts val="1273"/>
              </a:lnSpc>
            </a:pPr>
            <a:r>
              <a:rPr lang="en-IN" sz="1000" dirty="0">
                <a:solidFill>
                  <a:srgbClr val="000000"/>
                </a:solidFill>
                <a:latin typeface=" Times New Roman"/>
                <a:cs typeface="LNEEUU+EBGaramond-Regular"/>
              </a:rPr>
              <a:t>         </a:t>
            </a:r>
            <a:r>
              <a:rPr lang="en-US" sz="1000" dirty="0">
                <a:solidFill>
                  <a:srgbClr val="000000"/>
                </a:solidFill>
                <a:latin typeface=" Times New Roman"/>
                <a:cs typeface="LNEEUU+EBGaramond-Regular"/>
              </a:rPr>
              <a:t> Create a </a:t>
            </a:r>
            <a:r>
              <a:rPr lang="en-US" sz="1000" dirty="0" err="1">
                <a:solidFill>
                  <a:srgbClr val="000000"/>
                </a:solidFill>
                <a:latin typeface=" Times New Roman"/>
                <a:cs typeface="LNEEUU+EBGaramond-Regular"/>
              </a:rPr>
              <a:t>Signin</a:t>
            </a:r>
            <a:endParaRPr lang="en-US" sz="1000" dirty="0">
              <a:solidFill>
                <a:srgbClr val="000000"/>
              </a:solidFill>
              <a:latin typeface=" Times New Roman"/>
              <a:cs typeface="LNEEUU+EBGaramond-Regular"/>
            </a:endParaRPr>
          </a:p>
          <a:p>
            <a:pPr>
              <a:lnSpc>
                <a:spcPts val="1273"/>
              </a:lnSpc>
            </a:pPr>
            <a:r>
              <a:rPr lang="en-US" sz="1000" dirty="0">
                <a:solidFill>
                  <a:srgbClr val="000000"/>
                </a:solidFill>
                <a:latin typeface=" Times New Roman"/>
                <a:cs typeface="LNEEUU+EBGaramond-Regular"/>
              </a:rPr>
              <a:t>function to create a account</a:t>
            </a:r>
          </a:p>
          <a:p>
            <a:pPr marL="0" marR="0">
              <a:lnSpc>
                <a:spcPts val="1273"/>
              </a:lnSpc>
              <a:spcBef>
                <a:spcPts val="0"/>
              </a:spcBef>
              <a:spcAft>
                <a:spcPts val="0"/>
              </a:spcAft>
            </a:pPr>
            <a:endParaRPr sz="1000" dirty="0">
              <a:solidFill>
                <a:srgbClr val="000000"/>
              </a:solidFill>
              <a:latin typeface=" Times New Roman"/>
              <a:cs typeface="LNEEUU+EBGaramond-Regular"/>
            </a:endParaRPr>
          </a:p>
        </p:txBody>
      </p:sp>
      <p:sp>
        <p:nvSpPr>
          <p:cNvPr id="12" name="object 12"/>
          <p:cNvSpPr txBox="1"/>
          <p:nvPr/>
        </p:nvSpPr>
        <p:spPr>
          <a:xfrm>
            <a:off x="5676365" y="4335540"/>
            <a:ext cx="1386078" cy="321819"/>
          </a:xfrm>
          <a:prstGeom prst="rect">
            <a:avLst/>
          </a:prstGeom>
        </p:spPr>
        <p:txBody>
          <a:bodyPr vert="horz" wrap="square" lIns="0" tIns="0" rIns="0" bIns="0" rtlCol="0">
            <a:spAutoFit/>
          </a:bodyPr>
          <a:lstStyle/>
          <a:p>
            <a:pPr>
              <a:lnSpc>
                <a:spcPts val="1273"/>
              </a:lnSpc>
            </a:pPr>
            <a:r>
              <a:rPr lang="en-IN" sz="1000" dirty="0">
                <a:solidFill>
                  <a:srgbClr val="000000"/>
                </a:solidFill>
                <a:latin typeface=" Times New Roman"/>
                <a:cs typeface="LNEEUU+EBGaramond-Regular"/>
              </a:rPr>
              <a:t> </a:t>
            </a:r>
            <a:r>
              <a:rPr lang="en-US" sz="1000" dirty="0">
                <a:solidFill>
                  <a:srgbClr val="000000"/>
                </a:solidFill>
                <a:latin typeface=" Times New Roman"/>
                <a:cs typeface="LNEEUU+EBGaramond-Regular"/>
              </a:rPr>
              <a:t> Push both code to </a:t>
            </a:r>
            <a:r>
              <a:rPr lang="en-US" sz="1000" dirty="0" err="1">
                <a:solidFill>
                  <a:srgbClr val="000000"/>
                </a:solidFill>
                <a:latin typeface=" Times New Roman"/>
                <a:cs typeface="LNEEUU+EBGaramond-Regular"/>
              </a:rPr>
              <a:t>github</a:t>
            </a:r>
            <a:endParaRPr lang="en-US" sz="1000" dirty="0">
              <a:solidFill>
                <a:srgbClr val="000000"/>
              </a:solidFill>
              <a:latin typeface=" Times New Roman"/>
              <a:cs typeface="LNEEUU+EBGaramond-Regular"/>
            </a:endParaRPr>
          </a:p>
          <a:p>
            <a:pPr marL="0" marR="0">
              <a:lnSpc>
                <a:spcPts val="1273"/>
              </a:lnSpc>
              <a:spcBef>
                <a:spcPts val="0"/>
              </a:spcBef>
              <a:spcAft>
                <a:spcPts val="0"/>
              </a:spcAft>
            </a:pPr>
            <a:endParaRPr sz="1000" dirty="0">
              <a:solidFill>
                <a:srgbClr val="000000"/>
              </a:solidFill>
              <a:latin typeface=" Times New Roman"/>
              <a:cs typeface="LNEEUU+EBGaramond-Regul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SLFRMA+PublicSans-BoldItalic"/>
                <a:cs typeface="SLFRMA+PublicSans-BoldItalic"/>
              </a:rPr>
              <a:t>Submission</a:t>
            </a:r>
            <a:r>
              <a:rPr sz="1800" b="1" spc="-45" dirty="0">
                <a:solidFill>
                  <a:srgbClr val="FFFFFF"/>
                </a:solidFill>
                <a:latin typeface="SLFRMA+PublicSans-BoldItalic"/>
                <a:cs typeface="SLFRMA+PublicSans-BoldItalic"/>
              </a:rPr>
              <a:t> </a:t>
            </a:r>
            <a:r>
              <a:rPr sz="1800" b="1" dirty="0">
                <a:solidFill>
                  <a:srgbClr val="FFFFFF"/>
                </a:solidFill>
                <a:latin typeface="SLFRMA+PublicSans-BoldItalic"/>
                <a:cs typeface="SLFRMA+PublicSans-BoldItalic"/>
              </a:rPr>
              <a:t>Github</a:t>
            </a:r>
          </a:p>
        </p:txBody>
      </p:sp>
      <p:sp>
        <p:nvSpPr>
          <p:cNvPr id="4" name="object 4"/>
          <p:cNvSpPr txBox="1"/>
          <p:nvPr/>
        </p:nvSpPr>
        <p:spPr>
          <a:xfrm>
            <a:off x="2195736" y="1491630"/>
            <a:ext cx="4752528" cy="410369"/>
          </a:xfrm>
          <a:prstGeom prst="rect">
            <a:avLst/>
          </a:prstGeom>
        </p:spPr>
        <p:txBody>
          <a:bodyPr vert="horz" wrap="square" lIns="0" tIns="0" rIns="0" bIns="0" rtlCol="0">
            <a:spAutoFit/>
          </a:bodyPr>
          <a:lstStyle/>
          <a:p>
            <a:pPr>
              <a:lnSpc>
                <a:spcPts val="1645"/>
              </a:lnSpc>
            </a:pPr>
            <a:r>
              <a:rPr lang="en-IN" sz="1400" b="1" dirty="0">
                <a:solidFill>
                  <a:srgbClr val="BD8738"/>
                </a:solidFill>
                <a:latin typeface="SLFRMA+PublicSans-BoldItalic"/>
                <a:cs typeface="SLFRMA+PublicSans-BoldItalic"/>
              </a:rPr>
              <a:t> </a:t>
            </a:r>
            <a:r>
              <a:rPr lang="en-IN" sz="1400" b="1" dirty="0">
                <a:solidFill>
                  <a:schemeClr val="tx2">
                    <a:lumMod val="60000"/>
                    <a:lumOff val="40000"/>
                  </a:schemeClr>
                </a:solidFill>
                <a:latin typeface="Times New Roman" panose="02020603050405020304" pitchFamily="18" charset="0"/>
                <a:cs typeface="Times New Roman" panose="02020603050405020304" pitchFamily="18" charset="0"/>
              </a:rPr>
              <a:t> </a:t>
            </a:r>
            <a:r>
              <a:rPr lang="en-IN" sz="1400" b="1" dirty="0">
                <a:solidFill>
                  <a:schemeClr val="tx2">
                    <a:lumMod val="60000"/>
                    <a:lumOff val="40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https://github.com/Naveenkumar-17/NM-APEC-IT-GROUP1</a:t>
            </a:r>
            <a:endParaRPr lang="en-IN" sz="1400" b="1" dirty="0">
              <a:solidFill>
                <a:schemeClr val="tx2">
                  <a:lumMod val="60000"/>
                  <a:lumOff val="40000"/>
                </a:schemeClr>
              </a:solidFill>
              <a:latin typeface="Times New Roman" panose="02020603050405020304" pitchFamily="18" charset="0"/>
              <a:cs typeface="Times New Roman" panose="02020603050405020304" pitchFamily="18" charset="0"/>
            </a:endParaRPr>
          </a:p>
          <a:p>
            <a:pPr marL="0" marR="0">
              <a:lnSpc>
                <a:spcPts val="1645"/>
              </a:lnSpc>
              <a:spcBef>
                <a:spcPts val="0"/>
              </a:spcBef>
              <a:spcAft>
                <a:spcPts val="0"/>
              </a:spcAft>
            </a:pPr>
            <a:endParaRPr sz="1400" b="1" dirty="0">
              <a:solidFill>
                <a:srgbClr val="BD8738"/>
              </a:solidFill>
              <a:latin typeface="SLFRMA+PublicSans-BoldItalic"/>
              <a:cs typeface="SLFRMA+PublicSans-BoldItal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TotalTime>
  <Words>521</Words>
  <Application>Microsoft Office PowerPoint</Application>
  <PresentationFormat>On-screen Show (16:9)</PresentationFormat>
  <Paragraphs>86</Paragraphs>
  <Slides>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vt:i4>
      </vt:variant>
    </vt:vector>
  </HeadingPairs>
  <TitlesOfParts>
    <vt:vector size="21" baseType="lpstr">
      <vt:lpstr>SLFRMA+PublicSans-BoldItalic</vt:lpstr>
      <vt:lpstr>LNEEUU+EBGaramond-Regular</vt:lpstr>
      <vt:lpstr>PVLNNE+ArialMT</vt:lpstr>
      <vt:lpstr>CFJCTS+PublicSans-Bold</vt:lpstr>
      <vt:lpstr>Wingdings</vt:lpstr>
      <vt:lpstr>SJNKRS+ArialMT</vt:lpstr>
      <vt:lpstr>Calibri</vt:lpstr>
      <vt:lpstr> Times New Roman</vt:lpstr>
      <vt:lpstr>CSBFGQ+EBGaramond-Bold</vt:lpstr>
      <vt:lpstr>Times New Roman</vt:lpstr>
      <vt:lpstr>CHCNIJ+PublicSans-Bold</vt:lpstr>
      <vt:lpstr>KQGMTU+Arial-BoldMT</vt: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NAVEENKUMAR</dc:creator>
  <cp:lastModifiedBy>naveen kumar</cp:lastModifiedBy>
  <cp:revision>9</cp:revision>
  <dcterms:modified xsi:type="dcterms:W3CDTF">2023-11-07T17:03:25Z</dcterms:modified>
</cp:coreProperties>
</file>