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3" r:id="rId5"/>
    <p:sldId id="259" r:id="rId6"/>
    <p:sldId id="264" r:id="rId7"/>
    <p:sldId id="265" r:id="rId8"/>
    <p:sldId id="266" r:id="rId9"/>
    <p:sldId id="267" r:id="rId10"/>
    <p:sldId id="260" r:id="rId11"/>
    <p:sldId id="261" r:id="rId12"/>
    <p:sldId id="262" r:id="rId13"/>
  </p:sldIdLst>
  <p:sldSz cx="9144000" cy="5143500" type="screen16x9"/>
  <p:notesSz cx="9144000" cy="5143500"/>
  <p:embeddedFontLst>
    <p:embeddedFont>
      <p:font typeface="Calibri" panose="020F0502020204030204" pitchFamily="34" charset="0"/>
      <p:regular r:id="rId14"/>
      <p:bold r:id="rId15"/>
      <p:italic r:id="rId16"/>
      <p:boldItalic r:id="rId17"/>
    </p:embeddedFont>
    <p:embeddedFont>
      <p:font typeface="CFJCTS+PublicSans-Bold" panose="020B0604020202020204"/>
      <p:regular r:id="rId18"/>
    </p:embeddedFont>
    <p:embeddedFont>
      <p:font typeface="ILIIOR+EBGaramond-Bold" panose="020B0604020202020204"/>
      <p:regular r:id="rId19"/>
    </p:embeddedFont>
    <p:embeddedFont>
      <p:font typeface="Impact" panose="020B0806030902050204" pitchFamily="34" charset="0"/>
      <p:regular r:id="rId20"/>
    </p:embeddedFont>
    <p:embeddedFont>
      <p:font typeface="KQGMTU+Arial-BoldMT" panose="020B0604020202020204"/>
      <p:regular r:id="rId21"/>
    </p:embeddedFont>
    <p:embeddedFont>
      <p:font typeface="PVLNNE+ArialMT" panose="020B0604020202020204"/>
      <p:regular r:id="rId22"/>
    </p:embeddedFont>
    <p:embeddedFont>
      <p:font typeface="RMKPBC+PublicSans-BoldItalic" panose="020B0604020202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396" y="96"/>
      </p:cViewPr>
      <p:guideLst>
        <p:guide orient="horz" pos="3168"/>
        <p:guide pos="244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9/19/2023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Naveenkumar-17/NM-APEC-IT-GROUP1"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51520" y="2499742"/>
            <a:ext cx="5040560" cy="1449115"/>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chemeClr val="tx2"/>
                </a:solidFill>
                <a:latin typeface="Times New Roman" panose="02020603050405020304" pitchFamily="18" charset="0"/>
                <a:cs typeface="Times New Roman" panose="02020603050405020304" pitchFamily="18" charset="0"/>
              </a:rPr>
              <a:t>“</a:t>
            </a:r>
            <a:r>
              <a:rPr lang="en-US" sz="2400" b="1" dirty="0">
                <a:solidFill>
                  <a:schemeClr val="tx2"/>
                </a:solidFill>
                <a:latin typeface="Times New Roman" panose="02020603050405020304" pitchFamily="18" charset="0"/>
                <a:cs typeface="Times New Roman" panose="02020603050405020304" pitchFamily="18" charset="0"/>
              </a:rPr>
              <a:t>MONEY TRANSFER             </a:t>
            </a:r>
          </a:p>
          <a:p>
            <a:pPr marL="0" marR="0">
              <a:lnSpc>
                <a:spcPts val="2819"/>
              </a:lnSpc>
              <a:spcBef>
                <a:spcPts val="0"/>
              </a:spcBef>
              <a:spcAft>
                <a:spcPts val="0"/>
              </a:spcAft>
            </a:pPr>
            <a:r>
              <a:rPr lang="en-US" sz="2400" b="1" dirty="0">
                <a:solidFill>
                  <a:schemeClr val="tx2"/>
                </a:solidFill>
                <a:latin typeface="Times New Roman" panose="02020603050405020304" pitchFamily="18" charset="0"/>
                <a:cs typeface="Times New Roman" panose="02020603050405020304" pitchFamily="18" charset="0"/>
              </a:rPr>
              <a:t> APPLICATION</a:t>
            </a:r>
            <a:r>
              <a:rPr lang="en-US" sz="2400" b="1" dirty="0">
                <a:solidFill>
                  <a:schemeClr val="tx2"/>
                </a:solidFill>
                <a:latin typeface="CFJCTS+PublicSans-Bold"/>
                <a:cs typeface="CFJCTS+PublicSans-Bold"/>
              </a:rPr>
              <a:t>”</a:t>
            </a:r>
            <a:endParaRPr sz="2400" b="1" dirty="0">
              <a:solidFill>
                <a:schemeClr val="tx2"/>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39197" y="33455"/>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31989" y="212671"/>
            <a:ext cx="3723562" cy="37029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Times New Roman" panose="02020603050405020304" pitchFamily="18" charset="0"/>
                <a:cs typeface="Times New Roman" panose="02020603050405020304" pitchFamily="18" charset="0"/>
              </a:rPr>
              <a:t>Assessment</a:t>
            </a:r>
            <a:r>
              <a:rPr lang="en-IN" sz="2400" b="1" dirty="0">
                <a:solidFill>
                  <a:srgbClr val="C88C32"/>
                </a:solidFill>
                <a:latin typeface="Times New Roman" panose="02020603050405020304" pitchFamily="18" charset="0"/>
                <a:cs typeface="Times New Roman" panose="02020603050405020304" pitchFamily="18" charset="0"/>
              </a:rPr>
              <a:t> </a:t>
            </a:r>
            <a:r>
              <a:rPr sz="2400" b="1" dirty="0">
                <a:solidFill>
                  <a:srgbClr val="C88C32"/>
                </a:solidFill>
                <a:latin typeface="Times New Roman" panose="02020603050405020304" pitchFamily="18" charset="0"/>
                <a:cs typeface="Times New Roman" panose="02020603050405020304" pitchFamily="18" charset="0"/>
              </a:rPr>
              <a:t>Parameter</a:t>
            </a:r>
          </a:p>
        </p:txBody>
      </p:sp>
      <p:sp>
        <p:nvSpPr>
          <p:cNvPr id="4" name="object 4"/>
          <p:cNvSpPr txBox="1"/>
          <p:nvPr/>
        </p:nvSpPr>
        <p:spPr>
          <a:xfrm>
            <a:off x="1033330" y="961899"/>
            <a:ext cx="1586186" cy="32726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Gather requirements for the</a:t>
            </a:r>
          </a:p>
          <a:p>
            <a:pPr>
              <a:lnSpc>
                <a:spcPts val="1273"/>
              </a:lnSpc>
            </a:pPr>
            <a:r>
              <a:rPr lang="en-US" sz="1000" dirty="0">
                <a:solidFill>
                  <a:srgbClr val="000000"/>
                </a:solidFill>
                <a:latin typeface="Times New Roman" panose="02020603050405020304" pitchFamily="18" charset="0"/>
                <a:cs typeface="Times New Roman" panose="02020603050405020304" pitchFamily="18" charset="0"/>
              </a:rPr>
              <a:t>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6706940" y="961898"/>
            <a:ext cx="1403730" cy="320601"/>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A</a:t>
            </a:r>
            <a:r>
              <a:rPr sz="1000" dirty="0">
                <a:solidFill>
                  <a:srgbClr val="000000"/>
                </a:solidFill>
                <a:latin typeface="Times New Roman" panose="02020603050405020304" pitchFamily="18" charset="0"/>
                <a:cs typeface="Times New Roman" panose="02020603050405020304" pitchFamily="18" charset="0"/>
              </a:rPr>
              <a:t>dd</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Readme.md</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file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p>
          <a:p>
            <a:pPr marL="0" marR="0">
              <a:lnSpc>
                <a:spcPts val="1200"/>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D</a:t>
            </a:r>
            <a:r>
              <a:rPr sz="1000" dirty="0">
                <a:solidFill>
                  <a:srgbClr val="000000"/>
                </a:solidFill>
                <a:latin typeface="Times New Roman" panose="02020603050405020304" pitchFamily="18" charset="0"/>
                <a:cs typeface="Times New Roman" panose="02020603050405020304" pitchFamily="18" charset="0"/>
              </a:rPr>
              <a:t>escription</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of</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6" name="object 6"/>
          <p:cNvSpPr txBox="1"/>
          <p:nvPr/>
        </p:nvSpPr>
        <p:spPr>
          <a:xfrm>
            <a:off x="899592" y="2189405"/>
            <a:ext cx="1535820" cy="32726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Prepare </a:t>
            </a:r>
            <a:r>
              <a:rPr lang="en-IN" sz="1000" dirty="0" err="1">
                <a:solidFill>
                  <a:srgbClr val="000000"/>
                </a:solidFill>
                <a:latin typeface="Times New Roman" panose="02020603050405020304" pitchFamily="18" charset="0"/>
                <a:cs typeface="Times New Roman" panose="02020603050405020304" pitchFamily="18" charset="0"/>
              </a:rPr>
              <a:t>databasedesign</a:t>
            </a:r>
            <a:endParaRPr lang="en-IN" sz="1000" dirty="0">
              <a:solidFill>
                <a:srgbClr val="000000"/>
              </a:solidFill>
              <a:latin typeface="Times New Roman" panose="02020603050405020304" pitchFamily="18" charset="0"/>
              <a:cs typeface="Times New Roman" panose="02020603050405020304" pitchFamily="18" charset="0"/>
            </a:endParaRPr>
          </a:p>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schemas</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6878577" y="2189404"/>
            <a:ext cx="1941895"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all</a:t>
            </a:r>
            <a:r>
              <a:rPr lang="en-IN" sz="1000" dirty="0">
                <a:solidFill>
                  <a:srgbClr val="000000"/>
                </a:solidFill>
                <a:latin typeface="Times New Roman" panose="02020603050405020304" pitchFamily="18" charset="0"/>
                <a:cs typeface="Times New Roman" panose="02020603050405020304" pitchFamily="18" charset="0"/>
              </a:rPr>
              <a:t> c</a:t>
            </a:r>
            <a:r>
              <a:rPr sz="1000" dirty="0" err="1">
                <a:solidFill>
                  <a:srgbClr val="000000"/>
                </a:solidFill>
                <a:latin typeface="Times New Roman" panose="02020603050405020304" pitchFamily="18" charset="0"/>
                <a:cs typeface="Times New Roman" panose="02020603050405020304" pitchFamily="18" charset="0"/>
              </a:rPr>
              <a:t>hanges</a:t>
            </a:r>
            <a:r>
              <a:rPr lang="en-IN" sz="1000" dirty="0">
                <a:solidFill>
                  <a:srgbClr val="000000"/>
                </a:solidFill>
                <a:latin typeface="Times New Roman" panose="02020603050405020304" pitchFamily="18" charset="0"/>
                <a:cs typeface="Times New Roman" panose="02020603050405020304" pitchFamily="18" charset="0"/>
              </a:rPr>
              <a:t> </a:t>
            </a:r>
            <a:r>
              <a:rPr sz="1000" dirty="0" err="1">
                <a:solidFill>
                  <a:srgbClr val="000000"/>
                </a:solidFill>
                <a:latin typeface="Times New Roman" panose="02020603050405020304" pitchFamily="18" charset="0"/>
                <a:cs typeface="Times New Roman" panose="02020603050405020304" pitchFamily="18" charset="0"/>
              </a:rPr>
              <a:t>with"first</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2181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Get your initial project</a:t>
            </a:r>
          </a:p>
          <a:p>
            <a:pPr>
              <a:lnSpc>
                <a:spcPts val="1273"/>
              </a:lnSpc>
            </a:pPr>
            <a:r>
              <a:rPr lang="en-US" sz="1000" dirty="0">
                <a:solidFill>
                  <a:srgbClr val="000000"/>
                </a:solidFill>
                <a:latin typeface="Times New Roman" panose="02020603050405020304" pitchFamily="18" charset="0"/>
                <a:cs typeface="Times New Roman" panose="02020603050405020304" pitchFamily="18" charset="0"/>
              </a:rPr>
              <a:t>Structure ready</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0" name="object 10"/>
          <p:cNvSpPr txBox="1"/>
          <p:nvPr/>
        </p:nvSpPr>
        <p:spPr>
          <a:xfrm>
            <a:off x="6693712" y="3363838"/>
            <a:ext cx="1766719" cy="32181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create </a:t>
            </a:r>
            <a:r>
              <a:rPr lang="en-US" sz="1000" dirty="0" err="1">
                <a:solidFill>
                  <a:srgbClr val="000000"/>
                </a:solidFill>
                <a:latin typeface="Times New Roman" panose="02020603050405020304" pitchFamily="18" charset="0"/>
                <a:cs typeface="Times New Roman" panose="02020603050405020304" pitchFamily="18" charset="0"/>
              </a:rPr>
              <a:t>arepository</a:t>
            </a:r>
            <a:r>
              <a:rPr lang="en-US" sz="1000" dirty="0">
                <a:solidFill>
                  <a:srgbClr val="000000"/>
                </a:solidFill>
                <a:latin typeface="Times New Roman" panose="02020603050405020304" pitchFamily="18" charset="0"/>
                <a:cs typeface="Times New Roman" panose="02020603050405020304" pitchFamily="18" charset="0"/>
              </a:rPr>
              <a:t> on </a:t>
            </a:r>
            <a:r>
              <a:rPr lang="en-US" sz="1000" dirty="0" err="1">
                <a:solidFill>
                  <a:srgbClr val="000000"/>
                </a:solidFill>
                <a:latin typeface="Times New Roman" panose="02020603050405020304" pitchFamily="18" charset="0"/>
                <a:cs typeface="Times New Roman" panose="02020603050405020304" pitchFamily="18" charset="0"/>
              </a:rPr>
              <a:t>github</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Realted</a:t>
            </a:r>
            <a:r>
              <a:rPr lang="en-US" sz="1000" dirty="0">
                <a:solidFill>
                  <a:srgbClr val="000000"/>
                </a:solidFill>
                <a:latin typeface="Times New Roman" panose="02020603050405020304" pitchFamily="18" charset="0"/>
                <a:cs typeface="Times New Roman" panose="02020603050405020304" pitchFamily="18" charset="0"/>
              </a:rPr>
              <a:t> to 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2318307" y="4335540"/>
            <a:ext cx="1251585" cy="15933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Initiate a git repository</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5676365" y="4335540"/>
            <a:ext cx="1532635" cy="160557"/>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Push your change to </a:t>
            </a:r>
            <a:r>
              <a:rPr lang="en-IN" sz="1000" dirty="0" err="1">
                <a:solidFill>
                  <a:srgbClr val="000000"/>
                </a:solidFill>
                <a:latin typeface="Times New Roman" panose="02020603050405020304" pitchFamily="18" charset="0"/>
                <a:cs typeface="Times New Roman" panose="02020603050405020304" pitchFamily="18" charset="0"/>
              </a:rPr>
              <a:t>github</a:t>
            </a:r>
            <a:endParaRPr sz="1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2555776" y="1491630"/>
            <a:ext cx="4392488" cy="189924"/>
          </a:xfrm>
          <a:prstGeom prst="rect">
            <a:avLst/>
          </a:prstGeom>
        </p:spPr>
        <p:txBody>
          <a:bodyPr vert="horz" wrap="square" lIns="0" tIns="0" rIns="0" bIns="0" rtlCol="0">
            <a:spAutoFit/>
          </a:bodyPr>
          <a:lstStyle/>
          <a:p>
            <a:pPr>
              <a:lnSpc>
                <a:spcPts val="1645"/>
              </a:lnSpc>
            </a:pPr>
            <a:r>
              <a:rPr lang="en-IN" sz="1200" b="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IN" sz="1200" b="1" dirty="0">
                <a:solidFill>
                  <a:schemeClr val="tx2">
                    <a:lumMod val="60000"/>
                    <a:lumOff val="4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https://github.com/Naveenkumar-17/NM-APEC-IT-GROUP1</a:t>
            </a:r>
            <a:endParaRPr sz="12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4503"/>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3617210"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IN" sz="1850" b="1" spc="-10" dirty="0">
                <a:solidFill>
                  <a:srgbClr val="C88C32"/>
                </a:solidFill>
                <a:latin typeface="Times New Roman" panose="02020603050405020304" pitchFamily="18" charset="0"/>
                <a:cs typeface="Times New Roman" panose="02020603050405020304" pitchFamily="18" charset="0"/>
              </a:rPr>
              <a:t>Money Transfer Application</a:t>
            </a:r>
            <a:endParaRPr sz="1850" b="1" spc="-10" dirty="0">
              <a:solidFill>
                <a:srgbClr val="C88C32"/>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43849" y="1331119"/>
            <a:ext cx="4186662" cy="907749"/>
          </a:xfrm>
          <a:prstGeom prst="rect">
            <a:avLst/>
          </a:prstGeom>
        </p:spPr>
        <p:txBody>
          <a:bodyPr vert="horz" wrap="square" lIns="0" tIns="0" rIns="0" bIns="0" rtlCol="0">
            <a:spAutoFit/>
          </a:bodyPr>
          <a:lstStyle/>
          <a:p>
            <a:pPr>
              <a:lnSpc>
                <a:spcPts val="1800"/>
              </a:lnSpc>
            </a:pPr>
            <a:r>
              <a:rPr lang="en-US" sz="1400" dirty="0">
                <a:solidFill>
                  <a:schemeClr val="bg1"/>
                </a:solidFill>
                <a:latin typeface="Times New Roman" panose="02020603050405020304" pitchFamily="18" charset="0"/>
                <a:cs typeface="Times New Roman" panose="02020603050405020304" pitchFamily="18" charset="0"/>
              </a:rPr>
              <a:t>    A Money Transfer Application offers a secure and user-friendly solution for seamless fund transfers and financial management, empowering developers to create a cutting-edge financial tool.</a:t>
            </a:r>
            <a:endParaRPr sz="1400" dirty="0">
              <a:solidFill>
                <a:schemeClr val="bg1"/>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3" y="264756"/>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Task-1</a:t>
            </a:r>
          </a:p>
        </p:txBody>
      </p:sp>
      <p:sp>
        <p:nvSpPr>
          <p:cNvPr id="4" name="object 4"/>
          <p:cNvSpPr txBox="1"/>
          <p:nvPr/>
        </p:nvSpPr>
        <p:spPr>
          <a:xfrm>
            <a:off x="559053" y="582795"/>
            <a:ext cx="3292867" cy="250068"/>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Creation</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of</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SRS</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&amp;</a:t>
            </a:r>
            <a:r>
              <a:rPr sz="1600" b="1" dirty="0" err="1">
                <a:solidFill>
                  <a:srgbClr val="0B5394"/>
                </a:solidFill>
                <a:latin typeface="Times New Roman" panose="02020603050405020304" pitchFamily="18" charset="0"/>
                <a:cs typeface="Times New Roman" panose="02020603050405020304" pitchFamily="18" charset="0"/>
              </a:rPr>
              <a:t>Github</a:t>
            </a:r>
            <a:endParaRPr sz="1600" b="1" dirty="0">
              <a:solidFill>
                <a:srgbClr val="0B5394"/>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1030499" y="900802"/>
            <a:ext cx="4621621"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Create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r>
              <a:rPr lang="en-IN" sz="1400" dirty="0">
                <a:solidFill>
                  <a:srgbClr val="000000"/>
                </a:solidFill>
                <a:latin typeface="Times New Roman" panose="02020603050405020304" pitchFamily="18" charset="0"/>
                <a:cs typeface="Times New Roman" panose="02020603050405020304" pitchFamily="18" charset="0"/>
              </a:rPr>
              <a:t>Money Transfer Application</a:t>
            </a:r>
            <a:r>
              <a:rPr sz="1400" dirty="0">
                <a:solidFill>
                  <a:srgbClr val="000000"/>
                </a:solidFill>
                <a:latin typeface="Times New Roman" panose="02020603050405020304" pitchFamily="18" charset="0"/>
                <a:cs typeface="Times New Roman" panose="02020603050405020304" pitchFamily="18" charset="0"/>
              </a:rPr>
              <a: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&amp;Set-up</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account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&amp;Hands-on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Bash</a:t>
            </a:r>
          </a:p>
        </p:txBody>
      </p:sp>
      <p:sp>
        <p:nvSpPr>
          <p:cNvPr id="7" name="object 7"/>
          <p:cNvSpPr txBox="1"/>
          <p:nvPr/>
        </p:nvSpPr>
        <p:spPr>
          <a:xfrm>
            <a:off x="580887" y="1850737"/>
            <a:ext cx="1748942" cy="256480"/>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Evaluation</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Metric</a:t>
            </a:r>
            <a:r>
              <a:rPr sz="1600" b="1" dirty="0">
                <a:solidFill>
                  <a:srgbClr val="0B5394"/>
                </a:solidFill>
                <a:latin typeface="ILIIOR+EBGaramond-Bold"/>
                <a:cs typeface="ILIIOR+EBGaramond-Bold"/>
              </a:rPr>
              <a:t>:</a:t>
            </a:r>
          </a:p>
        </p:txBody>
      </p:sp>
      <p:sp>
        <p:nvSpPr>
          <p:cNvPr id="8" name="object 8"/>
          <p:cNvSpPr txBox="1"/>
          <p:nvPr/>
        </p:nvSpPr>
        <p:spPr>
          <a:xfrm>
            <a:off x="720600" y="2143749"/>
            <a:ext cx="3491360"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a:t>
            </a:r>
            <a:r>
              <a:rPr sz="1400" spc="1303"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100%</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Completion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the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above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11" name="object 11"/>
          <p:cNvSpPr txBox="1"/>
          <p:nvPr/>
        </p:nvSpPr>
        <p:spPr>
          <a:xfrm>
            <a:off x="928427" y="3398259"/>
            <a:ext cx="6263674"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Get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know</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about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different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lifecycle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models.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importance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how</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create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Knowing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endParaRPr sz="14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923716" y="4099197"/>
            <a:ext cx="7676021"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agile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scrum</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management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techniques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for</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efficient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product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7504"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13" name="Rectangle 12">
            <a:extLst>
              <a:ext uri="{FF2B5EF4-FFF2-40B4-BE49-F238E27FC236}">
                <a16:creationId xmlns:a16="http://schemas.microsoft.com/office/drawing/2014/main" id="{5E699861-9624-4A5E-B6BA-3E7DDE5F3850}"/>
              </a:ext>
            </a:extLst>
          </p:cNvPr>
          <p:cNvSpPr/>
          <p:nvPr/>
        </p:nvSpPr>
        <p:spPr>
          <a:xfrm>
            <a:off x="107504" y="2787774"/>
            <a:ext cx="429699" cy="158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9B115E-5D30-4D00-8C38-ECEFAC0BA0F6}"/>
              </a:ext>
            </a:extLst>
          </p:cNvPr>
          <p:cNvSpPr/>
          <p:nvPr/>
        </p:nvSpPr>
        <p:spPr>
          <a:xfrm>
            <a:off x="49877" y="182967"/>
            <a:ext cx="429699" cy="2448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70852" y="226339"/>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lang="en-IN" b="1" dirty="0">
                <a:solidFill>
                  <a:srgbClr val="223669"/>
                </a:solidFill>
                <a:latin typeface="Times New Roman" panose="02020603050405020304" pitchFamily="18" charset="0"/>
                <a:cs typeface="Times New Roman" panose="02020603050405020304" pitchFamily="18" charset="0"/>
              </a:rPr>
              <a:t>Introduction:</a:t>
            </a:r>
            <a:endParaRPr sz="1800" b="1" dirty="0">
              <a:solidFill>
                <a:srgbClr val="223669"/>
              </a:solidFill>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D2331FB0-9F29-4690-8B1C-78A4B1B0F2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9005" y="-380578"/>
            <a:ext cx="3011559" cy="3075806"/>
          </a:xfrm>
          <a:prstGeom prst="rect">
            <a:avLst/>
          </a:prstGeom>
        </p:spPr>
      </p:pic>
      <p:sp>
        <p:nvSpPr>
          <p:cNvPr id="17" name="Rectangle: Rounded Corners 16">
            <a:extLst>
              <a:ext uri="{FF2B5EF4-FFF2-40B4-BE49-F238E27FC236}">
                <a16:creationId xmlns:a16="http://schemas.microsoft.com/office/drawing/2014/main" id="{4C8571B3-A507-4060-A4A7-E1243E59C816}"/>
              </a:ext>
            </a:extLst>
          </p:cNvPr>
          <p:cNvSpPr/>
          <p:nvPr/>
        </p:nvSpPr>
        <p:spPr>
          <a:xfrm>
            <a:off x="49877" y="618180"/>
            <a:ext cx="5467677" cy="126812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2">
                    <a:lumMod val="75000"/>
                  </a:schemeClr>
                </a:solidFill>
                <a:latin typeface="Times New Roman" panose="02020603050405020304" pitchFamily="18" charset="0"/>
                <a:cs typeface="Times New Roman" panose="02020603050405020304" pitchFamily="18" charset="0"/>
              </a:rPr>
              <a:t>                            A secure and user-friendly solution revolutionizing financial transactions. With features like instant transfers, robust security, and 24/7 accessibility, we empower users to take control of their finances conveniently and efficiently. Join us in reshaping the future of money management.</a:t>
            </a:r>
          </a:p>
        </p:txBody>
      </p:sp>
      <p:sp>
        <p:nvSpPr>
          <p:cNvPr id="19" name="Rectangle: Rounded Corners 18">
            <a:extLst>
              <a:ext uri="{FF2B5EF4-FFF2-40B4-BE49-F238E27FC236}">
                <a16:creationId xmlns:a16="http://schemas.microsoft.com/office/drawing/2014/main" id="{9076F147-8414-4DDD-98F4-06A9FB35C3E6}"/>
              </a:ext>
            </a:extLst>
          </p:cNvPr>
          <p:cNvSpPr/>
          <p:nvPr/>
        </p:nvSpPr>
        <p:spPr>
          <a:xfrm>
            <a:off x="70852" y="2474134"/>
            <a:ext cx="7560840" cy="88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rgbClr val="002060"/>
                </a:solidFill>
                <a:latin typeface="Times New Roman" panose="02020603050405020304" pitchFamily="18" charset="0"/>
                <a:cs typeface="Times New Roman" panose="02020603050405020304" pitchFamily="18" charset="0"/>
              </a:rPr>
              <a:t>            Google Pay (</a:t>
            </a:r>
            <a:r>
              <a:rPr lang="en-US" sz="1200" b="1" dirty="0" err="1">
                <a:solidFill>
                  <a:srgbClr val="002060"/>
                </a:solidFill>
                <a:latin typeface="Times New Roman" panose="02020603050405020304" pitchFamily="18" charset="0"/>
                <a:cs typeface="Times New Roman" panose="02020603050405020304" pitchFamily="18" charset="0"/>
              </a:rPr>
              <a:t>GPay</a:t>
            </a:r>
            <a:r>
              <a:rPr lang="en-US" sz="1200" b="1" dirty="0">
                <a:solidFill>
                  <a:srgbClr val="002060"/>
                </a:solidFill>
                <a:latin typeface="Times New Roman" panose="02020603050405020304" pitchFamily="18" charset="0"/>
                <a:cs typeface="Times New Roman" panose="02020603050405020304" pitchFamily="18" charset="0"/>
              </a:rPr>
              <a:t>) is a digital wallet and payment platform by Google, allowing users to send money, make purchases, and store payment information securely on their mobile devices. It offers convenience and security in managing financial transactions and is widely accepted at various merchants and online services.</a:t>
            </a:r>
          </a:p>
        </p:txBody>
      </p:sp>
      <p:sp>
        <p:nvSpPr>
          <p:cNvPr id="20" name="Oval 19">
            <a:extLst>
              <a:ext uri="{FF2B5EF4-FFF2-40B4-BE49-F238E27FC236}">
                <a16:creationId xmlns:a16="http://schemas.microsoft.com/office/drawing/2014/main" id="{5A29F9C6-A44C-4F46-B109-BC0ED33C5DD7}"/>
              </a:ext>
            </a:extLst>
          </p:cNvPr>
          <p:cNvSpPr/>
          <p:nvPr/>
        </p:nvSpPr>
        <p:spPr>
          <a:xfrm>
            <a:off x="7861928" y="2328663"/>
            <a:ext cx="1151112" cy="1175577"/>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952C2740-0586-46A0-A27D-7EFF00B84DA9}"/>
              </a:ext>
            </a:extLst>
          </p:cNvPr>
          <p:cNvSpPr/>
          <p:nvPr/>
        </p:nvSpPr>
        <p:spPr>
          <a:xfrm>
            <a:off x="70852" y="3718136"/>
            <a:ext cx="1151112" cy="1175577"/>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0C6218D4-ED41-4495-80A2-24BBBF5B951B}"/>
              </a:ext>
            </a:extLst>
          </p:cNvPr>
          <p:cNvSpPr/>
          <p:nvPr/>
        </p:nvSpPr>
        <p:spPr>
          <a:xfrm>
            <a:off x="1387413" y="3923993"/>
            <a:ext cx="7560840" cy="88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rgbClr val="002060"/>
                </a:solidFill>
                <a:latin typeface="Times New Roman" panose="02020603050405020304" pitchFamily="18" charset="0"/>
                <a:cs typeface="Times New Roman" panose="02020603050405020304" pitchFamily="18" charset="0"/>
              </a:rPr>
              <a:t> Paytm is an Indian digital wallet and e-commerce platform that provides a wide range of services, including mobile recharges, bill payments, online shopping, and money transfers. It's known for its widespread adoption and the convenience it offers for various financial transactions.</a:t>
            </a:r>
          </a:p>
        </p:txBody>
      </p:sp>
      <p:sp>
        <p:nvSpPr>
          <p:cNvPr id="30" name="object 3">
            <a:extLst>
              <a:ext uri="{FF2B5EF4-FFF2-40B4-BE49-F238E27FC236}">
                <a16:creationId xmlns:a16="http://schemas.microsoft.com/office/drawing/2014/main" id="{06AC3738-4D83-4642-9EFD-CF17FAA989FC}"/>
              </a:ext>
            </a:extLst>
          </p:cNvPr>
          <p:cNvSpPr txBox="1"/>
          <p:nvPr/>
        </p:nvSpPr>
        <p:spPr>
          <a:xfrm>
            <a:off x="130960" y="2042836"/>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lang="en-IN" sz="1800" b="1" dirty="0">
                <a:solidFill>
                  <a:srgbClr val="223669"/>
                </a:solidFill>
                <a:latin typeface="Times New Roman" panose="02020603050405020304" pitchFamily="18" charset="0"/>
                <a:cs typeface="Times New Roman" panose="02020603050405020304" pitchFamily="18" charset="0"/>
              </a:rPr>
              <a:t>Examples:</a:t>
            </a:r>
            <a:endParaRPr sz="1800" b="1" dirty="0">
              <a:solidFill>
                <a:srgbClr val="22366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516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179512" y="0"/>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343F3BD-01FA-4360-884F-96662D0BE98B}"/>
              </a:ext>
            </a:extLst>
          </p:cNvPr>
          <p:cNvSpPr/>
          <p:nvPr/>
        </p:nvSpPr>
        <p:spPr>
          <a:xfrm>
            <a:off x="105156" y="225330"/>
            <a:ext cx="3170700" cy="43478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lumMod val="75000"/>
                  </a:schemeClr>
                </a:solidFill>
                <a:latin typeface="Impact" panose="020B0806030902050204" pitchFamily="34" charset="0"/>
                <a:cs typeface="Times New Roman" panose="02020603050405020304" pitchFamily="18" charset="0"/>
              </a:rPr>
              <a:t>Steps Involved in Development</a:t>
            </a:r>
            <a:endParaRPr lang="en-US" b="1" dirty="0">
              <a:solidFill>
                <a:schemeClr val="accent6">
                  <a:lumMod val="75000"/>
                </a:schemeClr>
              </a:solidFill>
              <a:latin typeface="Impact" panose="020B0806030902050204" pitchFamily="34"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70618" y="999438"/>
            <a:ext cx="3744416" cy="4347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1. Project Planning and Design:</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70618" y="2785304"/>
            <a:ext cx="3506097" cy="4347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2. Front-End Development:</a:t>
            </a:r>
          </a:p>
        </p:txBody>
      </p:sp>
      <p:sp>
        <p:nvSpPr>
          <p:cNvPr id="14" name="Freeform: Shape 13">
            <a:extLst>
              <a:ext uri="{FF2B5EF4-FFF2-40B4-BE49-F238E27FC236}">
                <a16:creationId xmlns:a16="http://schemas.microsoft.com/office/drawing/2014/main" id="{86AF24DA-F36F-4127-9E6D-84AA0AA6D072}"/>
              </a:ext>
            </a:extLst>
          </p:cNvPr>
          <p:cNvSpPr/>
          <p:nvPr/>
        </p:nvSpPr>
        <p:spPr>
          <a:xfrm>
            <a:off x="115992" y="699542"/>
            <a:ext cx="218374" cy="4280578"/>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414633" y="1434224"/>
            <a:ext cx="8316416" cy="128374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accent6"/>
                </a:solidFill>
                <a:latin typeface="Times New Roman" panose="02020603050405020304" pitchFamily="18" charset="0"/>
                <a:cs typeface="Times New Roman" panose="02020603050405020304" pitchFamily="18" charset="0"/>
              </a:rPr>
              <a:t> Define the application's scope, features, and target audience.</a:t>
            </a:r>
          </a:p>
          <a:p>
            <a:pPr marL="285750" indent="-285750" algn="just">
              <a:buFont typeface="Wingdings" panose="05000000000000000000" pitchFamily="2" charset="2"/>
              <a:buChar char="ü"/>
            </a:pPr>
            <a:r>
              <a:rPr lang="en-US" dirty="0">
                <a:solidFill>
                  <a:schemeClr val="accent6"/>
                </a:solidFill>
                <a:latin typeface="Times New Roman" panose="02020603050405020304" pitchFamily="18" charset="0"/>
                <a:cs typeface="Times New Roman" panose="02020603050405020304" pitchFamily="18" charset="0"/>
              </a:rPr>
              <a:t>Create a detailed system design, including data models, user interfaces, and architecture.</a:t>
            </a:r>
          </a:p>
        </p:txBody>
      </p:sp>
      <p:sp>
        <p:nvSpPr>
          <p:cNvPr id="17" name="Rectangle 16">
            <a:extLst>
              <a:ext uri="{FF2B5EF4-FFF2-40B4-BE49-F238E27FC236}">
                <a16:creationId xmlns:a16="http://schemas.microsoft.com/office/drawing/2014/main" id="{AC234553-5F87-4977-BABE-0EFA5CAFB967}"/>
              </a:ext>
            </a:extLst>
          </p:cNvPr>
          <p:cNvSpPr/>
          <p:nvPr/>
        </p:nvSpPr>
        <p:spPr>
          <a:xfrm>
            <a:off x="450358" y="3290296"/>
            <a:ext cx="8316416" cy="128374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b="1" dirty="0">
                <a:solidFill>
                  <a:schemeClr val="accent6"/>
                </a:solidFill>
                <a:latin typeface="Times New Roman" panose="02020603050405020304" pitchFamily="18" charset="0"/>
                <a:cs typeface="Times New Roman" panose="02020603050405020304" pitchFamily="18" charset="0"/>
              </a:rPr>
              <a:t> </a:t>
            </a:r>
            <a:r>
              <a:rPr lang="en-US" dirty="0">
                <a:solidFill>
                  <a:schemeClr val="accent6"/>
                </a:solidFill>
                <a:latin typeface="Times New Roman" panose="02020603050405020304" pitchFamily="18" charset="0"/>
                <a:cs typeface="Times New Roman" panose="02020603050405020304" pitchFamily="18" charset="0"/>
              </a:rPr>
              <a:t>Develop the user interface using HTML, CSS, and JavaScript.</a:t>
            </a:r>
          </a:p>
          <a:p>
            <a:pPr marL="285750" indent="-285750">
              <a:buFont typeface="Wingdings" panose="05000000000000000000" pitchFamily="2" charset="2"/>
              <a:buChar char="ü"/>
            </a:pPr>
            <a:r>
              <a:rPr lang="en-US" dirty="0">
                <a:solidFill>
                  <a:schemeClr val="accent6"/>
                </a:solidFill>
                <a:latin typeface="Times New Roman" panose="02020603050405020304" pitchFamily="18" charset="0"/>
                <a:cs typeface="Times New Roman" panose="02020603050405020304" pitchFamily="18" charset="0"/>
              </a:rPr>
              <a:t>Implement user registration, login, and account management screens.</a:t>
            </a:r>
          </a:p>
          <a:p>
            <a:pPr marL="285750" indent="-285750">
              <a:buFont typeface="Wingdings" panose="05000000000000000000" pitchFamily="2" charset="2"/>
              <a:buChar char="ü"/>
            </a:pPr>
            <a:r>
              <a:rPr lang="en-US" dirty="0">
                <a:solidFill>
                  <a:schemeClr val="accent6"/>
                </a:solidFill>
                <a:latin typeface="Times New Roman" panose="02020603050405020304" pitchFamily="18" charset="0"/>
                <a:cs typeface="Times New Roman" panose="02020603050405020304" pitchFamily="18" charset="0"/>
              </a:rPr>
              <a:t>Integrate with APIs or libraries for user interactions.</a:t>
            </a:r>
          </a:p>
          <a:p>
            <a:pPr algn="just"/>
            <a:endParaRPr lang="en-US" b="1" dirty="0">
              <a:solidFill>
                <a:schemeClr val="accent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58897" y="56726"/>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156327" y="485668"/>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3. Back-End Development:</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58897" y="3178555"/>
            <a:ext cx="2585205" cy="33275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4. Database Setup:</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78945" y="981545"/>
            <a:ext cx="8667341" cy="2146613"/>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indent="-285750" algn="just">
              <a:spcBef>
                <a:spcPts val="600"/>
              </a:spcBef>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Set up a server-side environment using Java.</a:t>
            </a:r>
          </a:p>
          <a:p>
            <a:pPr marL="360000" indent="-285750" algn="just">
              <a:spcBef>
                <a:spcPts val="600"/>
              </a:spcBef>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Use a framework like Spring Boot for rapid development.</a:t>
            </a:r>
          </a:p>
          <a:p>
            <a:pPr marL="360000" indent="-285750" algn="just">
              <a:spcBef>
                <a:spcPts val="600"/>
              </a:spcBef>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Implement user authentication, authorization, and session management.</a:t>
            </a:r>
          </a:p>
          <a:p>
            <a:pPr marL="360000" indent="-285750" algn="just">
              <a:spcBef>
                <a:spcPts val="600"/>
              </a:spcBef>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Create RESTful APIs for handling money transfers, balance checking, and transaction history.</a:t>
            </a:r>
          </a:p>
          <a:p>
            <a:pPr marL="285750" indent="-285750" algn="just">
              <a:buFont typeface="Wingdings" panose="05000000000000000000" pitchFamily="2" charset="2"/>
              <a:buChar char="ü"/>
            </a:pP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C234553-5F87-4977-BABE-0EFA5CAFB967}"/>
              </a:ext>
            </a:extLst>
          </p:cNvPr>
          <p:cNvSpPr/>
          <p:nvPr/>
        </p:nvSpPr>
        <p:spPr>
          <a:xfrm>
            <a:off x="378945" y="3561702"/>
            <a:ext cx="8578163" cy="152507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endParaRPr lang="en-US" b="1" dirty="0">
              <a:solidFill>
                <a:schemeClr val="accent6">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Choose a database system (e.g., MySQL, PostgreSQL) and set it up.</a:t>
            </a: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Create database schemas and tables to store user data, account balances, and transaction records.</a:t>
            </a: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Implement database connectivity in your Java application using JDBC or an ORM (Object-Relational Mapping) framework.</a:t>
            </a:r>
          </a:p>
          <a:p>
            <a:pPr marL="285750" indent="-285750">
              <a:buFont typeface="Wingdings" panose="05000000000000000000" pitchFamily="2" charset="2"/>
              <a:buChar char="ü"/>
            </a:pPr>
            <a:endParaRPr lang="en-US"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132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156327" y="485668"/>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5. Security Implementation:</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74057" y="3257022"/>
            <a:ext cx="1833647" cy="33275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6. Testing:</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78945" y="981545"/>
            <a:ext cx="8667341" cy="2146613"/>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 Prioritize security with encryption for sensitive data (e.g., passwords, transaction details).</a:t>
            </a:r>
          </a:p>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Implement secure communication protocols (HTTPS).</a:t>
            </a:r>
          </a:p>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Apply input validation to prevent common security vulnerabilities.</a:t>
            </a:r>
          </a:p>
          <a:p>
            <a:pPr marL="360000" indent="-285750" algn="just">
              <a:spcBef>
                <a:spcPts val="600"/>
              </a:spcBef>
              <a:buFont typeface="Wingdings" panose="05000000000000000000" pitchFamily="2" charset="2"/>
              <a:buChar char="ü"/>
            </a:pP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C234553-5F87-4977-BABE-0EFA5CAFB967}"/>
              </a:ext>
            </a:extLst>
          </p:cNvPr>
          <p:cNvSpPr/>
          <p:nvPr/>
        </p:nvSpPr>
        <p:spPr>
          <a:xfrm>
            <a:off x="378944" y="3729229"/>
            <a:ext cx="8578163" cy="128374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b="1" dirty="0">
                <a:solidFill>
                  <a:schemeClr val="accent6">
                    <a:lumMod val="75000"/>
                  </a:schemeClr>
                </a:solidFill>
                <a:latin typeface="Times New Roman" panose="02020603050405020304" pitchFamily="18" charset="0"/>
                <a:cs typeface="Times New Roman" panose="02020603050405020304" pitchFamily="18" charset="0"/>
              </a:rPr>
              <a:t> </a:t>
            </a:r>
            <a:r>
              <a:rPr lang="en-US" dirty="0">
                <a:solidFill>
                  <a:schemeClr val="accent6">
                    <a:lumMod val="75000"/>
                  </a:schemeClr>
                </a:solidFill>
                <a:latin typeface="Times New Roman" panose="02020603050405020304" pitchFamily="18" charset="0"/>
                <a:cs typeface="Times New Roman" panose="02020603050405020304" pitchFamily="18" charset="0"/>
              </a:rPr>
              <a:t>Perform unit testing to validate individual components and functions.</a:t>
            </a:r>
          </a:p>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Conduct integration testing to ensure seamless interactions between front-end and back-end.</a:t>
            </a:r>
          </a:p>
          <a:p>
            <a:pPr marL="285750" indent="-285750" algn="just">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Perform user acceptance testing to verify the application's usability.</a:t>
            </a:r>
          </a:p>
          <a:p>
            <a:pPr marL="285750" indent="-285750" algn="just">
              <a:buFont typeface="Wingdings" panose="05000000000000000000" pitchFamily="2" charset="2"/>
              <a:buChar char="ü"/>
            </a:pPr>
            <a:endParaRPr lang="en-US"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25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58897" y="516421"/>
            <a:ext cx="2337703"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7. Deployment:</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58897" y="2700264"/>
            <a:ext cx="3130862" cy="30700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8. User Documentation:</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16088" y="972705"/>
            <a:ext cx="8667341" cy="1553521"/>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 Deploy the application on a web server or cloud platform.</a:t>
            </a: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Configure domain settings and ensure scalability and availability.</a:t>
            </a:r>
          </a:p>
          <a:p>
            <a:pPr marL="285750" indent="-285750">
              <a:buFont typeface="Wingdings" panose="05000000000000000000" pitchFamily="2" charset="2"/>
              <a:buChar char="ü"/>
            </a:pPr>
            <a:r>
              <a:rPr lang="en-US" dirty="0">
                <a:solidFill>
                  <a:schemeClr val="accent6">
                    <a:lumMod val="75000"/>
                  </a:schemeClr>
                </a:solidFill>
                <a:latin typeface="Times New Roman" panose="02020603050405020304" pitchFamily="18" charset="0"/>
                <a:cs typeface="Times New Roman" panose="02020603050405020304" pitchFamily="18" charset="0"/>
              </a:rPr>
              <a:t>Set up monitoring and error logging for maintenance.</a:t>
            </a:r>
          </a:p>
          <a:p>
            <a:pPr marL="285750" indent="-285750" algn="just">
              <a:buFont typeface="Wingdings" panose="05000000000000000000" pitchFamily="2" charset="2"/>
              <a:buChar char="ü"/>
            </a:pP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C234553-5F87-4977-BABE-0EFA5CAFB967}"/>
              </a:ext>
            </a:extLst>
          </p:cNvPr>
          <p:cNvSpPr/>
          <p:nvPr/>
        </p:nvSpPr>
        <p:spPr>
          <a:xfrm>
            <a:off x="316088" y="3072537"/>
            <a:ext cx="8578163" cy="1283742"/>
          </a:xfrm>
          <a:prstGeom prst="rect">
            <a:avLst/>
          </a:prstGeom>
          <a:solidFill>
            <a:schemeClr val="accent6">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b="1" dirty="0">
                <a:solidFill>
                  <a:schemeClr val="accent6">
                    <a:lumMod val="75000"/>
                  </a:schemeClr>
                </a:solidFill>
                <a:latin typeface="Times New Roman" panose="02020603050405020304" pitchFamily="18" charset="0"/>
                <a:cs typeface="Times New Roman" panose="02020603050405020304" pitchFamily="18" charset="0"/>
              </a:rPr>
              <a:t> </a:t>
            </a:r>
            <a:r>
              <a:rPr lang="en-US" dirty="0">
                <a:solidFill>
                  <a:schemeClr val="accent6">
                    <a:lumMod val="75000"/>
                  </a:schemeClr>
                </a:solidFill>
                <a:latin typeface="Times New Roman" panose="02020603050405020304" pitchFamily="18" charset="0"/>
                <a:cs typeface="Times New Roman" panose="02020603050405020304" pitchFamily="18" charset="0"/>
              </a:rPr>
              <a:t>Create user guides or documentation to help users understand how to use the application effectively.</a:t>
            </a:r>
            <a:endParaRPr lang="en-US"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730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61764"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19384" y="108010"/>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B50CF6C-7666-4FBF-9379-F1C59B5CFF4E}"/>
              </a:ext>
            </a:extLst>
          </p:cNvPr>
          <p:cNvSpPr/>
          <p:nvPr/>
        </p:nvSpPr>
        <p:spPr>
          <a:xfrm>
            <a:off x="-1044624" y="128078"/>
            <a:ext cx="3456384" cy="40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    SUMMARY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507F9C02-2822-4823-A3BF-950339A6102D}"/>
              </a:ext>
            </a:extLst>
          </p:cNvPr>
          <p:cNvSpPr/>
          <p:nvPr/>
        </p:nvSpPr>
        <p:spPr>
          <a:xfrm>
            <a:off x="-145708" y="197121"/>
            <a:ext cx="2016224" cy="517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SUMMARY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17E42EE1-9A50-4972-92A5-AA8DCF627B34}"/>
              </a:ext>
            </a:extLst>
          </p:cNvPr>
          <p:cNvSpPr/>
          <p:nvPr/>
        </p:nvSpPr>
        <p:spPr>
          <a:xfrm>
            <a:off x="0" y="715011"/>
            <a:ext cx="8820472" cy="41637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                       A Money Transfer Application developed using Full-Stack Java is a comprehensive software solution that enables users to manage financial transactions efficiently and securely. This application encompasses both front-end and back-end development, offering features such as user registration, authentication, fund transfers, balance checking, and transaction history. It leverages technologies like Java, Spring Boot, HTML, CSS, and JavaScript for seamless user experiences and robust security measures. Building such an application involves careful planning, database integration, rigorous testing, and ongoing maintenance to provide users with a reliable and convenient platform for managing their finances.</a:t>
            </a:r>
          </a:p>
        </p:txBody>
      </p:sp>
    </p:spTree>
    <p:extLst>
      <p:ext uri="{BB962C8B-B14F-4D97-AF65-F5344CB8AC3E}">
        <p14:creationId xmlns:p14="http://schemas.microsoft.com/office/powerpoint/2010/main" val="3454506677"/>
      </p:ext>
    </p:extLst>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TotalTime>
  <Words>792</Words>
  <Application>Microsoft Office PowerPoint</Application>
  <PresentationFormat>On-screen Show (16:9)</PresentationFormat>
  <Paragraphs>90</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Times New Roman</vt:lpstr>
      <vt:lpstr>KQGMTU+Arial-BoldMT</vt:lpstr>
      <vt:lpstr>CFJCTS+PublicSans-Bold</vt:lpstr>
      <vt:lpstr>PVLNNE+ArialMT</vt:lpstr>
      <vt:lpstr>RMKPBC+PublicSans-BoldItalic</vt:lpstr>
      <vt:lpstr>ILIIOR+EBGaramond-Bold</vt:lpstr>
      <vt:lpstr>Wingdings</vt:lpstr>
      <vt:lpstr>Impact</vt:lpstr>
      <vt:lpstr>Calibri</vt:lpstr>
      <vt:lpstr>Arial</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NAVEENKUMAR</dc:creator>
  <cp:lastModifiedBy>naveen kumar</cp:lastModifiedBy>
  <cp:revision>28</cp:revision>
  <dcterms:modified xsi:type="dcterms:W3CDTF">2023-09-19T06:46:43Z</dcterms:modified>
</cp:coreProperties>
</file>