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oBr7w2w/k6FukyUV8zyuRKQ1f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DFE8DD-8876-4DAC-8A29-8DA13A1A0097}">
  <a:tblStyle styleId="{FCDFE8DD-8876-4DAC-8A29-8DA13A1A009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0" name="Google Shape;1830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f5dca458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g1f5dca458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5" name="Google Shape;1855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f5dca458e3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f5dca458e3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4" name="Google Shape;1874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0" name="Google Shape;1880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40" t="31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864" b="4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864" b="4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07" b="4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11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103" b="43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103" b="43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11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1" r="40" b="82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5" r="89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49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71" r="5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5" y="226006"/>
            <a:ext cx="175225" cy="429388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41" r="30" b="41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37402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8266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7125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54" r="104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51" t="46" r="26" b="10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r="42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r="42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t="44" r="7" b="13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t="44" r="7" b="13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55" r="46" b="126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eenkumar-17/NM-APEC-IT-GROUP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/>
          </a:p>
        </p:txBody>
      </p:sp>
      <p:sp>
        <p:nvSpPr>
          <p:cNvPr id="1833" name="Google Shape;1833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- 3</a:t>
            </a:r>
            <a:endParaRPr/>
          </a:p>
        </p:txBody>
      </p:sp>
      <p:pic>
        <p:nvPicPr>
          <p:cNvPr id="1834" name="Google Shape;1834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ject 1">
            <a:extLst>
              <a:ext uri="{FF2B5EF4-FFF2-40B4-BE49-F238E27FC236}">
                <a16:creationId xmlns:a16="http://schemas.microsoft.com/office/drawing/2014/main" id="{5D23FAA6-12AF-4F51-9828-DC8C20B88AFA}"/>
              </a:ext>
            </a:extLst>
          </p:cNvPr>
          <p:cNvSpPr/>
          <p:nvPr/>
        </p:nvSpPr>
        <p:spPr>
          <a:xfrm>
            <a:off x="0" y="-33261"/>
            <a:ext cx="9144000" cy="514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217AF1C-1190-4841-9AB7-30DB135CDDB0}"/>
              </a:ext>
            </a:extLst>
          </p:cNvPr>
          <p:cNvSpPr txBox="1"/>
          <p:nvPr/>
        </p:nvSpPr>
        <p:spPr>
          <a:xfrm>
            <a:off x="167438" y="2356949"/>
            <a:ext cx="5040560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TRANSFER             </a:t>
            </a: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r>
              <a:rPr lang="en-US" sz="2400" b="1" dirty="0">
                <a:solidFill>
                  <a:schemeClr val="tx2"/>
                </a:solidFill>
                <a:latin typeface="CFJCTS+PublicSans-Bold"/>
                <a:cs typeface="CFJCTS+PublicSans-Bold"/>
              </a:rPr>
              <a:t>”</a:t>
            </a:r>
            <a:endParaRPr sz="2400" b="1" dirty="0">
              <a:solidFill>
                <a:schemeClr val="tx2"/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</a:t>
            </a:r>
            <a:r>
              <a:rPr lang="en-IN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3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Your Project Introduction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/>
        </p:nvGraphicFramePr>
        <p:xfrm>
          <a:off x="144700" y="2110500"/>
          <a:ext cx="4279525" cy="2377260"/>
        </p:xfrm>
        <a:graphic>
          <a:graphicData uri="http://schemas.openxmlformats.org/drawingml/2006/table">
            <a:tbl>
              <a:tblPr>
                <a:noFill/>
                <a:tableStyleId>{FCDFE8DD-8876-4DAC-8A29-8DA13A1A0097}</a:tableStyleId>
              </a:tblPr>
              <a:tblGrid>
                <a:gridCol w="173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3">
            <a:extLst>
              <a:ext uri="{FF2B5EF4-FFF2-40B4-BE49-F238E27FC236}">
                <a16:creationId xmlns:a16="http://schemas.microsoft.com/office/drawing/2014/main" id="{577DF328-7D79-4A18-A6CA-0C9FEEAEE881}"/>
              </a:ext>
            </a:extLst>
          </p:cNvPr>
          <p:cNvSpPr txBox="1"/>
          <p:nvPr/>
        </p:nvSpPr>
        <p:spPr>
          <a:xfrm>
            <a:off x="236860" y="811421"/>
            <a:ext cx="3617210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50" b="1" spc="-10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Transfer Application</a:t>
            </a:r>
            <a:endParaRPr sz="1850" b="1" spc="-10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">
            <a:extLst>
              <a:ext uri="{FF2B5EF4-FFF2-40B4-BE49-F238E27FC236}">
                <a16:creationId xmlns:a16="http://schemas.microsoft.com/office/drawing/2014/main" id="{0AD48653-C317-40B9-A9B2-0F7EE72B7AF2}"/>
              </a:ext>
            </a:extLst>
          </p:cNvPr>
          <p:cNvSpPr/>
          <p:nvPr/>
        </p:nvSpPr>
        <p:spPr>
          <a:xfrm>
            <a:off x="-41489" y="-14866"/>
            <a:ext cx="9144000" cy="514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1" name="object 1">
            <a:extLst>
              <a:ext uri="{FF2B5EF4-FFF2-40B4-BE49-F238E27FC236}">
                <a16:creationId xmlns:a16="http://schemas.microsoft.com/office/drawing/2014/main" id="{5E6D7419-0D1E-4A87-80CC-361FCAA25619}"/>
              </a:ext>
            </a:extLst>
          </p:cNvPr>
          <p:cNvSpPr/>
          <p:nvPr/>
        </p:nvSpPr>
        <p:spPr>
          <a:xfrm>
            <a:off x="-34830" y="-14866"/>
            <a:ext cx="9144000" cy="514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5442722B-36AF-498E-A334-B194540FAE54}"/>
              </a:ext>
            </a:extLst>
          </p:cNvPr>
          <p:cNvSpPr txBox="1"/>
          <p:nvPr/>
        </p:nvSpPr>
        <p:spPr>
          <a:xfrm>
            <a:off x="234710" y="825130"/>
            <a:ext cx="3617210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50" b="1" spc="-10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Transfer Application</a:t>
            </a:r>
            <a:endParaRPr sz="1850" b="1" spc="-10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5250B1B4-0E3E-40D9-8E9F-4F8F663C455A}"/>
              </a:ext>
            </a:extLst>
          </p:cNvPr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21D18F31-5EC4-46B3-BD71-ABEC39C23B26}"/>
              </a:ext>
            </a:extLst>
          </p:cNvPr>
          <p:cNvSpPr txBox="1"/>
          <p:nvPr/>
        </p:nvSpPr>
        <p:spPr>
          <a:xfrm>
            <a:off x="343849" y="1331119"/>
            <a:ext cx="4186662" cy="9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 Money Transfer Application offers a secure and user-friendly solution for seamless fund transfers and financial management, empowering developers to create a cutting-edge financial tool.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1316356F-28FD-4BE2-A513-85EDB51B6438}"/>
              </a:ext>
            </a:extLst>
          </p:cNvPr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A6205B5D-6BD9-462E-BD1E-7426CB9114D5}"/>
              </a:ext>
            </a:extLst>
          </p:cNvPr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F3CE2475-BE87-4149-AA66-43E68CFF316F}"/>
              </a:ext>
            </a:extLst>
          </p:cNvPr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F8721F-0C5A-4D8F-99FB-2569363B2977}"/>
              </a:ext>
            </a:extLst>
          </p:cNvPr>
          <p:cNvSpPr/>
          <p:nvPr/>
        </p:nvSpPr>
        <p:spPr>
          <a:xfrm>
            <a:off x="234710" y="2779063"/>
            <a:ext cx="1436143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 Times New Roman"/>
              </a:rPr>
              <a:t>au420420205018</a:t>
            </a:r>
            <a:endParaRPr lang="en-US" sz="1200" dirty="0">
              <a:latin typeface=" 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6257A5-373A-4C34-9021-95A26BB1ED67}"/>
              </a:ext>
            </a:extLst>
          </p:cNvPr>
          <p:cNvSpPr/>
          <p:nvPr/>
        </p:nvSpPr>
        <p:spPr>
          <a:xfrm>
            <a:off x="257095" y="3975914"/>
            <a:ext cx="1436143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 Times New Roman"/>
              </a:rPr>
              <a:t>au420420205306</a:t>
            </a:r>
            <a:endParaRPr lang="en-US" sz="1200" dirty="0">
              <a:latin typeface=" Times New Roman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BEDFFE-8607-4221-A71A-99A453F85AB9}"/>
              </a:ext>
            </a:extLst>
          </p:cNvPr>
          <p:cNvSpPr/>
          <p:nvPr/>
        </p:nvSpPr>
        <p:spPr>
          <a:xfrm>
            <a:off x="2031120" y="2796408"/>
            <a:ext cx="1436143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latin typeface=" Times New Roman"/>
              </a:rPr>
              <a:t>Naveenkumar</a:t>
            </a:r>
            <a:r>
              <a:rPr lang="en-IN" sz="1400" dirty="0">
                <a:latin typeface=" Times New Roman"/>
              </a:rPr>
              <a:t> I</a:t>
            </a:r>
            <a:endParaRPr lang="en-US" sz="1400" dirty="0">
              <a:latin typeface=" Times New Roman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4713EE-FAA6-458B-945E-3540FB1B136E}"/>
              </a:ext>
            </a:extLst>
          </p:cNvPr>
          <p:cNvSpPr/>
          <p:nvPr/>
        </p:nvSpPr>
        <p:spPr>
          <a:xfrm>
            <a:off x="1947052" y="3185046"/>
            <a:ext cx="1436143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latin typeface=" Times New Roman"/>
              </a:rPr>
              <a:t>Baranidharan</a:t>
            </a:r>
            <a:r>
              <a:rPr lang="en-IN" sz="1400" dirty="0">
                <a:latin typeface=" Times New Roman"/>
              </a:rPr>
              <a:t> R</a:t>
            </a:r>
            <a:endParaRPr lang="en-US" sz="1400" dirty="0">
              <a:latin typeface=" Times New Roman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8D0FE4-6B59-4731-84F5-0D6DEECC9EF9}"/>
              </a:ext>
            </a:extLst>
          </p:cNvPr>
          <p:cNvSpPr/>
          <p:nvPr/>
        </p:nvSpPr>
        <p:spPr>
          <a:xfrm>
            <a:off x="-41489" y="4353845"/>
            <a:ext cx="1436143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74BE6F-3560-4BC7-B70D-398E7E7298F3}"/>
              </a:ext>
            </a:extLst>
          </p:cNvPr>
          <p:cNvSpPr/>
          <p:nvPr/>
        </p:nvSpPr>
        <p:spPr>
          <a:xfrm>
            <a:off x="257094" y="3207434"/>
            <a:ext cx="1436143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 Times New Roman"/>
              </a:rPr>
              <a:t> au420420205003</a:t>
            </a:r>
            <a:endParaRPr lang="en-US" sz="1200" dirty="0">
              <a:latin typeface=" Times New Roman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17EB34-1333-4730-9B46-69F44BDEC835}"/>
              </a:ext>
            </a:extLst>
          </p:cNvPr>
          <p:cNvSpPr/>
          <p:nvPr/>
        </p:nvSpPr>
        <p:spPr>
          <a:xfrm>
            <a:off x="1892006" y="3573684"/>
            <a:ext cx="1575257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latin typeface=" Times New Roman"/>
              </a:rPr>
              <a:t>Gokulakrishnan</a:t>
            </a:r>
            <a:r>
              <a:rPr lang="en-IN" sz="1400" dirty="0">
                <a:latin typeface=" Times New Roman"/>
              </a:rPr>
              <a:t> K</a:t>
            </a:r>
            <a:endParaRPr lang="en-US" sz="1400" dirty="0">
              <a:latin typeface=" Times New Roman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74BAF6-FA4D-406F-8E4D-79271346B23C}"/>
              </a:ext>
            </a:extLst>
          </p:cNvPr>
          <p:cNvSpPr/>
          <p:nvPr/>
        </p:nvSpPr>
        <p:spPr>
          <a:xfrm>
            <a:off x="1882490" y="3975914"/>
            <a:ext cx="1500705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latin typeface=" Times New Roman"/>
              </a:rPr>
              <a:t>Vasanthkumar</a:t>
            </a:r>
            <a:r>
              <a:rPr lang="en-IN" sz="1400" dirty="0">
                <a:latin typeface=" Times New Roman"/>
              </a:rPr>
              <a:t> J S</a:t>
            </a:r>
            <a:endParaRPr lang="en-US" sz="1400" dirty="0">
              <a:latin typeface=" Times New Roman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6587BE-AEEC-4DDB-8EF2-1F3C18F08F8C}"/>
              </a:ext>
            </a:extLst>
          </p:cNvPr>
          <p:cNvSpPr/>
          <p:nvPr/>
        </p:nvSpPr>
        <p:spPr>
          <a:xfrm>
            <a:off x="1700537" y="4353845"/>
            <a:ext cx="1436143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83B16A-24E5-4539-953B-857670B2B04C}"/>
              </a:ext>
            </a:extLst>
          </p:cNvPr>
          <p:cNvSpPr/>
          <p:nvPr/>
        </p:nvSpPr>
        <p:spPr>
          <a:xfrm>
            <a:off x="243743" y="3589203"/>
            <a:ext cx="1436143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 Times New Roman"/>
              </a:rPr>
              <a:t>au420420205008</a:t>
            </a:r>
            <a:endParaRPr lang="en-US" sz="1200" dirty="0">
              <a:latin typeface=" Times New Roman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6D8957-A2BE-4D52-9247-9550D61B2567}"/>
              </a:ext>
            </a:extLst>
          </p:cNvPr>
          <p:cNvSpPr/>
          <p:nvPr/>
        </p:nvSpPr>
        <p:spPr>
          <a:xfrm>
            <a:off x="3617415" y="3181423"/>
            <a:ext cx="584976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 Times New Roman"/>
              </a:rPr>
              <a:t>CA2</a:t>
            </a:r>
            <a:endParaRPr lang="en-US" sz="1400" dirty="0">
              <a:latin typeface=" Times New Roman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FF3628-4680-45D0-8B0F-CA0BF150B42B}"/>
              </a:ext>
            </a:extLst>
          </p:cNvPr>
          <p:cNvSpPr/>
          <p:nvPr/>
        </p:nvSpPr>
        <p:spPr>
          <a:xfrm>
            <a:off x="3675640" y="4007039"/>
            <a:ext cx="584976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6CED4D-0A0D-41E9-BB23-BED3605C92FC}"/>
              </a:ext>
            </a:extLst>
          </p:cNvPr>
          <p:cNvSpPr/>
          <p:nvPr/>
        </p:nvSpPr>
        <p:spPr>
          <a:xfrm>
            <a:off x="3689603" y="3611272"/>
            <a:ext cx="584976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F8E296-FAE8-432B-9398-9FF8EF98117C}"/>
              </a:ext>
            </a:extLst>
          </p:cNvPr>
          <p:cNvSpPr/>
          <p:nvPr/>
        </p:nvSpPr>
        <p:spPr>
          <a:xfrm>
            <a:off x="3052928" y="4337452"/>
            <a:ext cx="1436143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766739-E26C-479A-A40E-457AC7E4060D}"/>
              </a:ext>
            </a:extLst>
          </p:cNvPr>
          <p:cNvSpPr/>
          <p:nvPr/>
        </p:nvSpPr>
        <p:spPr>
          <a:xfrm>
            <a:off x="3626399" y="3551482"/>
            <a:ext cx="584976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 Times New Roman"/>
              </a:rPr>
              <a:t>CA2</a:t>
            </a:r>
            <a:endParaRPr lang="en-US" sz="1400" dirty="0">
              <a:latin typeface=" Times New Roman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343E8-491A-412B-8D7C-DC5F20764EF7}"/>
              </a:ext>
            </a:extLst>
          </p:cNvPr>
          <p:cNvSpPr/>
          <p:nvPr/>
        </p:nvSpPr>
        <p:spPr>
          <a:xfrm>
            <a:off x="3626399" y="3987845"/>
            <a:ext cx="584976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 Times New Roman"/>
              </a:rPr>
              <a:t>CA2</a:t>
            </a:r>
            <a:endParaRPr lang="en-US" sz="1400" dirty="0">
              <a:latin typeface=" Times New Roman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ADCF2E-838E-441E-8711-B230599AAD78}"/>
              </a:ext>
            </a:extLst>
          </p:cNvPr>
          <p:cNvSpPr/>
          <p:nvPr/>
        </p:nvSpPr>
        <p:spPr>
          <a:xfrm>
            <a:off x="3617415" y="2785656"/>
            <a:ext cx="584976" cy="295978"/>
          </a:xfrm>
          <a:prstGeom prst="rect">
            <a:avLst/>
          </a:prstGeom>
          <a:solidFill>
            <a:srgbClr val="243569"/>
          </a:solidFill>
          <a:ln>
            <a:solidFill>
              <a:srgbClr val="243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 Times New Roman"/>
              </a:rPr>
              <a:t>CA2</a:t>
            </a:r>
            <a:endParaRPr lang="en-US" sz="1400" dirty="0">
              <a:latin typeface=" 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f5dca458e3_0_0"/>
          <p:cNvSpPr txBox="1">
            <a:spLocks noGrp="1"/>
          </p:cNvSpPr>
          <p:nvPr>
            <p:ph type="body" idx="1"/>
          </p:nvPr>
        </p:nvSpPr>
        <p:spPr>
          <a:xfrm>
            <a:off x="489450" y="647046"/>
            <a:ext cx="68919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various Front End Programs</a:t>
            </a:r>
            <a:endParaRPr sz="1500" b="1" dirty="0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500" dirty="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uniform front end code for “Money Transfer Application”</a:t>
            </a:r>
            <a:endParaRPr sz="1500" dirty="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500" dirty="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interactive front end code for “Money Transfer Application”</a:t>
            </a:r>
            <a:endParaRPr sz="1500" dirty="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8" name="Google Shape;1848;g1f5dca458e3_0_0"/>
          <p:cNvSpPr txBox="1">
            <a:spLocks noGrp="1"/>
          </p:cNvSpPr>
          <p:nvPr>
            <p:ph type="body" idx="2"/>
          </p:nvPr>
        </p:nvSpPr>
        <p:spPr>
          <a:xfrm>
            <a:off x="489450" y="3568146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Developing complicated UI using </a:t>
            </a:r>
            <a:r>
              <a:rPr lang="en-US" sz="1100" dirty="0">
                <a:latin typeface="EB Garamond"/>
                <a:ea typeface="EB Garamond"/>
                <a:cs typeface="EB Garamond"/>
                <a:sym typeface="EB Garamond"/>
              </a:rPr>
              <a:t>HTML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components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different type of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calls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9" name="Google Shape;1849;g1f5dca458e3_0_0"/>
          <p:cNvSpPr txBox="1"/>
          <p:nvPr/>
        </p:nvSpPr>
        <p:spPr>
          <a:xfrm>
            <a:off x="489450" y="253953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0" name="Google Shape;1850;g1f5dca458e3_0_0"/>
          <p:cNvSpPr txBox="1"/>
          <p:nvPr/>
        </p:nvSpPr>
        <p:spPr>
          <a:xfrm>
            <a:off x="445780" y="317196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1" name="Google Shape;1851;g1f5dca458e3_0_0"/>
          <p:cNvSpPr txBox="1"/>
          <p:nvPr/>
        </p:nvSpPr>
        <p:spPr>
          <a:xfrm>
            <a:off x="445774" y="250825"/>
            <a:ext cx="382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3 :: Frontend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 Creation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852" name="Google Shape;1852;g1f5dca458e3_0_0"/>
          <p:cNvSpPr txBox="1"/>
          <p:nvPr/>
        </p:nvSpPr>
        <p:spPr>
          <a:xfrm>
            <a:off x="489450" y="222095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58" name="Google Shape;1858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-105103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59;g2139e008f02_0_0">
            <a:extLst>
              <a:ext uri="{FF2B5EF4-FFF2-40B4-BE49-F238E27FC236}">
                <a16:creationId xmlns:a16="http://schemas.microsoft.com/office/drawing/2014/main" id="{2A94CA71-4852-4368-A345-D933D78722A8}"/>
              </a:ext>
            </a:extLst>
          </p:cNvPr>
          <p:cNvSpPr txBox="1"/>
          <p:nvPr/>
        </p:nvSpPr>
        <p:spPr>
          <a:xfrm>
            <a:off x="445779" y="687739"/>
            <a:ext cx="8376480" cy="40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rgbClr val="FF0000"/>
                </a:solidFill>
                <a:latin typeface=" Times New Roman"/>
                <a:ea typeface="EB Garamond"/>
                <a:cs typeface="EB Garamond"/>
                <a:sym typeface="EB Garamond"/>
              </a:rPr>
              <a:t>Step1: </a:t>
            </a:r>
            <a:r>
              <a:rPr lang="en-US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Setup React App:</a:t>
            </a:r>
          </a:p>
          <a:p>
            <a:pPr lvl="0">
              <a:buSzPts val="1800"/>
            </a:pPr>
            <a:endParaRPr lang="en-US" dirty="0">
              <a:solidFill>
                <a:schemeClr val="tx1"/>
              </a:solidFill>
              <a:latin typeface=" Times New Roman"/>
              <a:ea typeface="EB Garamond"/>
              <a:cs typeface="EB Garamond"/>
              <a:sym typeface="EB Garamond"/>
            </a:endParaRP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Create a new React app using Create React App.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Bash Copy code</a:t>
            </a:r>
          </a:p>
          <a:p>
            <a:pPr lvl="0">
              <a:buSzPts val="1800"/>
            </a:pPr>
            <a:r>
              <a:rPr lang="en-US" b="1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            </a:t>
            </a:r>
            <a:r>
              <a:rPr lang="en-US" b="1" dirty="0" err="1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npx</a:t>
            </a:r>
            <a:r>
              <a:rPr lang="en-US" b="1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 create-react-app money-transfer-app</a:t>
            </a:r>
          </a:p>
          <a:p>
            <a:pPr lvl="0">
              <a:buSzPts val="1800"/>
            </a:pPr>
            <a:endParaRPr lang="en-US" dirty="0">
              <a:solidFill>
                <a:srgbClr val="FF0000"/>
              </a:solidFill>
              <a:latin typeface=" Times New Roman"/>
              <a:ea typeface="EB Garamond"/>
              <a:cs typeface="EB Garamond"/>
              <a:sym typeface="EB Garamond"/>
            </a:endParaRPr>
          </a:p>
          <a:p>
            <a:pPr lvl="0">
              <a:buSzPts val="1800"/>
            </a:pPr>
            <a:r>
              <a:rPr lang="en-US" dirty="0">
                <a:solidFill>
                  <a:srgbClr val="FF0000"/>
                </a:solidFill>
                <a:latin typeface=" Times New Roman"/>
                <a:ea typeface="EB Garamond"/>
                <a:cs typeface="EB Garamond"/>
                <a:sym typeface="EB Garamond"/>
              </a:rPr>
              <a:t>Step2: </a:t>
            </a:r>
            <a:r>
              <a:rPr lang="en-US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Design UI Components:</a:t>
            </a:r>
          </a:p>
          <a:p>
            <a:pPr lvl="0">
              <a:buSzPts val="1800"/>
            </a:pPr>
            <a:endParaRPr lang="en-US" dirty="0">
              <a:solidFill>
                <a:schemeClr val="tx1"/>
              </a:solidFill>
              <a:latin typeface=" Times New Roman"/>
              <a:ea typeface="EB Garamond"/>
              <a:cs typeface="EB Garamond"/>
              <a:sym typeface="EB Garamond"/>
            </a:endParaRPr>
          </a:p>
          <a:p>
            <a:pPr lvl="0">
              <a:buSzPts val="1800"/>
            </a:pPr>
            <a:r>
              <a:rPr lang="en-US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    Identify and create React components for:</a:t>
            </a:r>
          </a:p>
          <a:p>
            <a:pPr lvl="0" algn="just">
              <a:buSzPts val="1800"/>
            </a:pPr>
            <a:r>
              <a:rPr lang="en-US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             </a:t>
            </a:r>
          </a:p>
          <a:p>
            <a:pPr marL="285750" lvl="0" indent="-285750" algn="just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   Dashboard: Displaying user account balance, recent transactions.              </a:t>
            </a:r>
          </a:p>
          <a:p>
            <a:pPr marL="285750" lvl="0" indent="-285750" algn="just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TransferForm</a:t>
            </a:r>
            <a:r>
              <a:rPr lang="en-US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: A form for initiating money transfers, including recipient details and amount.</a:t>
            </a:r>
          </a:p>
          <a:p>
            <a:pPr marL="285750" lvl="0" indent="-285750" algn="just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TransactionHistory</a:t>
            </a:r>
            <a:r>
              <a:rPr lang="en-US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: Showing a list of past transactions.</a:t>
            </a:r>
          </a:p>
          <a:p>
            <a:pPr marL="285750" lvl="0" indent="-285750" algn="just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  Authentication: Implement user login and registration forms.</a:t>
            </a:r>
          </a:p>
          <a:p>
            <a:pPr lvl="0" algn="just">
              <a:buSzPts val="1800"/>
            </a:pPr>
            <a:r>
              <a:rPr lang="en-US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  </a:t>
            </a:r>
          </a:p>
          <a:p>
            <a:pPr lvl="0">
              <a:buSzPts val="1800"/>
            </a:pPr>
            <a:r>
              <a:rPr lang="en-US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 </a:t>
            </a:r>
            <a:r>
              <a:rPr lang="en-US" dirty="0">
                <a:solidFill>
                  <a:srgbClr val="FF0000"/>
                </a:solidFill>
                <a:latin typeface=" Times New Roman"/>
                <a:ea typeface="EB Garamond"/>
                <a:cs typeface="EB Garamond"/>
                <a:sym typeface="EB Garamond"/>
              </a:rPr>
              <a:t>Step3:</a:t>
            </a:r>
            <a:r>
              <a:rPr lang="en-US" dirty="0">
                <a:solidFill>
                  <a:schemeClr val="tx1"/>
                </a:solidFill>
                <a:latin typeface=" Times New Roman"/>
                <a:ea typeface="EB Garamond"/>
                <a:cs typeface="EB Garamond"/>
                <a:sym typeface="EB Garamond"/>
              </a:rPr>
              <a:t> Implement State Management:</a:t>
            </a:r>
          </a:p>
          <a:p>
            <a:pPr lvl="0">
              <a:buSzPts val="1800"/>
            </a:pPr>
            <a:endParaRPr lang="en-US" dirty="0">
              <a:solidFill>
                <a:schemeClr val="tx1"/>
              </a:solidFill>
              <a:latin typeface=" Times New Roman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9;g2139e008f02_0_0">
            <a:extLst>
              <a:ext uri="{FF2B5EF4-FFF2-40B4-BE49-F238E27FC236}">
                <a16:creationId xmlns:a16="http://schemas.microsoft.com/office/drawing/2014/main" id="{C8787558-6EDD-40BD-9490-BA5CDE34BAF8}"/>
              </a:ext>
            </a:extLst>
          </p:cNvPr>
          <p:cNvSpPr txBox="1"/>
          <p:nvPr/>
        </p:nvSpPr>
        <p:spPr>
          <a:xfrm>
            <a:off x="603434" y="298856"/>
            <a:ext cx="8376480" cy="440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 Times New Roman"/>
                <a:ea typeface="EB Garamond"/>
                <a:cs typeface="EB Garamond"/>
                <a:sym typeface="EB Garamond"/>
              </a:rPr>
              <a:t>     </a:t>
            </a:r>
            <a:r>
              <a:rPr lang="en-US" dirty="0">
                <a:latin typeface=" Times New Roman"/>
              </a:rPr>
              <a:t>Use React state to manage data such as:</a:t>
            </a:r>
          </a:p>
          <a:p>
            <a:r>
              <a:rPr lang="en-US" dirty="0">
                <a:latin typeface=" Times New Roman"/>
              </a:rPr>
              <a:t>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 Times New Roman"/>
              </a:rPr>
              <a:t> User details (name, balance).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 Times New Roman"/>
              </a:rPr>
              <a:t> Transaction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 Times New Roman"/>
              </a:rPr>
              <a:t>  Form input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 Times New Roman"/>
            </a:endParaRPr>
          </a:p>
          <a:p>
            <a:r>
              <a:rPr lang="en-US" dirty="0">
                <a:latin typeface=" 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 Times New Roman"/>
              </a:rPr>
              <a:t>Step 4</a:t>
            </a:r>
            <a:r>
              <a:rPr lang="en-US" dirty="0"/>
              <a:t>: </a:t>
            </a:r>
            <a:r>
              <a:rPr lang="en-US" dirty="0">
                <a:latin typeface=" Times New Roman"/>
              </a:rPr>
              <a:t>Integrate API for Transactions: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 Times New Roman"/>
              </a:rPr>
              <a:t>Set up a backend API or use an existing one to handle money transfer operations.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 Times New Roman"/>
              </a:rPr>
              <a:t>Implement API calls in your React app for: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 Times New Roman"/>
              </a:rPr>
              <a:t>User authentication (login, registration).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 Times New Roman"/>
              </a:rPr>
              <a:t>Fetching and updating user account details.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 Times New Roman"/>
              </a:rPr>
              <a:t>Initiating and retrieving transactions.</a:t>
            </a:r>
          </a:p>
          <a:p>
            <a:r>
              <a:rPr lang="en-US" dirty="0">
                <a:solidFill>
                  <a:srgbClr val="FF0000"/>
                </a:solidFill>
                <a:latin typeface=" Times New Roman"/>
              </a:rPr>
              <a:t>Step 5: </a:t>
            </a:r>
            <a:r>
              <a:rPr lang="en-US" dirty="0">
                <a:latin typeface=" Times New Roman"/>
              </a:rPr>
              <a:t>Deploy and Test:</a:t>
            </a:r>
          </a:p>
          <a:p>
            <a:endParaRPr lang="en-US" dirty="0">
              <a:latin typeface=" Times New Roman"/>
            </a:endParaRPr>
          </a:p>
          <a:p>
            <a:r>
              <a:rPr lang="en-US" dirty="0">
                <a:latin typeface=" Times New Roman"/>
              </a:rPr>
              <a:t>            Deploy your React app to a hosting platform (e.g., </a:t>
            </a:r>
            <a:r>
              <a:rPr lang="en-US" dirty="0" err="1">
                <a:latin typeface=" Times New Roman"/>
              </a:rPr>
              <a:t>Netlify</a:t>
            </a:r>
            <a:r>
              <a:rPr lang="en-US" dirty="0">
                <a:latin typeface=" Times New Roman"/>
              </a:rPr>
              <a:t>, </a:t>
            </a:r>
            <a:r>
              <a:rPr lang="en-US" dirty="0" err="1">
                <a:latin typeface=" Times New Roman"/>
              </a:rPr>
              <a:t>Vercel</a:t>
            </a:r>
            <a:r>
              <a:rPr lang="en-US" dirty="0">
                <a:latin typeface=" Times New Roman"/>
              </a:rPr>
              <a:t>).</a:t>
            </a:r>
          </a:p>
          <a:p>
            <a:r>
              <a:rPr lang="en-US" dirty="0">
                <a:solidFill>
                  <a:srgbClr val="FF0000"/>
                </a:solidFill>
                <a:latin typeface=" Times New Roman"/>
              </a:rPr>
              <a:t>Step 6: </a:t>
            </a:r>
            <a:r>
              <a:rPr lang="en-US" dirty="0">
                <a:latin typeface=" Times New Roman"/>
              </a:rPr>
              <a:t>Thoroughly test the application:</a:t>
            </a:r>
          </a:p>
          <a:p>
            <a:r>
              <a:rPr lang="en-US" dirty="0">
                <a:latin typeface=" Times New Roman"/>
              </a:rPr>
              <a:t>            Ensure transactions are processed accurately.</a:t>
            </a:r>
          </a:p>
          <a:p>
            <a:r>
              <a:rPr lang="en-US" dirty="0">
                <a:latin typeface=" Times New Roman"/>
              </a:rPr>
              <a:t>            Validate user authentication and authorization.</a:t>
            </a:r>
          </a:p>
          <a:p>
            <a:r>
              <a:rPr lang="en-US" dirty="0">
                <a:latin typeface=" Times New Roman"/>
              </a:rPr>
              <a:t>            Test the app's responsiveness and performance</a:t>
            </a:r>
          </a:p>
          <a:p>
            <a:pPr lvl="0">
              <a:buSzPts val="1800"/>
            </a:pPr>
            <a:endParaRPr lang="en-US" dirty="0">
              <a:solidFill>
                <a:schemeClr val="tx1"/>
              </a:solidFill>
              <a:latin typeface=" Times New Roman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66163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60E229-0856-4C81-80A6-86234010E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27" y="253562"/>
            <a:ext cx="2686050" cy="495300"/>
          </a:xfrm>
          <a:prstGeom prst="rect">
            <a:avLst/>
          </a:prstGeom>
        </p:spPr>
      </p:pic>
      <p:sp>
        <p:nvSpPr>
          <p:cNvPr id="3" name="Google Shape;1859;g2139e008f02_0_0">
            <a:extLst>
              <a:ext uri="{FF2B5EF4-FFF2-40B4-BE49-F238E27FC236}">
                <a16:creationId xmlns:a16="http://schemas.microsoft.com/office/drawing/2014/main" id="{0AFDD27D-E5DE-4519-B2CA-A3D14B350A4E}"/>
              </a:ext>
            </a:extLst>
          </p:cNvPr>
          <p:cNvSpPr txBox="1"/>
          <p:nvPr/>
        </p:nvSpPr>
        <p:spPr>
          <a:xfrm>
            <a:off x="538327" y="591864"/>
            <a:ext cx="8376480" cy="3959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  The money transfer application leverages React to craft a dynamic and responsive frontend. The home page serves as a visually engaging entry point, designed with React components for a seamless user experience.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React's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 component-based architecture simplifies the creation of a secure login system, ensuring user authentication. The application showcases various offers through React components, enhancing modularity and maintainability. The frontend truly shines in the money transfer section, where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React's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EB Garamond"/>
                <a:cs typeface="EB Garamond"/>
                <a:sym typeface="EB Garamond"/>
              </a:rPr>
              <a:t> state management facilitates real-time updates and interactions. Overall, React empowers the application with a modular, efficient, and interactive frontend, providing users with a smooth journey through the home page, login, offers, and money transfer features.</a:t>
            </a:r>
          </a:p>
        </p:txBody>
      </p:sp>
    </p:spTree>
    <p:extLst>
      <p:ext uri="{BB962C8B-B14F-4D97-AF65-F5344CB8AC3E}">
        <p14:creationId xmlns:p14="http://schemas.microsoft.com/office/powerpoint/2010/main" val="215761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f5dca458e3_0_1833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5" name="Google Shape;1865;g1f5dca458e3_0_1833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folder structure for HTML  application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6" name="Google Shape;1866;g1f5dca458e3_0_1833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Write Functions for event handling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7" name="Google Shape;1867;g1f5dca458e3_0_1833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Render Conditional components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8" name="Google Shape;1868;g1f5dca458e3_0_1833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Overall UI of the project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9" name="Google Shape;1869;g1f5dca458e3_0_1833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Handling broken links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0" name="Google Shape;1870;g1f5dca458e3_0_1833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Optimizing render cycle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1" name="Google Shape;1871;g1f5dca458e3_0_1833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" name="Google Shape;1866;g1f5dca458e3_0_1833">
            <a:extLst>
              <a:ext uri="{FF2B5EF4-FFF2-40B4-BE49-F238E27FC236}">
                <a16:creationId xmlns:a16="http://schemas.microsoft.com/office/drawing/2014/main" id="{6CEFDE30-0CBB-411D-A21B-7C3055436555}"/>
              </a:ext>
            </a:extLst>
          </p:cNvPr>
          <p:cNvSpPr txBox="1">
            <a:spLocks/>
          </p:cNvSpPr>
          <p:nvPr/>
        </p:nvSpPr>
        <p:spPr>
          <a:xfrm>
            <a:off x="501835" y="3448851"/>
            <a:ext cx="20301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IN" sz="1000" b="0" dirty="0">
                <a:latin typeface="EB Garamond"/>
                <a:ea typeface="EB Garamond"/>
                <a:cs typeface="EB Garamond"/>
                <a:sym typeface="EB Garamond"/>
              </a:rPr>
              <a:t>I</a:t>
            </a:r>
            <a:r>
              <a:rPr lang="en-US" sz="1000" b="0" dirty="0" err="1">
                <a:latin typeface="EB Garamond"/>
                <a:ea typeface="EB Garamond"/>
                <a:cs typeface="EB Garamond"/>
                <a:sym typeface="EB Garamond"/>
              </a:rPr>
              <a:t>nstall</a:t>
            </a:r>
            <a:r>
              <a:rPr lang="en-US" sz="1000" b="0" dirty="0">
                <a:latin typeface="EB Garamond"/>
                <a:ea typeface="EB Garamond"/>
                <a:cs typeface="EB Garamond"/>
                <a:sym typeface="EB Garamond"/>
              </a:rPr>
              <a:t> the essential Dependencies</a:t>
            </a:r>
          </a:p>
        </p:txBody>
      </p:sp>
      <p:sp>
        <p:nvSpPr>
          <p:cNvPr id="11" name="Google Shape;1866;g1f5dca458e3_0_1833">
            <a:extLst>
              <a:ext uri="{FF2B5EF4-FFF2-40B4-BE49-F238E27FC236}">
                <a16:creationId xmlns:a16="http://schemas.microsoft.com/office/drawing/2014/main" id="{6ABBBF57-A0AE-48B7-9DD8-E4AD14761589}"/>
              </a:ext>
            </a:extLst>
          </p:cNvPr>
          <p:cNvSpPr txBox="1">
            <a:spLocks/>
          </p:cNvSpPr>
          <p:nvPr/>
        </p:nvSpPr>
        <p:spPr>
          <a:xfrm>
            <a:off x="1166648" y="4340105"/>
            <a:ext cx="2380337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000" b="0" dirty="0">
                <a:latin typeface="EB Garamond"/>
                <a:ea typeface="EB Garamond"/>
                <a:cs typeface="EB Garamond"/>
                <a:sym typeface="EB Garamond"/>
              </a:rPr>
              <a:t> mention the Versions of  Dependencies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Submission </a:t>
            </a:r>
            <a:r>
              <a:rPr lang="en-US" dirty="0" err="1"/>
              <a:t>Github</a:t>
            </a:r>
            <a:endParaRPr dirty="0"/>
          </a:p>
        </p:txBody>
      </p:sp>
      <p:sp>
        <p:nvSpPr>
          <p:cNvPr id="5" name="Google Shape;1876;p212">
            <a:extLst>
              <a:ext uri="{FF2B5EF4-FFF2-40B4-BE49-F238E27FC236}">
                <a16:creationId xmlns:a16="http://schemas.microsoft.com/office/drawing/2014/main" id="{96B6177A-AE08-46A6-831A-0BA9541B8ABB}"/>
              </a:ext>
            </a:extLst>
          </p:cNvPr>
          <p:cNvSpPr txBox="1">
            <a:spLocks/>
          </p:cNvSpPr>
          <p:nvPr/>
        </p:nvSpPr>
        <p:spPr>
          <a:xfrm>
            <a:off x="2563522" y="1414681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1645"/>
              </a:lnSpc>
            </a:pP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https://github.com/Naveenkumar-17/NM-APEC-IT-GROUP1</a:t>
            </a: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5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560</Words>
  <Application>Microsoft Office PowerPoint</Application>
  <PresentationFormat>On-screen Show (16:9)</PresentationFormat>
  <Paragraphs>89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EB Garamond Medium</vt:lpstr>
      <vt:lpstr>Calibri</vt:lpstr>
      <vt:lpstr>CFJCTS+PublicSans-Bold</vt:lpstr>
      <vt:lpstr>EB Garamond</vt:lpstr>
      <vt:lpstr> Times New Roman</vt:lpstr>
      <vt:lpstr>EB Garamond ExtraBold</vt:lpstr>
      <vt:lpstr>Noto Sans Symbols</vt:lpstr>
      <vt:lpstr>Public Sans</vt:lpstr>
      <vt:lpstr>Times New Roman</vt:lpstr>
      <vt:lpstr>PVLNNE+ArialMT</vt:lpstr>
      <vt:lpstr>Montserrat ExtraBold</vt:lpstr>
      <vt:lpstr>Arial</vt:lpstr>
      <vt:lpstr>KQGMTU+Arial-BoldMT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naveen kumar</cp:lastModifiedBy>
  <cp:revision>8</cp:revision>
  <dcterms:created xsi:type="dcterms:W3CDTF">2020-08-13T11:21:46Z</dcterms:created>
  <dcterms:modified xsi:type="dcterms:W3CDTF">2023-11-12T13:48:32Z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5279963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</Properties>
</file>