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8048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19549-B624-487B-A1C9-E63EE9A84E5A}"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4540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62169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E019549-B624-487B-A1C9-E63EE9A84E5A}"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28841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90611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180137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28205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19549-B624-487B-A1C9-E63EE9A84E5A}" type="datetimeFigureOut">
              <a:rPr lang="en-IN" smtClean="0"/>
              <a:t>09-01-2023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174985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19549-B624-487B-A1C9-E63EE9A84E5A}"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57823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19549-B624-487B-A1C9-E63EE9A84E5A}" type="datetimeFigureOut">
              <a:rPr lang="en-IN" smtClean="0"/>
              <a:t>09-01-2023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65987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019549-B624-487B-A1C9-E63EE9A84E5A}" type="datetimeFigureOut">
              <a:rPr lang="en-IN" smtClean="0"/>
              <a:t>09-01-2023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12101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19549-B624-487B-A1C9-E63EE9A84E5A}" type="datetimeFigureOut">
              <a:rPr lang="en-IN" smtClean="0"/>
              <a:t>09-01-2023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14894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19549-B624-487B-A1C9-E63EE9A84E5A}" type="datetimeFigureOut">
              <a:rPr lang="en-IN" smtClean="0"/>
              <a:t>09-01-2023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2262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E019549-B624-487B-A1C9-E63EE9A84E5A}" type="datetimeFigureOut">
              <a:rPr lang="en-IN" smtClean="0"/>
              <a:t>09-01-2023</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89400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E019549-B624-487B-A1C9-E63EE9A84E5A}" type="datetimeFigureOut">
              <a:rPr lang="en-IN" smtClean="0"/>
              <a:t>09-01-2023</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3097B4D-5A75-4B25-ABF7-D6C21B7C90C6}" type="slidenum">
              <a:rPr lang="en-IN" smtClean="0"/>
              <a:t>‹#›</a:t>
            </a:fld>
            <a:endParaRPr lang="en-IN"/>
          </a:p>
        </p:txBody>
      </p:sp>
    </p:spTree>
    <p:extLst>
      <p:ext uri="{BB962C8B-B14F-4D97-AF65-F5344CB8AC3E}">
        <p14:creationId xmlns:p14="http://schemas.microsoft.com/office/powerpoint/2010/main" val="165901144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038" name="Rectangle 103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11B388-88AF-4E55-9ECC-DF9FA8051EC7}"/>
              </a:ext>
            </a:extLst>
          </p:cNvPr>
          <p:cNvSpPr>
            <a:spLocks noGrp="1"/>
          </p:cNvSpPr>
          <p:nvPr>
            <p:ph type="ctrTitle"/>
          </p:nvPr>
        </p:nvSpPr>
        <p:spPr>
          <a:xfrm>
            <a:off x="8152302" y="717177"/>
            <a:ext cx="3575737" cy="1332688"/>
          </a:xfrm>
        </p:spPr>
        <p:txBody>
          <a:bodyPr vert="horz" lIns="91440" tIns="45720" rIns="91440" bIns="45720" rtlCol="0" anchor="b">
            <a:normAutofit/>
          </a:bodyPr>
          <a:lstStyle/>
          <a:p>
            <a:pPr algn="ctr"/>
            <a:r>
              <a:rPr lang="en-US" sz="3200" i="0" dirty="0">
                <a:solidFill>
                  <a:srgbClr val="FFFFFF"/>
                </a:solidFill>
              </a:rPr>
              <a:t>Most Popular Components </a:t>
            </a:r>
          </a:p>
        </p:txBody>
      </p:sp>
      <p:pic>
        <p:nvPicPr>
          <p:cNvPr id="1026" name="Picture 2" descr="Free Metro Style Icons Download | Syncfusion">
            <a:extLst>
              <a:ext uri="{FF2B5EF4-FFF2-40B4-BE49-F238E27FC236}">
                <a16:creationId xmlns:a16="http://schemas.microsoft.com/office/drawing/2014/main" id="{AAA24C38-1852-470E-A6F1-670E900697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961" y="1513407"/>
            <a:ext cx="6612856" cy="3471749"/>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3AA4D6-9B32-4C04-AE8E-119B3D52834D}"/>
              </a:ext>
            </a:extLst>
          </p:cNvPr>
          <p:cNvSpPr txBox="1"/>
          <p:nvPr/>
        </p:nvSpPr>
        <p:spPr>
          <a:xfrm>
            <a:off x="8293841" y="3429000"/>
            <a:ext cx="3902732" cy="4016619"/>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80000"/>
            </a:pPr>
            <a:r>
              <a:rPr lang="en-US" sz="1600" cap="all" dirty="0">
                <a:solidFill>
                  <a:srgbClr val="FFFFFF"/>
                </a:solidFill>
              </a:rPr>
              <a:t>By,</a:t>
            </a:r>
          </a:p>
          <a:p>
            <a:pPr>
              <a:spcBef>
                <a:spcPct val="20000"/>
              </a:spcBef>
              <a:spcAft>
                <a:spcPts val="600"/>
              </a:spcAft>
              <a:buClr>
                <a:schemeClr val="accent1"/>
              </a:buClr>
              <a:buSzPct val="80000"/>
            </a:pPr>
            <a:r>
              <a:rPr lang="en-US" sz="1600" cap="all" dirty="0">
                <a:solidFill>
                  <a:srgbClr val="FFFFFF"/>
                </a:solidFill>
              </a:rPr>
              <a:t>	 Naveenkumar Mahalingam</a:t>
            </a:r>
          </a:p>
          <a:p>
            <a:pPr>
              <a:spcBef>
                <a:spcPct val="20000"/>
              </a:spcBef>
              <a:spcAft>
                <a:spcPts val="600"/>
              </a:spcAft>
              <a:buClr>
                <a:schemeClr val="accent1"/>
              </a:buClr>
              <a:buSzPct val="80000"/>
            </a:pPr>
            <a:r>
              <a:rPr lang="en-US" sz="1600" cap="all" dirty="0">
                <a:solidFill>
                  <a:srgbClr val="FFFFFF"/>
                </a:solidFill>
              </a:rPr>
              <a:t>  	 Software Engineer</a:t>
            </a:r>
          </a:p>
        </p:txBody>
      </p:sp>
    </p:spTree>
    <p:extLst>
      <p:ext uri="{BB962C8B-B14F-4D97-AF65-F5344CB8AC3E}">
        <p14:creationId xmlns:p14="http://schemas.microsoft.com/office/powerpoint/2010/main" val="1695810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4E5E1E-1245-46FC-A0C0-950AE6B439E8}"/>
              </a:ext>
            </a:extLst>
          </p:cNvPr>
          <p:cNvSpPr txBox="1"/>
          <p:nvPr/>
        </p:nvSpPr>
        <p:spPr>
          <a:xfrm>
            <a:off x="572441" y="543733"/>
            <a:ext cx="4368602" cy="2329166"/>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5400" b="1" i="0" dirty="0">
                <a:solidFill>
                  <a:schemeClr val="accent1">
                    <a:lumMod val="60000"/>
                    <a:lumOff val="40000"/>
                  </a:schemeClr>
                </a:solidFill>
                <a:effectLst/>
                <a:latin typeface="+mj-lt"/>
                <a:ea typeface="+mj-ea"/>
                <a:cs typeface="+mj-cs"/>
              </a:rPr>
              <a:t>Most Popular Components</a:t>
            </a:r>
          </a:p>
          <a:p>
            <a:pPr>
              <a:lnSpc>
                <a:spcPct val="90000"/>
              </a:lnSpc>
              <a:spcBef>
                <a:spcPct val="0"/>
              </a:spcBef>
              <a:spcAft>
                <a:spcPts val="600"/>
              </a:spcAft>
            </a:pPr>
            <a:endParaRPr lang="en-US" sz="5400" dirty="0">
              <a:latin typeface="+mj-lt"/>
              <a:ea typeface="+mj-ea"/>
              <a:cs typeface="+mj-cs"/>
            </a:endParaRPr>
          </a:p>
        </p:txBody>
      </p:sp>
      <p:sp>
        <p:nvSpPr>
          <p:cNvPr id="3" name="TextBox 2">
            <a:extLst>
              <a:ext uri="{FF2B5EF4-FFF2-40B4-BE49-F238E27FC236}">
                <a16:creationId xmlns:a16="http://schemas.microsoft.com/office/drawing/2014/main" id="{8A46DFEA-A9ED-4414-820C-F8D14E434CE0}"/>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DataGrid</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Charts </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List View</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Scheduler</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Diagram</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PDF Viewer</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Excel Library</a:t>
            </a:r>
          </a:p>
        </p:txBody>
      </p:sp>
      <p:pic>
        <p:nvPicPr>
          <p:cNvPr id="2052" name="Picture 4" descr="802 Free CC0 Computer Stock Photos - StockSnap.io">
            <a:extLst>
              <a:ext uri="{FF2B5EF4-FFF2-40B4-BE49-F238E27FC236}">
                <a16:creationId xmlns:a16="http://schemas.microsoft.com/office/drawing/2014/main" id="{F0FA129E-7C58-4130-B98B-5C93306403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40" r="14718" b="1"/>
          <a:stretch/>
        </p:blipFill>
        <p:spPr bwMode="auto">
          <a:xfrm>
            <a:off x="5323841" y="-9143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313B02-0D11-490B-9CF7-CFD004ED5BA6}"/>
              </a:ext>
            </a:extLst>
          </p:cNvPr>
          <p:cNvSpPr/>
          <p:nvPr/>
        </p:nvSpPr>
        <p:spPr>
          <a:xfrm>
            <a:off x="6868160" y="6370330"/>
            <a:ext cx="3931920" cy="396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Free Metro Style Icons Download | Syncfusion">
            <a:extLst>
              <a:ext uri="{FF2B5EF4-FFF2-40B4-BE49-F238E27FC236}">
                <a16:creationId xmlns:a16="http://schemas.microsoft.com/office/drawing/2014/main" id="{498D968A-42DF-4F88-B78B-FF3780F3A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8160" y="6193567"/>
            <a:ext cx="3657600" cy="7486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07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8B21BF1-0F75-402E-A751-E8BB03EDD673}"/>
              </a:ext>
            </a:extLst>
          </p:cNvPr>
          <p:cNvSpPr/>
          <p:nvPr/>
        </p:nvSpPr>
        <p:spPr>
          <a:xfrm>
            <a:off x="896740" y="6107887"/>
            <a:ext cx="238669" cy="2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4325076-71A1-469C-9B03-0252F1AD8D93}"/>
              </a:ext>
            </a:extLst>
          </p:cNvPr>
          <p:cNvSpPr/>
          <p:nvPr/>
        </p:nvSpPr>
        <p:spPr>
          <a:xfrm>
            <a:off x="885695" y="5662575"/>
            <a:ext cx="286027" cy="2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5914788-9E9F-42EB-BDC5-A5677A8EA3C0}"/>
              </a:ext>
            </a:extLst>
          </p:cNvPr>
          <p:cNvSpPr/>
          <p:nvPr/>
        </p:nvSpPr>
        <p:spPr>
          <a:xfrm>
            <a:off x="854963" y="4972302"/>
            <a:ext cx="335064" cy="319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Syncfusion Essential DataGrid">
            <a:extLst>
              <a:ext uri="{FF2B5EF4-FFF2-40B4-BE49-F238E27FC236}">
                <a16:creationId xmlns:a16="http://schemas.microsoft.com/office/drawing/2014/main" id="{E6D5E694-ED13-4FBE-B179-22410E515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44" y="572401"/>
            <a:ext cx="5341353" cy="4814479"/>
          </a:xfrm>
          <a:prstGeom prst="rect">
            <a:avLst/>
          </a:prstGeom>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22A25770-3DA7-413A-BA5E-513C5BC4BB0D}"/>
              </a:ext>
            </a:extLst>
          </p:cNvPr>
          <p:cNvSpPr txBox="1"/>
          <p:nvPr/>
        </p:nvSpPr>
        <p:spPr>
          <a:xfrm>
            <a:off x="658478" y="921069"/>
            <a:ext cx="2374232" cy="584775"/>
          </a:xfrm>
          <a:prstGeom prst="rect">
            <a:avLst/>
          </a:prstGeom>
          <a:noFill/>
        </p:spPr>
        <p:txBody>
          <a:bodyPr wrap="square" rtlCol="0">
            <a:spAutoFit/>
          </a:bodyPr>
          <a:lstStyle/>
          <a:p>
            <a:r>
              <a:rPr lang="en-IN" sz="3200" b="1" i="0" dirty="0">
                <a:solidFill>
                  <a:schemeClr val="accent1">
                    <a:lumMod val="40000"/>
                    <a:lumOff val="60000"/>
                  </a:schemeClr>
                </a:solidFill>
                <a:effectLst/>
                <a:latin typeface="Open Sans" panose="020B0606030504020204" pitchFamily="34" charset="0"/>
              </a:rPr>
              <a:t>DataGrid</a:t>
            </a:r>
            <a:endParaRPr lang="en-IN" sz="3200" dirty="0">
              <a:solidFill>
                <a:schemeClr val="accent1">
                  <a:lumMod val="40000"/>
                  <a:lumOff val="60000"/>
                </a:schemeClr>
              </a:solidFill>
            </a:endParaRPr>
          </a:p>
        </p:txBody>
      </p:sp>
      <p:sp>
        <p:nvSpPr>
          <p:cNvPr id="3" name="TextBox 2">
            <a:extLst>
              <a:ext uri="{FF2B5EF4-FFF2-40B4-BE49-F238E27FC236}">
                <a16:creationId xmlns:a16="http://schemas.microsoft.com/office/drawing/2014/main" id="{983CC60F-FFB0-41AA-AEC8-68FDB9F5F0B5}"/>
              </a:ext>
            </a:extLst>
          </p:cNvPr>
          <p:cNvSpPr txBox="1"/>
          <p:nvPr/>
        </p:nvSpPr>
        <p:spPr>
          <a:xfrm>
            <a:off x="610071" y="1756504"/>
            <a:ext cx="5341354" cy="1815882"/>
          </a:xfrm>
          <a:prstGeom prst="rect">
            <a:avLst/>
          </a:prstGeom>
          <a:noFill/>
        </p:spPr>
        <p:txBody>
          <a:bodyPr wrap="square" rtlCol="0">
            <a:spAutoFit/>
          </a:bodyPr>
          <a:lstStyle/>
          <a:p>
            <a:r>
              <a:rPr lang="en-GB" sz="1600" b="0" i="0" dirty="0">
                <a:effectLst/>
                <a:latin typeface="Open Sans" panose="020B0606030504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98BBD6A-304B-4CFD-A987-9B87A6243A07}"/>
              </a:ext>
            </a:extLst>
          </p:cNvPr>
          <p:cNvSpPr txBox="1"/>
          <p:nvPr/>
        </p:nvSpPr>
        <p:spPr>
          <a:xfrm>
            <a:off x="610071" y="4193555"/>
            <a:ext cx="4420022" cy="461665"/>
          </a:xfrm>
          <a:prstGeom prst="rect">
            <a:avLst/>
          </a:prstGeom>
          <a:noFill/>
        </p:spPr>
        <p:txBody>
          <a:bodyPr wrap="square" rtlCol="0">
            <a:spAutoFit/>
          </a:bodyPr>
          <a:lstStyle/>
          <a:p>
            <a:r>
              <a:rPr lang="en-IN" sz="2400" b="1" i="0" dirty="0">
                <a:solidFill>
                  <a:schemeClr val="accent1">
                    <a:lumMod val="40000"/>
                    <a:lumOff val="60000"/>
                  </a:schemeClr>
                </a:solidFill>
                <a:effectLst/>
                <a:latin typeface="Open Sans" panose="020B0606030504020204" pitchFamily="34" charset="0"/>
              </a:rPr>
              <a:t>SUPPORTED</a:t>
            </a:r>
            <a:r>
              <a:rPr lang="en-IN" b="1" i="0" dirty="0">
                <a:solidFill>
                  <a:schemeClr val="accent1">
                    <a:lumMod val="40000"/>
                    <a:lumOff val="60000"/>
                  </a:schemeClr>
                </a:solidFill>
                <a:effectLst/>
                <a:latin typeface="Open Sans" panose="020B0606030504020204" pitchFamily="34" charset="0"/>
              </a:rPr>
              <a:t> </a:t>
            </a:r>
            <a:r>
              <a:rPr lang="en-IN" sz="2400" b="1" i="0" dirty="0">
                <a:solidFill>
                  <a:schemeClr val="accent1">
                    <a:lumMod val="40000"/>
                    <a:lumOff val="60000"/>
                  </a:schemeClr>
                </a:solidFill>
                <a:effectLst/>
                <a:latin typeface="Open Sans" panose="020B0606030504020204" pitchFamily="34" charset="0"/>
              </a:rPr>
              <a:t>PLATFORMS</a:t>
            </a:r>
            <a:endParaRPr lang="en-IN" sz="2400" dirty="0">
              <a:solidFill>
                <a:schemeClr val="accent1">
                  <a:lumMod val="40000"/>
                  <a:lumOff val="60000"/>
                </a:schemeClr>
              </a:solidFill>
            </a:endParaRPr>
          </a:p>
        </p:txBody>
      </p:sp>
      <p:pic>
        <p:nvPicPr>
          <p:cNvPr id="3078" name="Picture 6" descr="Earth Globe Svg Png Icon Free Download (#499092 ...">
            <a:extLst>
              <a:ext uri="{FF2B5EF4-FFF2-40B4-BE49-F238E27FC236}">
                <a16:creationId xmlns:a16="http://schemas.microsoft.com/office/drawing/2014/main" id="{7494F4EA-0FA7-4A89-9C04-337150167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41" y="5009853"/>
            <a:ext cx="301405" cy="2359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5562311-70FE-4D02-87DF-F2FAD14020CA}"/>
              </a:ext>
            </a:extLst>
          </p:cNvPr>
          <p:cNvCxnSpPr>
            <a:cxnSpLocks/>
          </p:cNvCxnSpPr>
          <p:nvPr/>
        </p:nvCxnSpPr>
        <p:spPr>
          <a:xfrm>
            <a:off x="1413024" y="4775212"/>
            <a:ext cx="4710" cy="66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342BA7-AB5A-4017-A0C3-784A30197848}"/>
              </a:ext>
            </a:extLst>
          </p:cNvPr>
          <p:cNvCxnSpPr>
            <a:cxnSpLocks/>
          </p:cNvCxnSpPr>
          <p:nvPr/>
        </p:nvCxnSpPr>
        <p:spPr>
          <a:xfrm>
            <a:off x="1413024" y="5662576"/>
            <a:ext cx="0" cy="27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9DEEC7-6637-4954-BE71-F1EB0F7CB255}"/>
              </a:ext>
            </a:extLst>
          </p:cNvPr>
          <p:cNvCxnSpPr>
            <a:cxnSpLocks/>
          </p:cNvCxnSpPr>
          <p:nvPr/>
        </p:nvCxnSpPr>
        <p:spPr>
          <a:xfrm>
            <a:off x="1413024" y="6107887"/>
            <a:ext cx="0" cy="2101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Free Computer SVG, PNG Icon, Symbol. Download Image.">
            <a:extLst>
              <a:ext uri="{FF2B5EF4-FFF2-40B4-BE49-F238E27FC236}">
                <a16:creationId xmlns:a16="http://schemas.microsoft.com/office/drawing/2014/main" id="{9A751CFC-6B0F-4A54-8570-6E86AFA56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40" y="5662575"/>
            <a:ext cx="270671" cy="273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con | Smartphone">
            <a:extLst>
              <a:ext uri="{FF2B5EF4-FFF2-40B4-BE49-F238E27FC236}">
                <a16:creationId xmlns:a16="http://schemas.microsoft.com/office/drawing/2014/main" id="{D2F6EB50-6F11-444E-B087-B9342987AE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27" y="6124983"/>
            <a:ext cx="301405" cy="2101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63181B-518D-49EC-B970-4F82F199B22B}"/>
              </a:ext>
            </a:extLst>
          </p:cNvPr>
          <p:cNvSpPr txBox="1"/>
          <p:nvPr/>
        </p:nvSpPr>
        <p:spPr>
          <a:xfrm>
            <a:off x="1640731" y="4790757"/>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12" name="TextBox 11">
            <a:extLst>
              <a:ext uri="{FF2B5EF4-FFF2-40B4-BE49-F238E27FC236}">
                <a16:creationId xmlns:a16="http://schemas.microsoft.com/office/drawing/2014/main" id="{27375E65-23C4-4C12-A0B1-17C0325C0AE1}"/>
              </a:ext>
            </a:extLst>
          </p:cNvPr>
          <p:cNvSpPr txBox="1"/>
          <p:nvPr/>
        </p:nvSpPr>
        <p:spPr>
          <a:xfrm>
            <a:off x="2742857" y="4787901"/>
            <a:ext cx="9727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Angular</a:t>
            </a:r>
            <a:endParaRPr lang="en-IN" sz="1000" dirty="0"/>
          </a:p>
        </p:txBody>
      </p:sp>
      <p:sp>
        <p:nvSpPr>
          <p:cNvPr id="14" name="TextBox 13">
            <a:extLst>
              <a:ext uri="{FF2B5EF4-FFF2-40B4-BE49-F238E27FC236}">
                <a16:creationId xmlns:a16="http://schemas.microsoft.com/office/drawing/2014/main" id="{972C9A0F-0808-4978-879A-D2523E88CDCA}"/>
              </a:ext>
            </a:extLst>
          </p:cNvPr>
          <p:cNvSpPr txBox="1"/>
          <p:nvPr/>
        </p:nvSpPr>
        <p:spPr>
          <a:xfrm>
            <a:off x="3638497" y="4781557"/>
            <a:ext cx="8983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React</a:t>
            </a:r>
            <a:endParaRPr lang="en-IN" sz="1000" dirty="0"/>
          </a:p>
        </p:txBody>
      </p:sp>
      <p:sp>
        <p:nvSpPr>
          <p:cNvPr id="17" name="TextBox 16">
            <a:extLst>
              <a:ext uri="{FF2B5EF4-FFF2-40B4-BE49-F238E27FC236}">
                <a16:creationId xmlns:a16="http://schemas.microsoft.com/office/drawing/2014/main" id="{2E61EA41-6958-4FFB-BCFF-0E54D285F2CB}"/>
              </a:ext>
            </a:extLst>
          </p:cNvPr>
          <p:cNvSpPr txBox="1"/>
          <p:nvPr/>
        </p:nvSpPr>
        <p:spPr>
          <a:xfrm>
            <a:off x="4510210" y="4775213"/>
            <a:ext cx="726988"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Vue</a:t>
            </a:r>
            <a:endParaRPr lang="en-IN" sz="1000" dirty="0"/>
          </a:p>
        </p:txBody>
      </p:sp>
      <p:sp>
        <p:nvSpPr>
          <p:cNvPr id="18" name="TextBox 17">
            <a:extLst>
              <a:ext uri="{FF2B5EF4-FFF2-40B4-BE49-F238E27FC236}">
                <a16:creationId xmlns:a16="http://schemas.microsoft.com/office/drawing/2014/main" id="{DD82628F-0FA6-4A82-9441-6577C1094E6B}"/>
              </a:ext>
            </a:extLst>
          </p:cNvPr>
          <p:cNvSpPr txBox="1"/>
          <p:nvPr/>
        </p:nvSpPr>
        <p:spPr>
          <a:xfrm>
            <a:off x="5214673" y="4775212"/>
            <a:ext cx="844617"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Blazer</a:t>
            </a:r>
            <a:endParaRPr lang="en-IN" sz="1000" dirty="0"/>
          </a:p>
        </p:txBody>
      </p:sp>
      <p:sp>
        <p:nvSpPr>
          <p:cNvPr id="26" name="TextBox 25">
            <a:extLst>
              <a:ext uri="{FF2B5EF4-FFF2-40B4-BE49-F238E27FC236}">
                <a16:creationId xmlns:a16="http://schemas.microsoft.com/office/drawing/2014/main" id="{8D1641E4-7A83-4683-9040-301CDB7DC491}"/>
              </a:ext>
            </a:extLst>
          </p:cNvPr>
          <p:cNvSpPr txBox="1"/>
          <p:nvPr/>
        </p:nvSpPr>
        <p:spPr>
          <a:xfrm>
            <a:off x="1636500" y="5035900"/>
            <a:ext cx="940141"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30" name="TextBox 29">
            <a:extLst>
              <a:ext uri="{FF2B5EF4-FFF2-40B4-BE49-F238E27FC236}">
                <a16:creationId xmlns:a16="http://schemas.microsoft.com/office/drawing/2014/main" id="{A377DF2C-FBD3-4402-B7A3-D5E65C25B39B}"/>
              </a:ext>
            </a:extLst>
          </p:cNvPr>
          <p:cNvSpPr txBox="1"/>
          <p:nvPr/>
        </p:nvSpPr>
        <p:spPr>
          <a:xfrm>
            <a:off x="2486209" y="5035900"/>
            <a:ext cx="972759" cy="246221"/>
          </a:xfrm>
          <a:prstGeom prst="rect">
            <a:avLst/>
          </a:prstGeom>
          <a:noFill/>
        </p:spPr>
        <p:txBody>
          <a:bodyPr wrap="square">
            <a:spAutoFit/>
          </a:bodyPr>
          <a:lstStyle/>
          <a:p>
            <a:pPr marL="285750" indent="-285750">
              <a:buFont typeface="Arial" panose="020B0604020202020204" pitchFamily="34" charset="0"/>
              <a:buChar char="•"/>
            </a:pPr>
            <a:r>
              <a:rPr lang="en-GB" sz="1000" dirty="0"/>
              <a:t>jQuery</a:t>
            </a:r>
            <a:endParaRPr lang="en-IN" sz="1000" dirty="0"/>
          </a:p>
        </p:txBody>
      </p:sp>
      <p:sp>
        <p:nvSpPr>
          <p:cNvPr id="32" name="TextBox 31">
            <a:extLst>
              <a:ext uri="{FF2B5EF4-FFF2-40B4-BE49-F238E27FC236}">
                <a16:creationId xmlns:a16="http://schemas.microsoft.com/office/drawing/2014/main" id="{143AD2FB-3113-4009-8923-600586BB8130}"/>
              </a:ext>
            </a:extLst>
          </p:cNvPr>
          <p:cNvSpPr txBox="1"/>
          <p:nvPr/>
        </p:nvSpPr>
        <p:spPr>
          <a:xfrm>
            <a:off x="3307395" y="5045232"/>
            <a:ext cx="1307466"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MVC</a:t>
            </a:r>
            <a:endParaRPr lang="en-IN" sz="1000" dirty="0"/>
          </a:p>
        </p:txBody>
      </p:sp>
      <p:sp>
        <p:nvSpPr>
          <p:cNvPr id="34" name="TextBox 33">
            <a:extLst>
              <a:ext uri="{FF2B5EF4-FFF2-40B4-BE49-F238E27FC236}">
                <a16:creationId xmlns:a16="http://schemas.microsoft.com/office/drawing/2014/main" id="{A75D5821-192E-4B89-929B-4755F6B15C4E}"/>
              </a:ext>
            </a:extLst>
          </p:cNvPr>
          <p:cNvSpPr txBox="1"/>
          <p:nvPr/>
        </p:nvSpPr>
        <p:spPr>
          <a:xfrm>
            <a:off x="4561094" y="5027778"/>
            <a:ext cx="1470691"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Core</a:t>
            </a:r>
            <a:endParaRPr lang="en-IN" sz="1000" dirty="0"/>
          </a:p>
        </p:txBody>
      </p:sp>
      <p:sp>
        <p:nvSpPr>
          <p:cNvPr id="38" name="TextBox 37">
            <a:extLst>
              <a:ext uri="{FF2B5EF4-FFF2-40B4-BE49-F238E27FC236}">
                <a16:creationId xmlns:a16="http://schemas.microsoft.com/office/drawing/2014/main" id="{7AF2DEF6-29FE-4745-8F9C-FC5ED43B53F5}"/>
              </a:ext>
            </a:extLst>
          </p:cNvPr>
          <p:cNvSpPr txBox="1"/>
          <p:nvPr/>
        </p:nvSpPr>
        <p:spPr>
          <a:xfrm>
            <a:off x="1633581" y="5263770"/>
            <a:ext cx="1660187"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WEB Forms</a:t>
            </a:r>
            <a:endParaRPr lang="en-IN" sz="1000" dirty="0"/>
          </a:p>
        </p:txBody>
      </p:sp>
      <p:sp>
        <p:nvSpPr>
          <p:cNvPr id="41" name="TextBox 40">
            <a:extLst>
              <a:ext uri="{FF2B5EF4-FFF2-40B4-BE49-F238E27FC236}">
                <a16:creationId xmlns:a16="http://schemas.microsoft.com/office/drawing/2014/main" id="{BDE16D55-A48A-4E7C-B8F4-2B06184A9B70}"/>
              </a:ext>
            </a:extLst>
          </p:cNvPr>
          <p:cNvSpPr txBox="1"/>
          <p:nvPr/>
        </p:nvSpPr>
        <p:spPr>
          <a:xfrm>
            <a:off x="1633581" y="5600231"/>
            <a:ext cx="1088133"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WinForms</a:t>
            </a:r>
            <a:endParaRPr lang="en-IN" sz="1000" dirty="0"/>
          </a:p>
        </p:txBody>
      </p:sp>
      <p:sp>
        <p:nvSpPr>
          <p:cNvPr id="43" name="TextBox 42">
            <a:extLst>
              <a:ext uri="{FF2B5EF4-FFF2-40B4-BE49-F238E27FC236}">
                <a16:creationId xmlns:a16="http://schemas.microsoft.com/office/drawing/2014/main" id="{48578D65-15E3-4F8F-91C8-994D4C7870DF}"/>
              </a:ext>
            </a:extLst>
          </p:cNvPr>
          <p:cNvSpPr txBox="1"/>
          <p:nvPr/>
        </p:nvSpPr>
        <p:spPr>
          <a:xfrm>
            <a:off x="2671482" y="5602465"/>
            <a:ext cx="729129" cy="246221"/>
          </a:xfrm>
          <a:prstGeom prst="rect">
            <a:avLst/>
          </a:prstGeom>
          <a:noFill/>
        </p:spPr>
        <p:txBody>
          <a:bodyPr wrap="square">
            <a:spAutoFit/>
          </a:bodyPr>
          <a:lstStyle/>
          <a:p>
            <a:pPr marL="285750" indent="-285750">
              <a:buFont typeface="Arial" panose="020B0604020202020204" pitchFamily="34" charset="0"/>
              <a:buChar char="•"/>
            </a:pPr>
            <a:r>
              <a:rPr lang="en-GB" sz="1000" dirty="0"/>
              <a:t>WPF</a:t>
            </a:r>
            <a:endParaRPr lang="en-IN" sz="1000" dirty="0"/>
          </a:p>
        </p:txBody>
      </p:sp>
      <p:sp>
        <p:nvSpPr>
          <p:cNvPr id="45" name="TextBox 44">
            <a:extLst>
              <a:ext uri="{FF2B5EF4-FFF2-40B4-BE49-F238E27FC236}">
                <a16:creationId xmlns:a16="http://schemas.microsoft.com/office/drawing/2014/main" id="{B666B059-B46D-42C4-9670-C87422D3F13C}"/>
              </a:ext>
            </a:extLst>
          </p:cNvPr>
          <p:cNvSpPr txBox="1"/>
          <p:nvPr/>
        </p:nvSpPr>
        <p:spPr>
          <a:xfrm>
            <a:off x="3400610" y="5605364"/>
            <a:ext cx="881597"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 UI</a:t>
            </a:r>
            <a:endParaRPr lang="en-IN" sz="1000" dirty="0"/>
          </a:p>
        </p:txBody>
      </p:sp>
      <p:sp>
        <p:nvSpPr>
          <p:cNvPr id="47" name="TextBox 46">
            <a:extLst>
              <a:ext uri="{FF2B5EF4-FFF2-40B4-BE49-F238E27FC236}">
                <a16:creationId xmlns:a16="http://schemas.microsoft.com/office/drawing/2014/main" id="{D39941D7-511A-49E9-81A9-A7FF4E78A8AF}"/>
              </a:ext>
            </a:extLst>
          </p:cNvPr>
          <p:cNvSpPr txBox="1"/>
          <p:nvPr/>
        </p:nvSpPr>
        <p:spPr>
          <a:xfrm>
            <a:off x="4209885" y="5596619"/>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49" name="TextBox 48">
            <a:extLst>
              <a:ext uri="{FF2B5EF4-FFF2-40B4-BE49-F238E27FC236}">
                <a16:creationId xmlns:a16="http://schemas.microsoft.com/office/drawing/2014/main" id="{D20EE3F4-23D9-4B4E-9352-74A214A7D025}"/>
              </a:ext>
            </a:extLst>
          </p:cNvPr>
          <p:cNvSpPr txBox="1"/>
          <p:nvPr/>
        </p:nvSpPr>
        <p:spPr>
          <a:xfrm>
            <a:off x="5030093" y="5596618"/>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1" name="TextBox 50">
            <a:extLst>
              <a:ext uri="{FF2B5EF4-FFF2-40B4-BE49-F238E27FC236}">
                <a16:creationId xmlns:a16="http://schemas.microsoft.com/office/drawing/2014/main" id="{86DBCBBF-BEC0-48DF-83E5-0221728EC289}"/>
              </a:ext>
            </a:extLst>
          </p:cNvPr>
          <p:cNvSpPr txBox="1"/>
          <p:nvPr/>
        </p:nvSpPr>
        <p:spPr>
          <a:xfrm>
            <a:off x="6031785" y="5605364"/>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52" name="TextBox 51">
            <a:extLst>
              <a:ext uri="{FF2B5EF4-FFF2-40B4-BE49-F238E27FC236}">
                <a16:creationId xmlns:a16="http://schemas.microsoft.com/office/drawing/2014/main" id="{6FC62C69-5174-45C6-8982-5E8A12D8FC8F}"/>
              </a:ext>
            </a:extLst>
          </p:cNvPr>
          <p:cNvSpPr txBox="1"/>
          <p:nvPr/>
        </p:nvSpPr>
        <p:spPr>
          <a:xfrm>
            <a:off x="1640731" y="6043685"/>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4" name="TextBox 53">
            <a:extLst>
              <a:ext uri="{FF2B5EF4-FFF2-40B4-BE49-F238E27FC236}">
                <a16:creationId xmlns:a16="http://schemas.microsoft.com/office/drawing/2014/main" id="{442784DC-2FCE-4993-86C3-AD88F0391198}"/>
              </a:ext>
            </a:extLst>
          </p:cNvPr>
          <p:cNvSpPr txBox="1"/>
          <p:nvPr/>
        </p:nvSpPr>
        <p:spPr>
          <a:xfrm>
            <a:off x="2639109" y="6038770"/>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55" name="TextBox 54">
            <a:extLst>
              <a:ext uri="{FF2B5EF4-FFF2-40B4-BE49-F238E27FC236}">
                <a16:creationId xmlns:a16="http://schemas.microsoft.com/office/drawing/2014/main" id="{F8C538F1-F7FD-4B1E-BFD2-E7FC1A2A08CA}"/>
              </a:ext>
            </a:extLst>
          </p:cNvPr>
          <p:cNvSpPr txBox="1"/>
          <p:nvPr/>
        </p:nvSpPr>
        <p:spPr>
          <a:xfrm>
            <a:off x="3458968" y="6041548"/>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Tree>
    <p:extLst>
      <p:ext uri="{BB962C8B-B14F-4D97-AF65-F5344CB8AC3E}">
        <p14:creationId xmlns:p14="http://schemas.microsoft.com/office/powerpoint/2010/main" val="11445014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7BE17E-32D5-4C5F-9031-38FD6D51B1F8}"/>
              </a:ext>
            </a:extLst>
          </p:cNvPr>
          <p:cNvSpPr/>
          <p:nvPr/>
        </p:nvSpPr>
        <p:spPr>
          <a:xfrm>
            <a:off x="923993" y="6263325"/>
            <a:ext cx="191828" cy="2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ED2D0802-A334-4F8D-BBC6-E628A1C5C796}"/>
              </a:ext>
            </a:extLst>
          </p:cNvPr>
          <p:cNvSpPr/>
          <p:nvPr/>
        </p:nvSpPr>
        <p:spPr>
          <a:xfrm>
            <a:off x="885695" y="5719728"/>
            <a:ext cx="264025" cy="25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D7D6C7E-EFBF-4292-A178-798913E50B73}"/>
              </a:ext>
            </a:extLst>
          </p:cNvPr>
          <p:cNvSpPr/>
          <p:nvPr/>
        </p:nvSpPr>
        <p:spPr>
          <a:xfrm>
            <a:off x="878896" y="4885475"/>
            <a:ext cx="277473" cy="31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2A25770-3DA7-413A-BA5E-513C5BC4BB0D}"/>
              </a:ext>
            </a:extLst>
          </p:cNvPr>
          <p:cNvSpPr txBox="1"/>
          <p:nvPr/>
        </p:nvSpPr>
        <p:spPr>
          <a:xfrm>
            <a:off x="610071" y="1009314"/>
            <a:ext cx="2374232" cy="584775"/>
          </a:xfrm>
          <a:prstGeom prst="rect">
            <a:avLst/>
          </a:prstGeom>
          <a:noFill/>
        </p:spPr>
        <p:txBody>
          <a:bodyPr wrap="square" rtlCol="0">
            <a:spAutoFit/>
          </a:bodyPr>
          <a:lstStyle/>
          <a:p>
            <a:r>
              <a:rPr lang="en-GB" sz="3200" b="1" dirty="0">
                <a:solidFill>
                  <a:schemeClr val="accent1">
                    <a:lumMod val="40000"/>
                    <a:lumOff val="60000"/>
                  </a:schemeClr>
                </a:solidFill>
                <a:latin typeface="Open Sans" panose="020B0606030504020204" pitchFamily="34" charset="0"/>
              </a:rPr>
              <a:t>C</a:t>
            </a:r>
            <a:r>
              <a:rPr lang="en-IN" sz="3200" b="1" dirty="0">
                <a:solidFill>
                  <a:schemeClr val="accent1">
                    <a:lumMod val="40000"/>
                    <a:lumOff val="60000"/>
                  </a:schemeClr>
                </a:solidFill>
                <a:latin typeface="Open Sans" panose="020B0606030504020204" pitchFamily="34" charset="0"/>
              </a:rPr>
              <a:t>harts</a:t>
            </a:r>
            <a:endParaRPr lang="en-IN" sz="3200" dirty="0">
              <a:solidFill>
                <a:schemeClr val="accent1">
                  <a:lumMod val="40000"/>
                  <a:lumOff val="60000"/>
                </a:schemeClr>
              </a:solidFill>
            </a:endParaRPr>
          </a:p>
        </p:txBody>
      </p:sp>
      <p:sp>
        <p:nvSpPr>
          <p:cNvPr id="3" name="TextBox 2">
            <a:extLst>
              <a:ext uri="{FF2B5EF4-FFF2-40B4-BE49-F238E27FC236}">
                <a16:creationId xmlns:a16="http://schemas.microsoft.com/office/drawing/2014/main" id="{983CC60F-FFB0-41AA-AEC8-68FDB9F5F0B5}"/>
              </a:ext>
            </a:extLst>
          </p:cNvPr>
          <p:cNvSpPr txBox="1"/>
          <p:nvPr/>
        </p:nvSpPr>
        <p:spPr>
          <a:xfrm>
            <a:off x="610071" y="1839232"/>
            <a:ext cx="5341354" cy="1323439"/>
          </a:xfrm>
          <a:prstGeom prst="rect">
            <a:avLst/>
          </a:prstGeom>
          <a:noFill/>
        </p:spPr>
        <p:txBody>
          <a:bodyPr wrap="square" rtlCol="0">
            <a:spAutoFit/>
          </a:bodyPr>
          <a:lstStyle/>
          <a:p>
            <a:r>
              <a:rPr lang="en-GB" sz="1600" b="0" i="0" dirty="0">
                <a:solidFill>
                  <a:schemeClr val="tx1">
                    <a:lumMod val="95000"/>
                  </a:schemeClr>
                </a:solidFill>
                <a:effectLst/>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IN" sz="1600"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98BBD6A-304B-4CFD-A987-9B87A6243A07}"/>
              </a:ext>
            </a:extLst>
          </p:cNvPr>
          <p:cNvSpPr txBox="1"/>
          <p:nvPr/>
        </p:nvSpPr>
        <p:spPr>
          <a:xfrm>
            <a:off x="610071" y="4218042"/>
            <a:ext cx="2983832" cy="369332"/>
          </a:xfrm>
          <a:prstGeom prst="rect">
            <a:avLst/>
          </a:prstGeom>
          <a:noFill/>
        </p:spPr>
        <p:txBody>
          <a:bodyPr wrap="square" rtlCol="0">
            <a:spAutoFit/>
          </a:bodyPr>
          <a:lstStyle/>
          <a:p>
            <a:r>
              <a:rPr lang="en-IN" b="1" i="0" dirty="0">
                <a:solidFill>
                  <a:schemeClr val="accent1">
                    <a:lumMod val="40000"/>
                    <a:lumOff val="60000"/>
                  </a:schemeClr>
                </a:solidFill>
                <a:effectLst/>
                <a:latin typeface="Open Sans" panose="020B0606030504020204" pitchFamily="34" charset="0"/>
              </a:rPr>
              <a:t>SUPPORTED PLATFORMS</a:t>
            </a:r>
            <a:endParaRPr lang="en-IN" dirty="0">
              <a:solidFill>
                <a:schemeClr val="accent1">
                  <a:lumMod val="40000"/>
                  <a:lumOff val="60000"/>
                </a:schemeClr>
              </a:solidFill>
            </a:endParaRPr>
          </a:p>
        </p:txBody>
      </p:sp>
      <p:cxnSp>
        <p:nvCxnSpPr>
          <p:cNvPr id="6" name="Straight Connector 5">
            <a:extLst>
              <a:ext uri="{FF2B5EF4-FFF2-40B4-BE49-F238E27FC236}">
                <a16:creationId xmlns:a16="http://schemas.microsoft.com/office/drawing/2014/main" id="{C5562311-70FE-4D02-87DF-F2FAD14020CA}"/>
              </a:ext>
            </a:extLst>
          </p:cNvPr>
          <p:cNvCxnSpPr>
            <a:cxnSpLocks/>
          </p:cNvCxnSpPr>
          <p:nvPr/>
        </p:nvCxnSpPr>
        <p:spPr>
          <a:xfrm>
            <a:off x="1413024" y="4775212"/>
            <a:ext cx="4710" cy="66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342BA7-AB5A-4017-A0C3-784A30197848}"/>
              </a:ext>
            </a:extLst>
          </p:cNvPr>
          <p:cNvCxnSpPr>
            <a:cxnSpLocks/>
          </p:cNvCxnSpPr>
          <p:nvPr/>
        </p:nvCxnSpPr>
        <p:spPr>
          <a:xfrm>
            <a:off x="1413024" y="5662576"/>
            <a:ext cx="9151" cy="415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9DEEC7-6637-4954-BE71-F1EB0F7CB255}"/>
              </a:ext>
            </a:extLst>
          </p:cNvPr>
          <p:cNvCxnSpPr>
            <a:cxnSpLocks/>
          </p:cNvCxnSpPr>
          <p:nvPr/>
        </p:nvCxnSpPr>
        <p:spPr>
          <a:xfrm>
            <a:off x="1422175" y="6284991"/>
            <a:ext cx="0" cy="2101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Free Computer SVG, PNG Icon, Symbol. Download Image.">
            <a:extLst>
              <a:ext uri="{FF2B5EF4-FFF2-40B4-BE49-F238E27FC236}">
                <a16:creationId xmlns:a16="http://schemas.microsoft.com/office/drawing/2014/main" id="{9A751CFC-6B0F-4A54-8570-6E86AFA56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94" y="5728474"/>
            <a:ext cx="270824" cy="257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con | Smartphone">
            <a:extLst>
              <a:ext uri="{FF2B5EF4-FFF2-40B4-BE49-F238E27FC236}">
                <a16:creationId xmlns:a16="http://schemas.microsoft.com/office/drawing/2014/main" id="{D2F6EB50-6F11-444E-B087-B9342987A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46" y="6287221"/>
            <a:ext cx="246600" cy="2048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63181B-518D-49EC-B970-4F82F199B22B}"/>
              </a:ext>
            </a:extLst>
          </p:cNvPr>
          <p:cNvSpPr txBox="1"/>
          <p:nvPr/>
        </p:nvSpPr>
        <p:spPr>
          <a:xfrm>
            <a:off x="1640731" y="4790757"/>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12" name="TextBox 11">
            <a:extLst>
              <a:ext uri="{FF2B5EF4-FFF2-40B4-BE49-F238E27FC236}">
                <a16:creationId xmlns:a16="http://schemas.microsoft.com/office/drawing/2014/main" id="{27375E65-23C4-4C12-A0B1-17C0325C0AE1}"/>
              </a:ext>
            </a:extLst>
          </p:cNvPr>
          <p:cNvSpPr txBox="1"/>
          <p:nvPr/>
        </p:nvSpPr>
        <p:spPr>
          <a:xfrm>
            <a:off x="2742857" y="4787901"/>
            <a:ext cx="9727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Angular</a:t>
            </a:r>
            <a:endParaRPr lang="en-IN" sz="1000" dirty="0"/>
          </a:p>
        </p:txBody>
      </p:sp>
      <p:sp>
        <p:nvSpPr>
          <p:cNvPr id="14" name="TextBox 13">
            <a:extLst>
              <a:ext uri="{FF2B5EF4-FFF2-40B4-BE49-F238E27FC236}">
                <a16:creationId xmlns:a16="http://schemas.microsoft.com/office/drawing/2014/main" id="{972C9A0F-0808-4978-879A-D2523E88CDCA}"/>
              </a:ext>
            </a:extLst>
          </p:cNvPr>
          <p:cNvSpPr txBox="1"/>
          <p:nvPr/>
        </p:nvSpPr>
        <p:spPr>
          <a:xfrm>
            <a:off x="3638497" y="4781557"/>
            <a:ext cx="8983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React</a:t>
            </a:r>
            <a:endParaRPr lang="en-IN" sz="1000" dirty="0"/>
          </a:p>
        </p:txBody>
      </p:sp>
      <p:sp>
        <p:nvSpPr>
          <p:cNvPr id="17" name="TextBox 16">
            <a:extLst>
              <a:ext uri="{FF2B5EF4-FFF2-40B4-BE49-F238E27FC236}">
                <a16:creationId xmlns:a16="http://schemas.microsoft.com/office/drawing/2014/main" id="{2E61EA41-6958-4FFB-BCFF-0E54D285F2CB}"/>
              </a:ext>
            </a:extLst>
          </p:cNvPr>
          <p:cNvSpPr txBox="1"/>
          <p:nvPr/>
        </p:nvSpPr>
        <p:spPr>
          <a:xfrm>
            <a:off x="4510210" y="4775213"/>
            <a:ext cx="726988"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Vue</a:t>
            </a:r>
            <a:endParaRPr lang="en-IN" sz="1000" dirty="0"/>
          </a:p>
        </p:txBody>
      </p:sp>
      <p:sp>
        <p:nvSpPr>
          <p:cNvPr id="18" name="TextBox 17">
            <a:extLst>
              <a:ext uri="{FF2B5EF4-FFF2-40B4-BE49-F238E27FC236}">
                <a16:creationId xmlns:a16="http://schemas.microsoft.com/office/drawing/2014/main" id="{DD82628F-0FA6-4A82-9441-6577C1094E6B}"/>
              </a:ext>
            </a:extLst>
          </p:cNvPr>
          <p:cNvSpPr txBox="1"/>
          <p:nvPr/>
        </p:nvSpPr>
        <p:spPr>
          <a:xfrm>
            <a:off x="5214673" y="4775212"/>
            <a:ext cx="844617"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Blazer</a:t>
            </a:r>
            <a:endParaRPr lang="en-IN" sz="1000" dirty="0"/>
          </a:p>
        </p:txBody>
      </p:sp>
      <p:sp>
        <p:nvSpPr>
          <p:cNvPr id="26" name="TextBox 25">
            <a:extLst>
              <a:ext uri="{FF2B5EF4-FFF2-40B4-BE49-F238E27FC236}">
                <a16:creationId xmlns:a16="http://schemas.microsoft.com/office/drawing/2014/main" id="{8D1641E4-7A83-4683-9040-301CDB7DC491}"/>
              </a:ext>
            </a:extLst>
          </p:cNvPr>
          <p:cNvSpPr txBox="1"/>
          <p:nvPr/>
        </p:nvSpPr>
        <p:spPr>
          <a:xfrm>
            <a:off x="1636500" y="5035900"/>
            <a:ext cx="940141"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30" name="TextBox 29">
            <a:extLst>
              <a:ext uri="{FF2B5EF4-FFF2-40B4-BE49-F238E27FC236}">
                <a16:creationId xmlns:a16="http://schemas.microsoft.com/office/drawing/2014/main" id="{A377DF2C-FBD3-4402-B7A3-D5E65C25B39B}"/>
              </a:ext>
            </a:extLst>
          </p:cNvPr>
          <p:cNvSpPr txBox="1"/>
          <p:nvPr/>
        </p:nvSpPr>
        <p:spPr>
          <a:xfrm>
            <a:off x="2486209" y="5035900"/>
            <a:ext cx="972759" cy="246221"/>
          </a:xfrm>
          <a:prstGeom prst="rect">
            <a:avLst/>
          </a:prstGeom>
          <a:noFill/>
        </p:spPr>
        <p:txBody>
          <a:bodyPr wrap="square">
            <a:spAutoFit/>
          </a:bodyPr>
          <a:lstStyle/>
          <a:p>
            <a:pPr marL="285750" indent="-285750">
              <a:buFont typeface="Arial" panose="020B0604020202020204" pitchFamily="34" charset="0"/>
              <a:buChar char="•"/>
            </a:pPr>
            <a:r>
              <a:rPr lang="en-GB" sz="1000" dirty="0"/>
              <a:t>jQuery</a:t>
            </a:r>
            <a:endParaRPr lang="en-IN" sz="1000" dirty="0"/>
          </a:p>
        </p:txBody>
      </p:sp>
      <p:sp>
        <p:nvSpPr>
          <p:cNvPr id="32" name="TextBox 31">
            <a:extLst>
              <a:ext uri="{FF2B5EF4-FFF2-40B4-BE49-F238E27FC236}">
                <a16:creationId xmlns:a16="http://schemas.microsoft.com/office/drawing/2014/main" id="{143AD2FB-3113-4009-8923-600586BB8130}"/>
              </a:ext>
            </a:extLst>
          </p:cNvPr>
          <p:cNvSpPr txBox="1"/>
          <p:nvPr/>
        </p:nvSpPr>
        <p:spPr>
          <a:xfrm>
            <a:off x="3307395" y="5045232"/>
            <a:ext cx="1307466"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MVC</a:t>
            </a:r>
            <a:endParaRPr lang="en-IN" sz="1000" dirty="0"/>
          </a:p>
        </p:txBody>
      </p:sp>
      <p:sp>
        <p:nvSpPr>
          <p:cNvPr id="34" name="TextBox 33">
            <a:extLst>
              <a:ext uri="{FF2B5EF4-FFF2-40B4-BE49-F238E27FC236}">
                <a16:creationId xmlns:a16="http://schemas.microsoft.com/office/drawing/2014/main" id="{A75D5821-192E-4B89-929B-4755F6B15C4E}"/>
              </a:ext>
            </a:extLst>
          </p:cNvPr>
          <p:cNvSpPr txBox="1"/>
          <p:nvPr/>
        </p:nvSpPr>
        <p:spPr>
          <a:xfrm>
            <a:off x="4561094" y="5027778"/>
            <a:ext cx="1470691"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Core</a:t>
            </a:r>
            <a:endParaRPr lang="en-IN" sz="1000" dirty="0"/>
          </a:p>
        </p:txBody>
      </p:sp>
      <p:sp>
        <p:nvSpPr>
          <p:cNvPr id="38" name="TextBox 37">
            <a:extLst>
              <a:ext uri="{FF2B5EF4-FFF2-40B4-BE49-F238E27FC236}">
                <a16:creationId xmlns:a16="http://schemas.microsoft.com/office/drawing/2014/main" id="{7AF2DEF6-29FE-4745-8F9C-FC5ED43B53F5}"/>
              </a:ext>
            </a:extLst>
          </p:cNvPr>
          <p:cNvSpPr txBox="1"/>
          <p:nvPr/>
        </p:nvSpPr>
        <p:spPr>
          <a:xfrm>
            <a:off x="1633581" y="5263770"/>
            <a:ext cx="1660187"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WEB Forms</a:t>
            </a:r>
            <a:endParaRPr lang="en-IN" sz="1000" dirty="0"/>
          </a:p>
        </p:txBody>
      </p:sp>
      <p:sp>
        <p:nvSpPr>
          <p:cNvPr id="41" name="TextBox 40">
            <a:extLst>
              <a:ext uri="{FF2B5EF4-FFF2-40B4-BE49-F238E27FC236}">
                <a16:creationId xmlns:a16="http://schemas.microsoft.com/office/drawing/2014/main" id="{BDE16D55-A48A-4E7C-B8F4-2B06184A9B70}"/>
              </a:ext>
            </a:extLst>
          </p:cNvPr>
          <p:cNvSpPr txBox="1"/>
          <p:nvPr/>
        </p:nvSpPr>
        <p:spPr>
          <a:xfrm>
            <a:off x="1633581" y="5600231"/>
            <a:ext cx="1088133"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WinForms</a:t>
            </a:r>
            <a:endParaRPr lang="en-IN" sz="1000" dirty="0"/>
          </a:p>
        </p:txBody>
      </p:sp>
      <p:sp>
        <p:nvSpPr>
          <p:cNvPr id="43" name="TextBox 42">
            <a:extLst>
              <a:ext uri="{FF2B5EF4-FFF2-40B4-BE49-F238E27FC236}">
                <a16:creationId xmlns:a16="http://schemas.microsoft.com/office/drawing/2014/main" id="{48578D65-15E3-4F8F-91C8-994D4C7870DF}"/>
              </a:ext>
            </a:extLst>
          </p:cNvPr>
          <p:cNvSpPr txBox="1"/>
          <p:nvPr/>
        </p:nvSpPr>
        <p:spPr>
          <a:xfrm>
            <a:off x="2671482" y="5602465"/>
            <a:ext cx="729129" cy="246221"/>
          </a:xfrm>
          <a:prstGeom prst="rect">
            <a:avLst/>
          </a:prstGeom>
          <a:noFill/>
        </p:spPr>
        <p:txBody>
          <a:bodyPr wrap="square">
            <a:spAutoFit/>
          </a:bodyPr>
          <a:lstStyle/>
          <a:p>
            <a:pPr marL="285750" indent="-285750">
              <a:buFont typeface="Arial" panose="020B0604020202020204" pitchFamily="34" charset="0"/>
              <a:buChar char="•"/>
            </a:pPr>
            <a:r>
              <a:rPr lang="en-GB" sz="1000" dirty="0"/>
              <a:t>WPF</a:t>
            </a:r>
            <a:endParaRPr lang="en-IN" sz="1000" dirty="0"/>
          </a:p>
        </p:txBody>
      </p:sp>
      <p:sp>
        <p:nvSpPr>
          <p:cNvPr id="45" name="TextBox 44">
            <a:extLst>
              <a:ext uri="{FF2B5EF4-FFF2-40B4-BE49-F238E27FC236}">
                <a16:creationId xmlns:a16="http://schemas.microsoft.com/office/drawing/2014/main" id="{B666B059-B46D-42C4-9670-C87422D3F13C}"/>
              </a:ext>
            </a:extLst>
          </p:cNvPr>
          <p:cNvSpPr txBox="1"/>
          <p:nvPr/>
        </p:nvSpPr>
        <p:spPr>
          <a:xfrm>
            <a:off x="3400610" y="5605364"/>
            <a:ext cx="881597"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 UI</a:t>
            </a:r>
            <a:endParaRPr lang="en-IN" sz="1000" dirty="0"/>
          </a:p>
        </p:txBody>
      </p:sp>
      <p:sp>
        <p:nvSpPr>
          <p:cNvPr id="47" name="TextBox 46">
            <a:extLst>
              <a:ext uri="{FF2B5EF4-FFF2-40B4-BE49-F238E27FC236}">
                <a16:creationId xmlns:a16="http://schemas.microsoft.com/office/drawing/2014/main" id="{D39941D7-511A-49E9-81A9-A7FF4E78A8AF}"/>
              </a:ext>
            </a:extLst>
          </p:cNvPr>
          <p:cNvSpPr txBox="1"/>
          <p:nvPr/>
        </p:nvSpPr>
        <p:spPr>
          <a:xfrm>
            <a:off x="4209885" y="5596619"/>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49" name="TextBox 48">
            <a:extLst>
              <a:ext uri="{FF2B5EF4-FFF2-40B4-BE49-F238E27FC236}">
                <a16:creationId xmlns:a16="http://schemas.microsoft.com/office/drawing/2014/main" id="{D20EE3F4-23D9-4B4E-9352-74A214A7D025}"/>
              </a:ext>
            </a:extLst>
          </p:cNvPr>
          <p:cNvSpPr txBox="1"/>
          <p:nvPr/>
        </p:nvSpPr>
        <p:spPr>
          <a:xfrm>
            <a:off x="5030093" y="5596618"/>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1" name="TextBox 50">
            <a:extLst>
              <a:ext uri="{FF2B5EF4-FFF2-40B4-BE49-F238E27FC236}">
                <a16:creationId xmlns:a16="http://schemas.microsoft.com/office/drawing/2014/main" id="{86DBCBBF-BEC0-48DF-83E5-0221728EC289}"/>
              </a:ext>
            </a:extLst>
          </p:cNvPr>
          <p:cNvSpPr txBox="1"/>
          <p:nvPr/>
        </p:nvSpPr>
        <p:spPr>
          <a:xfrm>
            <a:off x="1659531" y="5882250"/>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52" name="TextBox 51">
            <a:extLst>
              <a:ext uri="{FF2B5EF4-FFF2-40B4-BE49-F238E27FC236}">
                <a16:creationId xmlns:a16="http://schemas.microsoft.com/office/drawing/2014/main" id="{6FC62C69-5174-45C6-8982-5E8A12D8FC8F}"/>
              </a:ext>
            </a:extLst>
          </p:cNvPr>
          <p:cNvSpPr txBox="1"/>
          <p:nvPr/>
        </p:nvSpPr>
        <p:spPr>
          <a:xfrm>
            <a:off x="1640731" y="6248304"/>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4" name="TextBox 53">
            <a:extLst>
              <a:ext uri="{FF2B5EF4-FFF2-40B4-BE49-F238E27FC236}">
                <a16:creationId xmlns:a16="http://schemas.microsoft.com/office/drawing/2014/main" id="{442784DC-2FCE-4993-86C3-AD88F0391198}"/>
              </a:ext>
            </a:extLst>
          </p:cNvPr>
          <p:cNvSpPr txBox="1"/>
          <p:nvPr/>
        </p:nvSpPr>
        <p:spPr>
          <a:xfrm>
            <a:off x="2659300" y="6248304"/>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55" name="TextBox 54">
            <a:extLst>
              <a:ext uri="{FF2B5EF4-FFF2-40B4-BE49-F238E27FC236}">
                <a16:creationId xmlns:a16="http://schemas.microsoft.com/office/drawing/2014/main" id="{F8C538F1-F7FD-4B1E-BFD2-E7FC1A2A08CA}"/>
              </a:ext>
            </a:extLst>
          </p:cNvPr>
          <p:cNvSpPr txBox="1"/>
          <p:nvPr/>
        </p:nvSpPr>
        <p:spPr>
          <a:xfrm>
            <a:off x="3494683" y="6254329"/>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33" name="TextBox 32">
            <a:extLst>
              <a:ext uri="{FF2B5EF4-FFF2-40B4-BE49-F238E27FC236}">
                <a16:creationId xmlns:a16="http://schemas.microsoft.com/office/drawing/2014/main" id="{5692972B-9A3C-432D-8FE6-30511F767D1A}"/>
              </a:ext>
            </a:extLst>
          </p:cNvPr>
          <p:cNvSpPr txBox="1"/>
          <p:nvPr/>
        </p:nvSpPr>
        <p:spPr>
          <a:xfrm>
            <a:off x="4231729" y="6248303"/>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35" name="TextBox 34">
            <a:extLst>
              <a:ext uri="{FF2B5EF4-FFF2-40B4-BE49-F238E27FC236}">
                <a16:creationId xmlns:a16="http://schemas.microsoft.com/office/drawing/2014/main" id="{E2985B15-0962-41D2-BEB0-FBFD0F7C1AF6}"/>
              </a:ext>
            </a:extLst>
          </p:cNvPr>
          <p:cNvSpPr txBox="1"/>
          <p:nvPr/>
        </p:nvSpPr>
        <p:spPr>
          <a:xfrm>
            <a:off x="2523058" y="5882250"/>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.NET MAUI</a:t>
            </a:r>
            <a:endParaRPr lang="en-IN" sz="1000" dirty="0"/>
          </a:p>
        </p:txBody>
      </p:sp>
      <p:sp>
        <p:nvSpPr>
          <p:cNvPr id="36" name="TextBox 35">
            <a:extLst>
              <a:ext uri="{FF2B5EF4-FFF2-40B4-BE49-F238E27FC236}">
                <a16:creationId xmlns:a16="http://schemas.microsoft.com/office/drawing/2014/main" id="{51A8AEEE-7786-423C-BA31-A82D612032C9}"/>
              </a:ext>
            </a:extLst>
          </p:cNvPr>
          <p:cNvSpPr txBox="1"/>
          <p:nvPr/>
        </p:nvSpPr>
        <p:spPr>
          <a:xfrm>
            <a:off x="5344629" y="6254818"/>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.NET MAUI</a:t>
            </a:r>
            <a:endParaRPr lang="en-IN" sz="1000" dirty="0"/>
          </a:p>
        </p:txBody>
      </p:sp>
      <p:pic>
        <p:nvPicPr>
          <p:cNvPr id="2050" name="Picture 2" descr="Syncfusion Essential Chart">
            <a:extLst>
              <a:ext uri="{FF2B5EF4-FFF2-40B4-BE49-F238E27FC236}">
                <a16:creationId xmlns:a16="http://schemas.microsoft.com/office/drawing/2014/main" id="{D5B34E38-9550-49B7-9613-4DF4C3B2E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235" y="596123"/>
            <a:ext cx="5267210" cy="4790757"/>
          </a:xfrm>
          <a:prstGeom prst="rect">
            <a:avLst/>
          </a:prstGeom>
          <a:solidFill>
            <a:schemeClr val="accent1"/>
          </a:solidFill>
        </p:spPr>
      </p:pic>
      <p:pic>
        <p:nvPicPr>
          <p:cNvPr id="37" name="Picture 6" descr="Earth Globe Svg Png Icon Free Download (#499092 ...">
            <a:extLst>
              <a:ext uri="{FF2B5EF4-FFF2-40B4-BE49-F238E27FC236}">
                <a16:creationId xmlns:a16="http://schemas.microsoft.com/office/drawing/2014/main" id="{4B3EA047-1A1C-469F-ADA7-6C5D04D41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46" y="4934383"/>
            <a:ext cx="239720" cy="23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70336"/>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5464725D-7E1E-47B2-96B8-65019D31AF1D}"/>
              </a:ext>
            </a:extLst>
          </p:cNvPr>
          <p:cNvSpPr/>
          <p:nvPr/>
        </p:nvSpPr>
        <p:spPr>
          <a:xfrm>
            <a:off x="945919" y="6107887"/>
            <a:ext cx="153825" cy="228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28D610E-BB11-4DAF-BC4A-68D2938FA6C8}"/>
              </a:ext>
            </a:extLst>
          </p:cNvPr>
          <p:cNvSpPr/>
          <p:nvPr/>
        </p:nvSpPr>
        <p:spPr>
          <a:xfrm>
            <a:off x="910447" y="5699228"/>
            <a:ext cx="215045" cy="233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DC4C153-4056-4DE8-9DDE-6B6E4CBA65DF}"/>
              </a:ext>
            </a:extLst>
          </p:cNvPr>
          <p:cNvSpPr/>
          <p:nvPr/>
        </p:nvSpPr>
        <p:spPr>
          <a:xfrm>
            <a:off x="910447" y="4909751"/>
            <a:ext cx="243673" cy="3171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2A25770-3DA7-413A-BA5E-513C5BC4BB0D}"/>
              </a:ext>
            </a:extLst>
          </p:cNvPr>
          <p:cNvSpPr txBox="1"/>
          <p:nvPr/>
        </p:nvSpPr>
        <p:spPr>
          <a:xfrm>
            <a:off x="610071" y="908637"/>
            <a:ext cx="2374232" cy="584775"/>
          </a:xfrm>
          <a:prstGeom prst="rect">
            <a:avLst/>
          </a:prstGeom>
          <a:noFill/>
        </p:spPr>
        <p:txBody>
          <a:bodyPr wrap="square" rtlCol="0">
            <a:spAutoFit/>
          </a:bodyPr>
          <a:lstStyle/>
          <a:p>
            <a:r>
              <a:rPr lang="en-GB" sz="3200" b="1" dirty="0">
                <a:solidFill>
                  <a:schemeClr val="accent1">
                    <a:lumMod val="40000"/>
                    <a:lumOff val="60000"/>
                  </a:schemeClr>
                </a:solidFill>
                <a:latin typeface="Open Sans" panose="020B0606030504020204" pitchFamily="34" charset="0"/>
              </a:rPr>
              <a:t>L</a:t>
            </a:r>
            <a:r>
              <a:rPr lang="en-IN" sz="3200" b="1" dirty="0" err="1">
                <a:solidFill>
                  <a:schemeClr val="accent1">
                    <a:lumMod val="40000"/>
                    <a:lumOff val="60000"/>
                  </a:schemeClr>
                </a:solidFill>
                <a:latin typeface="Open Sans" panose="020B0606030504020204" pitchFamily="34" charset="0"/>
              </a:rPr>
              <a:t>istView</a:t>
            </a:r>
            <a:endParaRPr lang="en-IN" sz="3200" dirty="0">
              <a:solidFill>
                <a:schemeClr val="accent1">
                  <a:lumMod val="40000"/>
                  <a:lumOff val="60000"/>
                </a:schemeClr>
              </a:solidFill>
            </a:endParaRPr>
          </a:p>
        </p:txBody>
      </p:sp>
      <p:sp>
        <p:nvSpPr>
          <p:cNvPr id="3" name="TextBox 2">
            <a:extLst>
              <a:ext uri="{FF2B5EF4-FFF2-40B4-BE49-F238E27FC236}">
                <a16:creationId xmlns:a16="http://schemas.microsoft.com/office/drawing/2014/main" id="{983CC60F-FFB0-41AA-AEC8-68FDB9F5F0B5}"/>
              </a:ext>
            </a:extLst>
          </p:cNvPr>
          <p:cNvSpPr txBox="1"/>
          <p:nvPr/>
        </p:nvSpPr>
        <p:spPr>
          <a:xfrm>
            <a:off x="610071" y="1736404"/>
            <a:ext cx="5341354" cy="1569660"/>
          </a:xfrm>
          <a:prstGeom prst="rect">
            <a:avLst/>
          </a:prstGeom>
          <a:noFill/>
        </p:spPr>
        <p:txBody>
          <a:bodyPr wrap="square" rtlCol="0">
            <a:spAutoFit/>
          </a:bodyPr>
          <a:lstStyle/>
          <a:p>
            <a:r>
              <a:rPr lang="en-GB" sz="1600" b="0" i="0" dirty="0">
                <a:effectLst/>
                <a:latin typeface="Open Sans" panose="020B0606030504020204" pitchFamily="34" charset="0"/>
                <a:ea typeface="Open Sans" panose="020B0606030504020204" pitchFamily="34" charset="0"/>
                <a:cs typeface="Open Sans" panose="020B0606030504020204" pitchFamily="34" charset="0"/>
              </a:rPr>
              <a:t>The </a:t>
            </a:r>
            <a:r>
              <a:rPr lang="en-GB" sz="1600" b="0" i="0" dirty="0" err="1">
                <a:effectLst/>
                <a:latin typeface="Open Sans" panose="020B0606030504020204" pitchFamily="34" charset="0"/>
                <a:ea typeface="Open Sans" panose="020B0606030504020204" pitchFamily="34" charset="0"/>
                <a:cs typeface="Open Sans" panose="020B0606030504020204" pitchFamily="34" charset="0"/>
              </a:rPr>
              <a:t>ListView</a:t>
            </a:r>
            <a:r>
              <a:rPr lang="en-GB" sz="1600" b="0" i="0" dirty="0">
                <a:effectLst/>
                <a:latin typeface="Open Sans" panose="020B0606030504020204" pitchFamily="34" charset="0"/>
                <a:ea typeface="Open Sans" panose="020B0606030504020204" pitchFamily="34" charset="0"/>
                <a:cs typeface="Open Sans" panose="020B0606030504020204" pitchFamily="34" charset="0"/>
              </a:rPr>
              <a:t> renders a set of data items with UI views or custom templates. It has many features like grouping, sorting, filtering, paging, swiping, multiple selection, drag and drop, and different layout types. The </a:t>
            </a:r>
            <a:r>
              <a:rPr lang="en-GB" sz="1600" b="0" i="0" dirty="0" err="1">
                <a:effectLst/>
                <a:latin typeface="Open Sans" panose="020B0606030504020204" pitchFamily="34" charset="0"/>
                <a:ea typeface="Open Sans" panose="020B0606030504020204" pitchFamily="34" charset="0"/>
                <a:cs typeface="Open Sans" panose="020B0606030504020204" pitchFamily="34" charset="0"/>
              </a:rPr>
              <a:t>ListView</a:t>
            </a:r>
            <a:r>
              <a:rPr lang="en-GB" sz="1600" b="0" i="0" dirty="0">
                <a:effectLst/>
                <a:latin typeface="Open Sans" panose="020B0606030504020204" pitchFamily="34" charset="0"/>
                <a:ea typeface="Open Sans" panose="020B0606030504020204" pitchFamily="34" charset="0"/>
                <a:cs typeface="Open Sans" panose="020B0606030504020204" pitchFamily="34" charset="0"/>
              </a:rPr>
              <a:t> control has been optimized to work with large amounts of data.</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98BBD6A-304B-4CFD-A987-9B87A6243A07}"/>
              </a:ext>
            </a:extLst>
          </p:cNvPr>
          <p:cNvSpPr txBox="1"/>
          <p:nvPr/>
        </p:nvSpPr>
        <p:spPr>
          <a:xfrm>
            <a:off x="610071" y="4187098"/>
            <a:ext cx="2983832" cy="369332"/>
          </a:xfrm>
          <a:prstGeom prst="rect">
            <a:avLst/>
          </a:prstGeom>
          <a:noFill/>
        </p:spPr>
        <p:txBody>
          <a:bodyPr wrap="square" rtlCol="0">
            <a:spAutoFit/>
          </a:bodyPr>
          <a:lstStyle/>
          <a:p>
            <a:r>
              <a:rPr lang="en-IN" b="1" i="0" dirty="0">
                <a:solidFill>
                  <a:schemeClr val="accent1">
                    <a:lumMod val="40000"/>
                    <a:lumOff val="60000"/>
                  </a:schemeClr>
                </a:solidFill>
                <a:effectLst/>
                <a:latin typeface="Open Sans" panose="020B0606030504020204" pitchFamily="34" charset="0"/>
              </a:rPr>
              <a:t>SUPPORTED PLATFORMS</a:t>
            </a:r>
            <a:endParaRPr lang="en-IN" dirty="0">
              <a:solidFill>
                <a:schemeClr val="accent1">
                  <a:lumMod val="40000"/>
                  <a:lumOff val="60000"/>
                </a:schemeClr>
              </a:solidFill>
            </a:endParaRPr>
          </a:p>
        </p:txBody>
      </p:sp>
      <p:pic>
        <p:nvPicPr>
          <p:cNvPr id="3078" name="Picture 6" descr="Earth Globe Svg Png Icon Free Download (#499092 ...">
            <a:extLst>
              <a:ext uri="{FF2B5EF4-FFF2-40B4-BE49-F238E27FC236}">
                <a16:creationId xmlns:a16="http://schemas.microsoft.com/office/drawing/2014/main" id="{7494F4EA-0FA7-4A89-9C04-337150167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448" y="4957395"/>
            <a:ext cx="239720" cy="23395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5562311-70FE-4D02-87DF-F2FAD14020CA}"/>
              </a:ext>
            </a:extLst>
          </p:cNvPr>
          <p:cNvCxnSpPr>
            <a:cxnSpLocks/>
          </p:cNvCxnSpPr>
          <p:nvPr/>
        </p:nvCxnSpPr>
        <p:spPr>
          <a:xfrm>
            <a:off x="1413024" y="4775212"/>
            <a:ext cx="4710" cy="66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342BA7-AB5A-4017-A0C3-784A30197848}"/>
              </a:ext>
            </a:extLst>
          </p:cNvPr>
          <p:cNvCxnSpPr>
            <a:cxnSpLocks/>
          </p:cNvCxnSpPr>
          <p:nvPr/>
        </p:nvCxnSpPr>
        <p:spPr>
          <a:xfrm>
            <a:off x="1413024" y="5662576"/>
            <a:ext cx="0" cy="27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9DEEC7-6637-4954-BE71-F1EB0F7CB255}"/>
              </a:ext>
            </a:extLst>
          </p:cNvPr>
          <p:cNvCxnSpPr>
            <a:cxnSpLocks/>
          </p:cNvCxnSpPr>
          <p:nvPr/>
        </p:nvCxnSpPr>
        <p:spPr>
          <a:xfrm>
            <a:off x="1413024" y="6107887"/>
            <a:ext cx="0" cy="2101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Free Computer SVG, PNG Icon, Symbol. Download Image.">
            <a:extLst>
              <a:ext uri="{FF2B5EF4-FFF2-40B4-BE49-F238E27FC236}">
                <a16:creationId xmlns:a16="http://schemas.microsoft.com/office/drawing/2014/main" id="{9A751CFC-6B0F-4A54-8570-6E86AFA56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924" y="5704791"/>
            <a:ext cx="226594" cy="2420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con | Smartphone">
            <a:extLst>
              <a:ext uri="{FF2B5EF4-FFF2-40B4-BE49-F238E27FC236}">
                <a16:creationId xmlns:a16="http://schemas.microsoft.com/office/drawing/2014/main" id="{D2F6EB50-6F11-444E-B087-B9342987A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670" y="6129933"/>
            <a:ext cx="215052" cy="1964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63181B-518D-49EC-B970-4F82F199B22B}"/>
              </a:ext>
            </a:extLst>
          </p:cNvPr>
          <p:cNvSpPr txBox="1"/>
          <p:nvPr/>
        </p:nvSpPr>
        <p:spPr>
          <a:xfrm>
            <a:off x="1640731" y="4790757"/>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12" name="TextBox 11">
            <a:extLst>
              <a:ext uri="{FF2B5EF4-FFF2-40B4-BE49-F238E27FC236}">
                <a16:creationId xmlns:a16="http://schemas.microsoft.com/office/drawing/2014/main" id="{27375E65-23C4-4C12-A0B1-17C0325C0AE1}"/>
              </a:ext>
            </a:extLst>
          </p:cNvPr>
          <p:cNvSpPr txBox="1"/>
          <p:nvPr/>
        </p:nvSpPr>
        <p:spPr>
          <a:xfrm>
            <a:off x="2742857" y="4787901"/>
            <a:ext cx="9727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Angular</a:t>
            </a:r>
            <a:endParaRPr lang="en-IN" sz="1000" dirty="0"/>
          </a:p>
        </p:txBody>
      </p:sp>
      <p:sp>
        <p:nvSpPr>
          <p:cNvPr id="14" name="TextBox 13">
            <a:extLst>
              <a:ext uri="{FF2B5EF4-FFF2-40B4-BE49-F238E27FC236}">
                <a16:creationId xmlns:a16="http://schemas.microsoft.com/office/drawing/2014/main" id="{972C9A0F-0808-4978-879A-D2523E88CDCA}"/>
              </a:ext>
            </a:extLst>
          </p:cNvPr>
          <p:cNvSpPr txBox="1"/>
          <p:nvPr/>
        </p:nvSpPr>
        <p:spPr>
          <a:xfrm>
            <a:off x="3638497" y="4781557"/>
            <a:ext cx="8983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React</a:t>
            </a:r>
            <a:endParaRPr lang="en-IN" sz="1000" dirty="0"/>
          </a:p>
        </p:txBody>
      </p:sp>
      <p:sp>
        <p:nvSpPr>
          <p:cNvPr id="17" name="TextBox 16">
            <a:extLst>
              <a:ext uri="{FF2B5EF4-FFF2-40B4-BE49-F238E27FC236}">
                <a16:creationId xmlns:a16="http://schemas.microsoft.com/office/drawing/2014/main" id="{2E61EA41-6958-4FFB-BCFF-0E54D285F2CB}"/>
              </a:ext>
            </a:extLst>
          </p:cNvPr>
          <p:cNvSpPr txBox="1"/>
          <p:nvPr/>
        </p:nvSpPr>
        <p:spPr>
          <a:xfrm>
            <a:off x="4510210" y="4775213"/>
            <a:ext cx="726988"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Vue</a:t>
            </a:r>
            <a:endParaRPr lang="en-IN" sz="1000" dirty="0"/>
          </a:p>
        </p:txBody>
      </p:sp>
      <p:sp>
        <p:nvSpPr>
          <p:cNvPr id="18" name="TextBox 17">
            <a:extLst>
              <a:ext uri="{FF2B5EF4-FFF2-40B4-BE49-F238E27FC236}">
                <a16:creationId xmlns:a16="http://schemas.microsoft.com/office/drawing/2014/main" id="{DD82628F-0FA6-4A82-9441-6577C1094E6B}"/>
              </a:ext>
            </a:extLst>
          </p:cNvPr>
          <p:cNvSpPr txBox="1"/>
          <p:nvPr/>
        </p:nvSpPr>
        <p:spPr>
          <a:xfrm>
            <a:off x="5214673" y="4775212"/>
            <a:ext cx="844617"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Blazer</a:t>
            </a:r>
            <a:endParaRPr lang="en-IN" sz="1000" dirty="0"/>
          </a:p>
        </p:txBody>
      </p:sp>
      <p:sp>
        <p:nvSpPr>
          <p:cNvPr id="30" name="TextBox 29">
            <a:extLst>
              <a:ext uri="{FF2B5EF4-FFF2-40B4-BE49-F238E27FC236}">
                <a16:creationId xmlns:a16="http://schemas.microsoft.com/office/drawing/2014/main" id="{A377DF2C-FBD3-4402-B7A3-D5E65C25B39B}"/>
              </a:ext>
            </a:extLst>
          </p:cNvPr>
          <p:cNvSpPr txBox="1"/>
          <p:nvPr/>
        </p:nvSpPr>
        <p:spPr>
          <a:xfrm>
            <a:off x="6031785" y="4790757"/>
            <a:ext cx="972759" cy="246221"/>
          </a:xfrm>
          <a:prstGeom prst="rect">
            <a:avLst/>
          </a:prstGeom>
          <a:noFill/>
        </p:spPr>
        <p:txBody>
          <a:bodyPr wrap="square">
            <a:spAutoFit/>
          </a:bodyPr>
          <a:lstStyle/>
          <a:p>
            <a:pPr marL="285750" indent="-285750">
              <a:buFont typeface="Arial" panose="020B0604020202020204" pitchFamily="34" charset="0"/>
              <a:buChar char="•"/>
            </a:pPr>
            <a:r>
              <a:rPr lang="en-GB" sz="1000" dirty="0"/>
              <a:t>jQuery</a:t>
            </a:r>
            <a:endParaRPr lang="en-IN" sz="1000" dirty="0"/>
          </a:p>
        </p:txBody>
      </p:sp>
      <p:sp>
        <p:nvSpPr>
          <p:cNvPr id="32" name="TextBox 31">
            <a:extLst>
              <a:ext uri="{FF2B5EF4-FFF2-40B4-BE49-F238E27FC236}">
                <a16:creationId xmlns:a16="http://schemas.microsoft.com/office/drawing/2014/main" id="{143AD2FB-3113-4009-8923-600586BB8130}"/>
              </a:ext>
            </a:extLst>
          </p:cNvPr>
          <p:cNvSpPr txBox="1"/>
          <p:nvPr/>
        </p:nvSpPr>
        <p:spPr>
          <a:xfrm>
            <a:off x="1633415" y="5042596"/>
            <a:ext cx="1307466"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MVC</a:t>
            </a:r>
            <a:endParaRPr lang="en-IN" sz="1000" dirty="0"/>
          </a:p>
        </p:txBody>
      </p:sp>
      <p:sp>
        <p:nvSpPr>
          <p:cNvPr id="34" name="TextBox 33">
            <a:extLst>
              <a:ext uri="{FF2B5EF4-FFF2-40B4-BE49-F238E27FC236}">
                <a16:creationId xmlns:a16="http://schemas.microsoft.com/office/drawing/2014/main" id="{A75D5821-192E-4B89-929B-4755F6B15C4E}"/>
              </a:ext>
            </a:extLst>
          </p:cNvPr>
          <p:cNvSpPr txBox="1"/>
          <p:nvPr/>
        </p:nvSpPr>
        <p:spPr>
          <a:xfrm>
            <a:off x="2891018" y="5026382"/>
            <a:ext cx="1470691"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Core</a:t>
            </a:r>
            <a:endParaRPr lang="en-IN" sz="1000" dirty="0"/>
          </a:p>
        </p:txBody>
      </p:sp>
      <p:sp>
        <p:nvSpPr>
          <p:cNvPr id="38" name="TextBox 37">
            <a:extLst>
              <a:ext uri="{FF2B5EF4-FFF2-40B4-BE49-F238E27FC236}">
                <a16:creationId xmlns:a16="http://schemas.microsoft.com/office/drawing/2014/main" id="{7AF2DEF6-29FE-4745-8F9C-FC5ED43B53F5}"/>
              </a:ext>
            </a:extLst>
          </p:cNvPr>
          <p:cNvSpPr txBox="1"/>
          <p:nvPr/>
        </p:nvSpPr>
        <p:spPr>
          <a:xfrm>
            <a:off x="4173231" y="5030677"/>
            <a:ext cx="1660187"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WEB Forms</a:t>
            </a:r>
            <a:endParaRPr lang="en-IN" sz="1000" dirty="0"/>
          </a:p>
        </p:txBody>
      </p:sp>
      <p:sp>
        <p:nvSpPr>
          <p:cNvPr id="41" name="TextBox 40">
            <a:extLst>
              <a:ext uri="{FF2B5EF4-FFF2-40B4-BE49-F238E27FC236}">
                <a16:creationId xmlns:a16="http://schemas.microsoft.com/office/drawing/2014/main" id="{BDE16D55-A48A-4E7C-B8F4-2B06184A9B70}"/>
              </a:ext>
            </a:extLst>
          </p:cNvPr>
          <p:cNvSpPr txBox="1"/>
          <p:nvPr/>
        </p:nvSpPr>
        <p:spPr>
          <a:xfrm>
            <a:off x="1633581" y="5600231"/>
            <a:ext cx="1088133"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WinForms</a:t>
            </a:r>
            <a:endParaRPr lang="en-IN" sz="1000" dirty="0"/>
          </a:p>
        </p:txBody>
      </p:sp>
      <p:sp>
        <p:nvSpPr>
          <p:cNvPr id="43" name="TextBox 42">
            <a:extLst>
              <a:ext uri="{FF2B5EF4-FFF2-40B4-BE49-F238E27FC236}">
                <a16:creationId xmlns:a16="http://schemas.microsoft.com/office/drawing/2014/main" id="{48578D65-15E3-4F8F-91C8-994D4C7870DF}"/>
              </a:ext>
            </a:extLst>
          </p:cNvPr>
          <p:cNvSpPr txBox="1"/>
          <p:nvPr/>
        </p:nvSpPr>
        <p:spPr>
          <a:xfrm>
            <a:off x="2671482" y="5602465"/>
            <a:ext cx="1307458" cy="246221"/>
          </a:xfrm>
          <a:prstGeom prst="rect">
            <a:avLst/>
          </a:prstGeom>
          <a:noFill/>
        </p:spPr>
        <p:txBody>
          <a:bodyPr wrap="square">
            <a:spAutoFit/>
          </a:bodyPr>
          <a:lstStyle/>
          <a:p>
            <a:pPr marL="285750" indent="-285750">
              <a:buFont typeface="Arial" panose="020B0604020202020204" pitchFamily="34" charset="0"/>
              <a:buChar char="•"/>
            </a:pPr>
            <a:r>
              <a:rPr lang="en-GB" sz="1000" dirty="0"/>
              <a:t>.NET MAUI</a:t>
            </a:r>
            <a:endParaRPr lang="en-IN" sz="1000" dirty="0"/>
          </a:p>
        </p:txBody>
      </p:sp>
      <p:sp>
        <p:nvSpPr>
          <p:cNvPr id="49" name="TextBox 48">
            <a:extLst>
              <a:ext uri="{FF2B5EF4-FFF2-40B4-BE49-F238E27FC236}">
                <a16:creationId xmlns:a16="http://schemas.microsoft.com/office/drawing/2014/main" id="{D20EE3F4-23D9-4B4E-9352-74A214A7D025}"/>
              </a:ext>
            </a:extLst>
          </p:cNvPr>
          <p:cNvSpPr txBox="1"/>
          <p:nvPr/>
        </p:nvSpPr>
        <p:spPr>
          <a:xfrm>
            <a:off x="3818116" y="5606760"/>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2" name="TextBox 51">
            <a:extLst>
              <a:ext uri="{FF2B5EF4-FFF2-40B4-BE49-F238E27FC236}">
                <a16:creationId xmlns:a16="http://schemas.microsoft.com/office/drawing/2014/main" id="{6FC62C69-5174-45C6-8982-5E8A12D8FC8F}"/>
              </a:ext>
            </a:extLst>
          </p:cNvPr>
          <p:cNvSpPr txBox="1"/>
          <p:nvPr/>
        </p:nvSpPr>
        <p:spPr>
          <a:xfrm>
            <a:off x="2742857" y="6089828"/>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pic>
        <p:nvPicPr>
          <p:cNvPr id="5" name="Picture 2" descr="Syncfusion List View">
            <a:extLst>
              <a:ext uri="{FF2B5EF4-FFF2-40B4-BE49-F238E27FC236}">
                <a16:creationId xmlns:a16="http://schemas.microsoft.com/office/drawing/2014/main" id="{61499166-9BEE-4C30-9CAF-933B585858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4804" y="229737"/>
            <a:ext cx="4927405" cy="481285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33" name="TextBox 32">
            <a:extLst>
              <a:ext uri="{FF2B5EF4-FFF2-40B4-BE49-F238E27FC236}">
                <a16:creationId xmlns:a16="http://schemas.microsoft.com/office/drawing/2014/main" id="{48FCEF42-1786-4CFC-8042-53C6FFAFE3DF}"/>
              </a:ext>
            </a:extLst>
          </p:cNvPr>
          <p:cNvSpPr txBox="1"/>
          <p:nvPr/>
        </p:nvSpPr>
        <p:spPr>
          <a:xfrm>
            <a:off x="3715623" y="6089828"/>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36" name="TextBox 35">
            <a:extLst>
              <a:ext uri="{FF2B5EF4-FFF2-40B4-BE49-F238E27FC236}">
                <a16:creationId xmlns:a16="http://schemas.microsoft.com/office/drawing/2014/main" id="{442AC3C3-ADC5-42EB-BB27-8091EF307FC7}"/>
              </a:ext>
            </a:extLst>
          </p:cNvPr>
          <p:cNvSpPr txBox="1"/>
          <p:nvPr/>
        </p:nvSpPr>
        <p:spPr>
          <a:xfrm>
            <a:off x="1633415" y="6080157"/>
            <a:ext cx="1307458" cy="246221"/>
          </a:xfrm>
          <a:prstGeom prst="rect">
            <a:avLst/>
          </a:prstGeom>
          <a:noFill/>
        </p:spPr>
        <p:txBody>
          <a:bodyPr wrap="square">
            <a:spAutoFit/>
          </a:bodyPr>
          <a:lstStyle/>
          <a:p>
            <a:pPr marL="285750" indent="-285750">
              <a:buFont typeface="Arial" panose="020B0604020202020204" pitchFamily="34" charset="0"/>
              <a:buChar char="•"/>
            </a:pPr>
            <a:r>
              <a:rPr lang="en-GB" sz="1000" dirty="0"/>
              <a:t>.NET MAUI</a:t>
            </a:r>
            <a:endParaRPr lang="en-IN" sz="1000" dirty="0"/>
          </a:p>
        </p:txBody>
      </p:sp>
    </p:spTree>
    <p:extLst>
      <p:ext uri="{BB962C8B-B14F-4D97-AF65-F5344CB8AC3E}">
        <p14:creationId xmlns:p14="http://schemas.microsoft.com/office/powerpoint/2010/main" val="2473510580"/>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154</TotalTime>
  <Words>301</Words>
  <Application>Microsoft Office PowerPoint</Application>
  <PresentationFormat>Widescreen</PresentationFormat>
  <Paragraphs>77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Open Sans</vt:lpstr>
      <vt:lpstr>Wingdings 2</vt:lpstr>
      <vt:lpstr>Quotable</vt:lpstr>
      <vt:lpstr>Most Popular Components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 </dc:title>
  <dc:creator>Naveenkumar Mahalingam</dc:creator>
  <cp:lastModifiedBy>Naveenkumar Mahalingam</cp:lastModifiedBy>
  <cp:revision>21</cp:revision>
  <dcterms:created xsi:type="dcterms:W3CDTF">2023-01-06T08:46:39Z</dcterms:created>
  <dcterms:modified xsi:type="dcterms:W3CDTF">2023-01-09T03:48:48Z</dcterms:modified>
</cp:coreProperties>
</file>