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sldIdLst>
    <p:sldId id="256" r:id="rId2"/>
    <p:sldId id="257" r:id="rId3"/>
    <p:sldId id="258"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9549-B624-487B-A1C9-E63EE9A84E5A}"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80486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19549-B624-487B-A1C9-E63EE9A84E5A}"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445402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9E019549-B624-487B-A1C9-E63EE9A84E5A}"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3621692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9E019549-B624-487B-A1C9-E63EE9A84E5A}" type="datetimeFigureOut">
              <a:rPr lang="en-IN" smtClean="0"/>
              <a:t>21-10-2024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4288419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19549-B624-487B-A1C9-E63EE9A84E5A}"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906114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19549-B624-487B-A1C9-E63EE9A84E5A}"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180137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019549-B624-487B-A1C9-E63EE9A84E5A}"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4282055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019549-B624-487B-A1C9-E63EE9A84E5A}"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1749857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019549-B624-487B-A1C9-E63EE9A84E5A}"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257823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019549-B624-487B-A1C9-E63EE9A84E5A}"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265987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019549-B624-487B-A1C9-E63EE9A84E5A}"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412101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019549-B624-487B-A1C9-E63EE9A84E5A}" type="datetimeFigureOut">
              <a:rPr lang="en-IN" smtClean="0"/>
              <a:t>21-10-2024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214894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019549-B624-487B-A1C9-E63EE9A84E5A}"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322626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E019549-B624-487B-A1C9-E63EE9A84E5A}" type="datetimeFigureOut">
              <a:rPr lang="en-IN" smtClean="0"/>
              <a:t>21-10-2024</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3097B4D-5A75-4B25-ABF7-D6C21B7C90C6}" type="slidenum">
              <a:rPr lang="en-IN" smtClean="0"/>
              <a:t>‹#›</a:t>
            </a:fld>
            <a:endParaRPr lang="en-IN"/>
          </a:p>
        </p:txBody>
      </p:sp>
    </p:spTree>
    <p:extLst>
      <p:ext uri="{BB962C8B-B14F-4D97-AF65-F5344CB8AC3E}">
        <p14:creationId xmlns:p14="http://schemas.microsoft.com/office/powerpoint/2010/main" val="3894001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E019549-B624-487B-A1C9-E63EE9A84E5A}" type="datetimeFigureOut">
              <a:rPr lang="en-IN" smtClean="0"/>
              <a:t>21-10-2024</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3097B4D-5A75-4B25-ABF7-D6C21B7C90C6}" type="slidenum">
              <a:rPr lang="en-IN" smtClean="0"/>
              <a:t>‹#›</a:t>
            </a:fld>
            <a:endParaRPr lang="en-IN"/>
          </a:p>
        </p:txBody>
      </p:sp>
    </p:spTree>
    <p:extLst>
      <p:ext uri="{BB962C8B-B14F-4D97-AF65-F5344CB8AC3E}">
        <p14:creationId xmlns:p14="http://schemas.microsoft.com/office/powerpoint/2010/main" val="1659011443"/>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7"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8" name="Rectangle 1032">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3" y="0"/>
            <a:ext cx="1218742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11B388-88AF-4E55-9ECC-DF9FA8051EC7}"/>
              </a:ext>
            </a:extLst>
          </p:cNvPr>
          <p:cNvSpPr>
            <a:spLocks noGrp="1"/>
          </p:cNvSpPr>
          <p:nvPr>
            <p:ph type="ctrTitle"/>
          </p:nvPr>
        </p:nvSpPr>
        <p:spPr>
          <a:xfrm>
            <a:off x="8152302" y="717177"/>
            <a:ext cx="3575737" cy="1332688"/>
          </a:xfrm>
        </p:spPr>
        <p:txBody>
          <a:bodyPr vert="horz" lIns="91440" tIns="45720" rIns="91440" bIns="45720" rtlCol="0" anchor="b">
            <a:normAutofit/>
          </a:bodyPr>
          <a:lstStyle/>
          <a:p>
            <a:pPr algn="ctr"/>
            <a:r>
              <a:rPr lang="en-US" sz="3200" i="0" dirty="0">
                <a:solidFill>
                  <a:srgbClr val="FFFFFF"/>
                </a:solidFill>
              </a:rPr>
              <a:t>Most Popular Components </a:t>
            </a:r>
          </a:p>
        </p:txBody>
      </p:sp>
      <p:pic>
        <p:nvPicPr>
          <p:cNvPr id="1026" name="Picture 2" descr="Free Metro Style Icons Download | Syncfusion">
            <a:extLst>
              <a:ext uri="{FF2B5EF4-FFF2-40B4-BE49-F238E27FC236}">
                <a16:creationId xmlns:a16="http://schemas.microsoft.com/office/drawing/2014/main" id="{AAA24C38-1852-470E-A6F1-670E9006975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3961" y="1513407"/>
            <a:ext cx="6612856" cy="3471749"/>
          </a:xfrm>
          <a:prstGeom prst="roundRect">
            <a:avLst>
              <a:gd name="adj" fmla="val 3876"/>
            </a:avLst>
          </a:prstGeom>
          <a:noFill/>
          <a:ln>
            <a:solidFill>
              <a:schemeClr val="accent1"/>
            </a:solidFill>
          </a:ln>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3AA4D6-9B32-4C04-AE8E-119B3D52834D}"/>
              </a:ext>
            </a:extLst>
          </p:cNvPr>
          <p:cNvSpPr txBox="1"/>
          <p:nvPr/>
        </p:nvSpPr>
        <p:spPr>
          <a:xfrm>
            <a:off x="8293841" y="3429000"/>
            <a:ext cx="3902732" cy="4016619"/>
          </a:xfrm>
          <a:prstGeom prst="rect">
            <a:avLst/>
          </a:prstGeom>
        </p:spPr>
        <p:txBody>
          <a:bodyPr vert="horz" lIns="91440" tIns="45720" rIns="91440" bIns="45720" rtlCol="0" anchor="ctr">
            <a:normAutofit/>
          </a:bodyPr>
          <a:lstStyle/>
          <a:p>
            <a:pPr>
              <a:spcBef>
                <a:spcPct val="20000"/>
              </a:spcBef>
              <a:spcAft>
                <a:spcPts val="600"/>
              </a:spcAft>
              <a:buClr>
                <a:schemeClr val="accent1"/>
              </a:buClr>
              <a:buSzPct val="80000"/>
            </a:pPr>
            <a:r>
              <a:rPr lang="en-US" sz="1600" cap="all" dirty="0">
                <a:solidFill>
                  <a:srgbClr val="FFFFFF"/>
                </a:solidFill>
              </a:rPr>
              <a:t>By,</a:t>
            </a:r>
          </a:p>
          <a:p>
            <a:pPr>
              <a:spcBef>
                <a:spcPct val="20000"/>
              </a:spcBef>
              <a:spcAft>
                <a:spcPts val="600"/>
              </a:spcAft>
              <a:buClr>
                <a:schemeClr val="accent1"/>
              </a:buClr>
              <a:buSzPct val="80000"/>
            </a:pPr>
            <a:r>
              <a:rPr lang="en-US" sz="1600" cap="all" dirty="0">
                <a:solidFill>
                  <a:srgbClr val="FFFFFF"/>
                </a:solidFill>
              </a:rPr>
              <a:t>	 Naveenkumar Mahalingam</a:t>
            </a:r>
          </a:p>
          <a:p>
            <a:pPr>
              <a:spcBef>
                <a:spcPct val="20000"/>
              </a:spcBef>
              <a:spcAft>
                <a:spcPts val="600"/>
              </a:spcAft>
              <a:buClr>
                <a:schemeClr val="accent1"/>
              </a:buClr>
              <a:buSzPct val="80000"/>
            </a:pPr>
            <a:r>
              <a:rPr lang="en-US" sz="1600" cap="all" dirty="0">
                <a:solidFill>
                  <a:srgbClr val="FFFFFF"/>
                </a:solidFill>
              </a:rPr>
              <a:t>  	 Software Engineer</a:t>
            </a:r>
          </a:p>
        </p:txBody>
      </p:sp>
    </p:spTree>
    <p:extLst>
      <p:ext uri="{BB962C8B-B14F-4D97-AF65-F5344CB8AC3E}">
        <p14:creationId xmlns:p14="http://schemas.microsoft.com/office/powerpoint/2010/main" val="16958109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4E5E1E-1245-46FC-A0C0-950AE6B439E8}"/>
              </a:ext>
            </a:extLst>
          </p:cNvPr>
          <p:cNvSpPr txBox="1"/>
          <p:nvPr/>
        </p:nvSpPr>
        <p:spPr>
          <a:xfrm>
            <a:off x="572441" y="543733"/>
            <a:ext cx="4368602" cy="2329166"/>
          </a:xfrm>
          <a:prstGeom prst="rect">
            <a:avLst/>
          </a:prstGeom>
        </p:spPr>
        <p:txBody>
          <a:bodyPr vert="horz" lIns="91440" tIns="45720" rIns="91440" bIns="45720" rtlCol="0" anchor="b">
            <a:normAutofit fontScale="92500"/>
          </a:bodyPr>
          <a:lstStyle/>
          <a:p>
            <a:pPr>
              <a:lnSpc>
                <a:spcPct val="90000"/>
              </a:lnSpc>
              <a:spcBef>
                <a:spcPct val="0"/>
              </a:spcBef>
              <a:spcAft>
                <a:spcPts val="600"/>
              </a:spcAft>
            </a:pPr>
            <a:r>
              <a:rPr lang="en-US" sz="5400" b="1" i="0" dirty="0">
                <a:solidFill>
                  <a:schemeClr val="accent1">
                    <a:lumMod val="60000"/>
                    <a:lumOff val="40000"/>
                  </a:schemeClr>
                </a:solidFill>
                <a:effectLst/>
                <a:latin typeface="+mj-lt"/>
                <a:ea typeface="+mj-ea"/>
                <a:cs typeface="+mj-cs"/>
              </a:rPr>
              <a:t>Most Popular Components</a:t>
            </a:r>
          </a:p>
          <a:p>
            <a:pPr>
              <a:lnSpc>
                <a:spcPct val="90000"/>
              </a:lnSpc>
              <a:spcBef>
                <a:spcPct val="0"/>
              </a:spcBef>
              <a:spcAft>
                <a:spcPts val="600"/>
              </a:spcAft>
            </a:pPr>
            <a:endParaRPr lang="en-US" sz="5400" dirty="0">
              <a:latin typeface="+mj-lt"/>
              <a:ea typeface="+mj-ea"/>
              <a:cs typeface="+mj-cs"/>
            </a:endParaRPr>
          </a:p>
        </p:txBody>
      </p:sp>
      <p:sp>
        <p:nvSpPr>
          <p:cNvPr id="3" name="TextBox 2">
            <a:extLst>
              <a:ext uri="{FF2B5EF4-FFF2-40B4-BE49-F238E27FC236}">
                <a16:creationId xmlns:a16="http://schemas.microsoft.com/office/drawing/2014/main" id="{8A46DFEA-A9ED-4414-820C-F8D14E434CE0}"/>
              </a:ext>
            </a:extLst>
          </p:cNvPr>
          <p:cNvSpPr txBox="1"/>
          <p:nvPr/>
        </p:nvSpPr>
        <p:spPr>
          <a:xfrm>
            <a:off x="640080" y="2872899"/>
            <a:ext cx="4243589" cy="33206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DataGrid</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Charts </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List View</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Scheduler</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Diagram</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PDF Viewer</a:t>
            </a:r>
          </a:p>
          <a:p>
            <a:pPr marL="285750" indent="-228600">
              <a:lnSpc>
                <a:spcPct val="90000"/>
              </a:lnSpc>
              <a:spcAft>
                <a:spcPts val="600"/>
              </a:spcAft>
              <a:buFont typeface="Arial" panose="020B0604020202020204" pitchFamily="34" charset="0"/>
              <a:buChar char="•"/>
            </a:pPr>
            <a:r>
              <a:rPr lang="en-US" sz="2200" dirty="0">
                <a:solidFill>
                  <a:schemeClr val="accent1">
                    <a:lumMod val="40000"/>
                    <a:lumOff val="60000"/>
                  </a:schemeClr>
                </a:solidFill>
              </a:rPr>
              <a:t>Excel Library</a:t>
            </a:r>
          </a:p>
        </p:txBody>
      </p:sp>
      <p:pic>
        <p:nvPicPr>
          <p:cNvPr id="2052" name="Picture 4" descr="802 Free CC0 Computer Stock Photos - StockSnap.io">
            <a:extLst>
              <a:ext uri="{FF2B5EF4-FFF2-40B4-BE49-F238E27FC236}">
                <a16:creationId xmlns:a16="http://schemas.microsoft.com/office/drawing/2014/main" id="{F0FA129E-7C58-4130-B98B-5C93306403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540" r="14718" b="1"/>
          <a:stretch/>
        </p:blipFill>
        <p:spPr bwMode="auto">
          <a:xfrm>
            <a:off x="5323841" y="-9143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4313B02-0D11-490B-9CF7-CFD004ED5BA6}"/>
              </a:ext>
            </a:extLst>
          </p:cNvPr>
          <p:cNvSpPr/>
          <p:nvPr/>
        </p:nvSpPr>
        <p:spPr>
          <a:xfrm>
            <a:off x="6868160" y="6370330"/>
            <a:ext cx="3931920" cy="39623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2" descr="Free Metro Style Icons Download | Syncfusion">
            <a:extLst>
              <a:ext uri="{FF2B5EF4-FFF2-40B4-BE49-F238E27FC236}">
                <a16:creationId xmlns:a16="http://schemas.microsoft.com/office/drawing/2014/main" id="{498D968A-42DF-4F88-B78B-FF3780F3A2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68160" y="6193567"/>
            <a:ext cx="3657600" cy="7486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4079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A8B21BF1-0F75-402E-A751-E8BB03EDD673}"/>
              </a:ext>
            </a:extLst>
          </p:cNvPr>
          <p:cNvSpPr/>
          <p:nvPr/>
        </p:nvSpPr>
        <p:spPr>
          <a:xfrm>
            <a:off x="896740" y="6107887"/>
            <a:ext cx="238669" cy="27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B4325076-71A1-469C-9B03-0252F1AD8D93}"/>
              </a:ext>
            </a:extLst>
          </p:cNvPr>
          <p:cNvSpPr/>
          <p:nvPr/>
        </p:nvSpPr>
        <p:spPr>
          <a:xfrm>
            <a:off x="885695" y="5662575"/>
            <a:ext cx="286027" cy="2737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15914788-9E9F-42EB-BDC5-A5677A8EA3C0}"/>
              </a:ext>
            </a:extLst>
          </p:cNvPr>
          <p:cNvSpPr/>
          <p:nvPr/>
        </p:nvSpPr>
        <p:spPr>
          <a:xfrm>
            <a:off x="854963" y="4972302"/>
            <a:ext cx="335064" cy="3191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descr="Syncfusion Essential DataGrid">
            <a:extLst>
              <a:ext uri="{FF2B5EF4-FFF2-40B4-BE49-F238E27FC236}">
                <a16:creationId xmlns:a16="http://schemas.microsoft.com/office/drawing/2014/main" id="{E6D5E694-ED13-4FBE-B179-22410E515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6244" y="572401"/>
            <a:ext cx="5341353" cy="4814479"/>
          </a:xfrm>
          <a:prstGeom prst="rect">
            <a:avLst/>
          </a:prstGeom>
          <a:gradFill>
            <a:gsLst>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TextBox 1">
            <a:extLst>
              <a:ext uri="{FF2B5EF4-FFF2-40B4-BE49-F238E27FC236}">
                <a16:creationId xmlns:a16="http://schemas.microsoft.com/office/drawing/2014/main" id="{22A25770-3DA7-413A-BA5E-513C5BC4BB0D}"/>
              </a:ext>
            </a:extLst>
          </p:cNvPr>
          <p:cNvSpPr txBox="1"/>
          <p:nvPr/>
        </p:nvSpPr>
        <p:spPr>
          <a:xfrm>
            <a:off x="658478" y="921069"/>
            <a:ext cx="2374232" cy="584775"/>
          </a:xfrm>
          <a:prstGeom prst="rect">
            <a:avLst/>
          </a:prstGeom>
          <a:noFill/>
        </p:spPr>
        <p:txBody>
          <a:bodyPr wrap="square" rtlCol="0">
            <a:spAutoFit/>
          </a:bodyPr>
          <a:lstStyle/>
          <a:p>
            <a:r>
              <a:rPr lang="en-IN" sz="3200" b="1" i="0" dirty="0">
                <a:solidFill>
                  <a:schemeClr val="accent1">
                    <a:lumMod val="40000"/>
                    <a:lumOff val="60000"/>
                  </a:schemeClr>
                </a:solidFill>
                <a:effectLst/>
                <a:latin typeface="Open Sans" panose="020B0606030504020204" pitchFamily="34" charset="0"/>
              </a:rPr>
              <a:t>DataGrid</a:t>
            </a:r>
            <a:endParaRPr lang="en-IN" sz="3200" dirty="0">
              <a:solidFill>
                <a:schemeClr val="accent1">
                  <a:lumMod val="40000"/>
                  <a:lumOff val="60000"/>
                </a:schemeClr>
              </a:solidFill>
            </a:endParaRPr>
          </a:p>
        </p:txBody>
      </p:sp>
      <p:sp>
        <p:nvSpPr>
          <p:cNvPr id="3" name="TextBox 2">
            <a:extLst>
              <a:ext uri="{FF2B5EF4-FFF2-40B4-BE49-F238E27FC236}">
                <a16:creationId xmlns:a16="http://schemas.microsoft.com/office/drawing/2014/main" id="{983CC60F-FFB0-41AA-AEC8-68FDB9F5F0B5}"/>
              </a:ext>
            </a:extLst>
          </p:cNvPr>
          <p:cNvSpPr txBox="1"/>
          <p:nvPr/>
        </p:nvSpPr>
        <p:spPr>
          <a:xfrm>
            <a:off x="610071" y="1756504"/>
            <a:ext cx="5341354" cy="1815882"/>
          </a:xfrm>
          <a:prstGeom prst="rect">
            <a:avLst/>
          </a:prstGeom>
          <a:noFill/>
        </p:spPr>
        <p:txBody>
          <a:bodyPr wrap="square" rtlCol="0">
            <a:spAutoFit/>
          </a:bodyPr>
          <a:lstStyle/>
          <a:p>
            <a:r>
              <a:rPr lang="en-GB" sz="1600" b="0" i="0" dirty="0">
                <a:effectLst/>
                <a:latin typeface="Open Sans" panose="020B0606030504020204" pitchFamily="34" charset="0"/>
                <a:ea typeface="Open Sans" panose="020B0606030504020204" pitchFamily="34" charset="0"/>
                <a:cs typeface="Open Sans" panose="020B0606030504020204" pitchFamily="34" charset="0"/>
              </a:rPr>
              <a:t>The DataGrid control is a high-performance grid component that helps display and manipulate large amounts of data in a tabular format. Its rich feature set includes functionalities like data binding, sorting, grouping, editing, filtering, swiping, dragging, resizing, loading more items, pull-to-refresh, and exporting to Excel and PDF file formats.</a:t>
            </a:r>
            <a:endParaRPr lang="en-IN"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98BBD6A-304B-4CFD-A987-9B87A6243A07}"/>
              </a:ext>
            </a:extLst>
          </p:cNvPr>
          <p:cNvSpPr txBox="1"/>
          <p:nvPr/>
        </p:nvSpPr>
        <p:spPr>
          <a:xfrm>
            <a:off x="610071" y="4193555"/>
            <a:ext cx="4420022" cy="461665"/>
          </a:xfrm>
          <a:prstGeom prst="rect">
            <a:avLst/>
          </a:prstGeom>
          <a:noFill/>
        </p:spPr>
        <p:txBody>
          <a:bodyPr wrap="square" rtlCol="0">
            <a:spAutoFit/>
          </a:bodyPr>
          <a:lstStyle/>
          <a:p>
            <a:r>
              <a:rPr lang="en-IN" sz="2400" b="1" i="0" dirty="0">
                <a:solidFill>
                  <a:schemeClr val="accent1">
                    <a:lumMod val="40000"/>
                    <a:lumOff val="60000"/>
                  </a:schemeClr>
                </a:solidFill>
                <a:effectLst/>
                <a:latin typeface="Open Sans" panose="020B0606030504020204" pitchFamily="34" charset="0"/>
              </a:rPr>
              <a:t>SUPPORTED</a:t>
            </a:r>
            <a:r>
              <a:rPr lang="en-IN" b="1" i="0" dirty="0">
                <a:solidFill>
                  <a:schemeClr val="accent1">
                    <a:lumMod val="40000"/>
                    <a:lumOff val="60000"/>
                  </a:schemeClr>
                </a:solidFill>
                <a:effectLst/>
                <a:latin typeface="Open Sans" panose="020B0606030504020204" pitchFamily="34" charset="0"/>
              </a:rPr>
              <a:t> </a:t>
            </a:r>
            <a:r>
              <a:rPr lang="en-IN" sz="2400" b="1" i="0" dirty="0">
                <a:solidFill>
                  <a:schemeClr val="accent1">
                    <a:lumMod val="40000"/>
                    <a:lumOff val="60000"/>
                  </a:schemeClr>
                </a:solidFill>
                <a:effectLst/>
                <a:latin typeface="Open Sans" panose="020B0606030504020204" pitchFamily="34" charset="0"/>
              </a:rPr>
              <a:t>PLATFORMS</a:t>
            </a:r>
            <a:endParaRPr lang="en-IN" sz="2400" dirty="0">
              <a:solidFill>
                <a:schemeClr val="accent1">
                  <a:lumMod val="40000"/>
                  <a:lumOff val="60000"/>
                </a:schemeClr>
              </a:solidFill>
            </a:endParaRPr>
          </a:p>
        </p:txBody>
      </p:sp>
      <p:pic>
        <p:nvPicPr>
          <p:cNvPr id="3078" name="Picture 6" descr="Earth Globe Svg Png Icon Free Download (#499092 ...">
            <a:extLst>
              <a:ext uri="{FF2B5EF4-FFF2-40B4-BE49-F238E27FC236}">
                <a16:creationId xmlns:a16="http://schemas.microsoft.com/office/drawing/2014/main" id="{7494F4EA-0FA7-4A89-9C04-337150167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941" y="5009853"/>
            <a:ext cx="301405" cy="23595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C5562311-70FE-4D02-87DF-F2FAD14020CA}"/>
              </a:ext>
            </a:extLst>
          </p:cNvPr>
          <p:cNvCxnSpPr>
            <a:cxnSpLocks/>
          </p:cNvCxnSpPr>
          <p:nvPr/>
        </p:nvCxnSpPr>
        <p:spPr>
          <a:xfrm>
            <a:off x="1413024" y="4775212"/>
            <a:ext cx="4710" cy="66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342BA7-AB5A-4017-A0C3-784A30197848}"/>
              </a:ext>
            </a:extLst>
          </p:cNvPr>
          <p:cNvCxnSpPr>
            <a:cxnSpLocks/>
          </p:cNvCxnSpPr>
          <p:nvPr/>
        </p:nvCxnSpPr>
        <p:spPr>
          <a:xfrm>
            <a:off x="1413024" y="5662576"/>
            <a:ext cx="0" cy="2737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9DEEC7-6637-4954-BE71-F1EB0F7CB255}"/>
              </a:ext>
            </a:extLst>
          </p:cNvPr>
          <p:cNvCxnSpPr>
            <a:cxnSpLocks/>
          </p:cNvCxnSpPr>
          <p:nvPr/>
        </p:nvCxnSpPr>
        <p:spPr>
          <a:xfrm>
            <a:off x="1413024" y="6107887"/>
            <a:ext cx="0" cy="2101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Free Computer SVG, PNG Icon, Symbol. Download Image.">
            <a:extLst>
              <a:ext uri="{FF2B5EF4-FFF2-40B4-BE49-F238E27FC236}">
                <a16:creationId xmlns:a16="http://schemas.microsoft.com/office/drawing/2014/main" id="{9A751CFC-6B0F-4A54-8570-6E86AFA561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740" y="5662575"/>
            <a:ext cx="270671" cy="2737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Icon | Smartphone">
            <a:extLst>
              <a:ext uri="{FF2B5EF4-FFF2-40B4-BE49-F238E27FC236}">
                <a16:creationId xmlns:a16="http://schemas.microsoft.com/office/drawing/2014/main" id="{D2F6EB50-6F11-444E-B087-B9342987AE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0327" y="6124983"/>
            <a:ext cx="301405" cy="210104"/>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363181B-518D-49EC-B970-4F82F199B22B}"/>
              </a:ext>
            </a:extLst>
          </p:cNvPr>
          <p:cNvSpPr txBox="1"/>
          <p:nvPr/>
        </p:nvSpPr>
        <p:spPr>
          <a:xfrm>
            <a:off x="1640731" y="4790757"/>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JavaScript</a:t>
            </a:r>
            <a:endParaRPr lang="en-IN" sz="1000" dirty="0"/>
          </a:p>
        </p:txBody>
      </p:sp>
      <p:sp>
        <p:nvSpPr>
          <p:cNvPr id="12" name="TextBox 11">
            <a:extLst>
              <a:ext uri="{FF2B5EF4-FFF2-40B4-BE49-F238E27FC236}">
                <a16:creationId xmlns:a16="http://schemas.microsoft.com/office/drawing/2014/main" id="{27375E65-23C4-4C12-A0B1-17C0325C0AE1}"/>
              </a:ext>
            </a:extLst>
          </p:cNvPr>
          <p:cNvSpPr txBox="1"/>
          <p:nvPr/>
        </p:nvSpPr>
        <p:spPr>
          <a:xfrm>
            <a:off x="2742857" y="4787901"/>
            <a:ext cx="9727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Angular</a:t>
            </a:r>
            <a:endParaRPr lang="en-IN" sz="1000" dirty="0"/>
          </a:p>
        </p:txBody>
      </p:sp>
      <p:sp>
        <p:nvSpPr>
          <p:cNvPr id="14" name="TextBox 13">
            <a:extLst>
              <a:ext uri="{FF2B5EF4-FFF2-40B4-BE49-F238E27FC236}">
                <a16:creationId xmlns:a16="http://schemas.microsoft.com/office/drawing/2014/main" id="{972C9A0F-0808-4978-879A-D2523E88CDCA}"/>
              </a:ext>
            </a:extLst>
          </p:cNvPr>
          <p:cNvSpPr txBox="1"/>
          <p:nvPr/>
        </p:nvSpPr>
        <p:spPr>
          <a:xfrm>
            <a:off x="3638497" y="4781557"/>
            <a:ext cx="8983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React</a:t>
            </a:r>
            <a:endParaRPr lang="en-IN" sz="1000" dirty="0"/>
          </a:p>
        </p:txBody>
      </p:sp>
      <p:sp>
        <p:nvSpPr>
          <p:cNvPr id="17" name="TextBox 16">
            <a:extLst>
              <a:ext uri="{FF2B5EF4-FFF2-40B4-BE49-F238E27FC236}">
                <a16:creationId xmlns:a16="http://schemas.microsoft.com/office/drawing/2014/main" id="{2E61EA41-6958-4FFB-BCFF-0E54D285F2CB}"/>
              </a:ext>
            </a:extLst>
          </p:cNvPr>
          <p:cNvSpPr txBox="1"/>
          <p:nvPr/>
        </p:nvSpPr>
        <p:spPr>
          <a:xfrm>
            <a:off x="4510210" y="4775213"/>
            <a:ext cx="726988"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Vue</a:t>
            </a:r>
            <a:endParaRPr lang="en-IN" sz="1000" dirty="0"/>
          </a:p>
        </p:txBody>
      </p:sp>
      <p:sp>
        <p:nvSpPr>
          <p:cNvPr id="18" name="TextBox 17">
            <a:extLst>
              <a:ext uri="{FF2B5EF4-FFF2-40B4-BE49-F238E27FC236}">
                <a16:creationId xmlns:a16="http://schemas.microsoft.com/office/drawing/2014/main" id="{DD82628F-0FA6-4A82-9441-6577C1094E6B}"/>
              </a:ext>
            </a:extLst>
          </p:cNvPr>
          <p:cNvSpPr txBox="1"/>
          <p:nvPr/>
        </p:nvSpPr>
        <p:spPr>
          <a:xfrm>
            <a:off x="5214673" y="4775212"/>
            <a:ext cx="844617"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Blazer</a:t>
            </a:r>
            <a:endParaRPr lang="en-IN" sz="1000" dirty="0"/>
          </a:p>
        </p:txBody>
      </p:sp>
      <p:sp>
        <p:nvSpPr>
          <p:cNvPr id="26" name="TextBox 25">
            <a:extLst>
              <a:ext uri="{FF2B5EF4-FFF2-40B4-BE49-F238E27FC236}">
                <a16:creationId xmlns:a16="http://schemas.microsoft.com/office/drawing/2014/main" id="{8D1641E4-7A83-4683-9040-301CDB7DC491}"/>
              </a:ext>
            </a:extLst>
          </p:cNvPr>
          <p:cNvSpPr txBox="1"/>
          <p:nvPr/>
        </p:nvSpPr>
        <p:spPr>
          <a:xfrm>
            <a:off x="1636500" y="5035900"/>
            <a:ext cx="940141"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30" name="TextBox 29">
            <a:extLst>
              <a:ext uri="{FF2B5EF4-FFF2-40B4-BE49-F238E27FC236}">
                <a16:creationId xmlns:a16="http://schemas.microsoft.com/office/drawing/2014/main" id="{A377DF2C-FBD3-4402-B7A3-D5E65C25B39B}"/>
              </a:ext>
            </a:extLst>
          </p:cNvPr>
          <p:cNvSpPr txBox="1"/>
          <p:nvPr/>
        </p:nvSpPr>
        <p:spPr>
          <a:xfrm>
            <a:off x="2486209" y="5035900"/>
            <a:ext cx="972759" cy="246221"/>
          </a:xfrm>
          <a:prstGeom prst="rect">
            <a:avLst/>
          </a:prstGeom>
          <a:noFill/>
        </p:spPr>
        <p:txBody>
          <a:bodyPr wrap="square">
            <a:spAutoFit/>
          </a:bodyPr>
          <a:lstStyle/>
          <a:p>
            <a:pPr marL="285750" indent="-285750">
              <a:buFont typeface="Arial" panose="020B0604020202020204" pitchFamily="34" charset="0"/>
              <a:buChar char="•"/>
            </a:pPr>
            <a:r>
              <a:rPr lang="en-GB" sz="1000" dirty="0"/>
              <a:t>jQuery</a:t>
            </a:r>
            <a:endParaRPr lang="en-IN" sz="1000" dirty="0"/>
          </a:p>
        </p:txBody>
      </p:sp>
      <p:sp>
        <p:nvSpPr>
          <p:cNvPr id="32" name="TextBox 31">
            <a:extLst>
              <a:ext uri="{FF2B5EF4-FFF2-40B4-BE49-F238E27FC236}">
                <a16:creationId xmlns:a16="http://schemas.microsoft.com/office/drawing/2014/main" id="{143AD2FB-3113-4009-8923-600586BB8130}"/>
              </a:ext>
            </a:extLst>
          </p:cNvPr>
          <p:cNvSpPr txBox="1"/>
          <p:nvPr/>
        </p:nvSpPr>
        <p:spPr>
          <a:xfrm>
            <a:off x="3307395" y="5045232"/>
            <a:ext cx="1307466"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MVC</a:t>
            </a:r>
            <a:endParaRPr lang="en-IN" sz="1000" dirty="0"/>
          </a:p>
        </p:txBody>
      </p:sp>
      <p:sp>
        <p:nvSpPr>
          <p:cNvPr id="34" name="TextBox 33">
            <a:extLst>
              <a:ext uri="{FF2B5EF4-FFF2-40B4-BE49-F238E27FC236}">
                <a16:creationId xmlns:a16="http://schemas.microsoft.com/office/drawing/2014/main" id="{A75D5821-192E-4B89-929B-4755F6B15C4E}"/>
              </a:ext>
            </a:extLst>
          </p:cNvPr>
          <p:cNvSpPr txBox="1"/>
          <p:nvPr/>
        </p:nvSpPr>
        <p:spPr>
          <a:xfrm>
            <a:off x="4561094" y="5027778"/>
            <a:ext cx="1470691"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Core</a:t>
            </a:r>
            <a:endParaRPr lang="en-IN" sz="1000" dirty="0"/>
          </a:p>
        </p:txBody>
      </p:sp>
      <p:sp>
        <p:nvSpPr>
          <p:cNvPr id="38" name="TextBox 37">
            <a:extLst>
              <a:ext uri="{FF2B5EF4-FFF2-40B4-BE49-F238E27FC236}">
                <a16:creationId xmlns:a16="http://schemas.microsoft.com/office/drawing/2014/main" id="{7AF2DEF6-29FE-4745-8F9C-FC5ED43B53F5}"/>
              </a:ext>
            </a:extLst>
          </p:cNvPr>
          <p:cNvSpPr txBox="1"/>
          <p:nvPr/>
        </p:nvSpPr>
        <p:spPr>
          <a:xfrm>
            <a:off x="1633581" y="5263770"/>
            <a:ext cx="1660187"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WEB Forms</a:t>
            </a:r>
            <a:endParaRPr lang="en-IN" sz="1000" dirty="0"/>
          </a:p>
        </p:txBody>
      </p:sp>
      <p:sp>
        <p:nvSpPr>
          <p:cNvPr id="41" name="TextBox 40">
            <a:extLst>
              <a:ext uri="{FF2B5EF4-FFF2-40B4-BE49-F238E27FC236}">
                <a16:creationId xmlns:a16="http://schemas.microsoft.com/office/drawing/2014/main" id="{BDE16D55-A48A-4E7C-B8F4-2B06184A9B70}"/>
              </a:ext>
            </a:extLst>
          </p:cNvPr>
          <p:cNvSpPr txBox="1"/>
          <p:nvPr/>
        </p:nvSpPr>
        <p:spPr>
          <a:xfrm>
            <a:off x="1633581" y="5600231"/>
            <a:ext cx="1088133"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WinForms</a:t>
            </a:r>
            <a:endParaRPr lang="en-IN" sz="1000" dirty="0"/>
          </a:p>
        </p:txBody>
      </p:sp>
      <p:sp>
        <p:nvSpPr>
          <p:cNvPr id="43" name="TextBox 42">
            <a:extLst>
              <a:ext uri="{FF2B5EF4-FFF2-40B4-BE49-F238E27FC236}">
                <a16:creationId xmlns:a16="http://schemas.microsoft.com/office/drawing/2014/main" id="{48578D65-15E3-4F8F-91C8-994D4C7870DF}"/>
              </a:ext>
            </a:extLst>
          </p:cNvPr>
          <p:cNvSpPr txBox="1"/>
          <p:nvPr/>
        </p:nvSpPr>
        <p:spPr>
          <a:xfrm>
            <a:off x="2671482" y="5602465"/>
            <a:ext cx="729129" cy="246221"/>
          </a:xfrm>
          <a:prstGeom prst="rect">
            <a:avLst/>
          </a:prstGeom>
          <a:noFill/>
        </p:spPr>
        <p:txBody>
          <a:bodyPr wrap="square">
            <a:spAutoFit/>
          </a:bodyPr>
          <a:lstStyle/>
          <a:p>
            <a:pPr marL="285750" indent="-285750">
              <a:buFont typeface="Arial" panose="020B0604020202020204" pitchFamily="34" charset="0"/>
              <a:buChar char="•"/>
            </a:pPr>
            <a:r>
              <a:rPr lang="en-GB" sz="1000" dirty="0"/>
              <a:t>WPF</a:t>
            </a:r>
            <a:endParaRPr lang="en-IN" sz="1000" dirty="0"/>
          </a:p>
        </p:txBody>
      </p:sp>
      <p:sp>
        <p:nvSpPr>
          <p:cNvPr id="45" name="TextBox 44">
            <a:extLst>
              <a:ext uri="{FF2B5EF4-FFF2-40B4-BE49-F238E27FC236}">
                <a16:creationId xmlns:a16="http://schemas.microsoft.com/office/drawing/2014/main" id="{B666B059-B46D-42C4-9670-C87422D3F13C}"/>
              </a:ext>
            </a:extLst>
          </p:cNvPr>
          <p:cNvSpPr txBox="1"/>
          <p:nvPr/>
        </p:nvSpPr>
        <p:spPr>
          <a:xfrm>
            <a:off x="3400610" y="5605364"/>
            <a:ext cx="881597"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 UI</a:t>
            </a:r>
            <a:endParaRPr lang="en-IN" sz="1000" dirty="0"/>
          </a:p>
        </p:txBody>
      </p:sp>
      <p:sp>
        <p:nvSpPr>
          <p:cNvPr id="47" name="TextBox 46">
            <a:extLst>
              <a:ext uri="{FF2B5EF4-FFF2-40B4-BE49-F238E27FC236}">
                <a16:creationId xmlns:a16="http://schemas.microsoft.com/office/drawing/2014/main" id="{D39941D7-511A-49E9-81A9-A7FF4E78A8AF}"/>
              </a:ext>
            </a:extLst>
          </p:cNvPr>
          <p:cNvSpPr txBox="1"/>
          <p:nvPr/>
        </p:nvSpPr>
        <p:spPr>
          <a:xfrm>
            <a:off x="4209885" y="5596619"/>
            <a:ext cx="898366"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49" name="TextBox 48">
            <a:extLst>
              <a:ext uri="{FF2B5EF4-FFF2-40B4-BE49-F238E27FC236}">
                <a16:creationId xmlns:a16="http://schemas.microsoft.com/office/drawing/2014/main" id="{D20EE3F4-23D9-4B4E-9352-74A214A7D025}"/>
              </a:ext>
            </a:extLst>
          </p:cNvPr>
          <p:cNvSpPr txBox="1"/>
          <p:nvPr/>
        </p:nvSpPr>
        <p:spPr>
          <a:xfrm>
            <a:off x="5030093" y="5596618"/>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1" name="TextBox 50">
            <a:extLst>
              <a:ext uri="{FF2B5EF4-FFF2-40B4-BE49-F238E27FC236}">
                <a16:creationId xmlns:a16="http://schemas.microsoft.com/office/drawing/2014/main" id="{86DBCBBF-BEC0-48DF-83E5-0221728EC289}"/>
              </a:ext>
            </a:extLst>
          </p:cNvPr>
          <p:cNvSpPr txBox="1"/>
          <p:nvPr/>
        </p:nvSpPr>
        <p:spPr>
          <a:xfrm>
            <a:off x="6031785" y="5605364"/>
            <a:ext cx="823245" cy="246221"/>
          </a:xfrm>
          <a:prstGeom prst="rect">
            <a:avLst/>
          </a:prstGeom>
          <a:noFill/>
        </p:spPr>
        <p:txBody>
          <a:bodyPr wrap="square">
            <a:spAutoFit/>
          </a:bodyPr>
          <a:lstStyle/>
          <a:p>
            <a:pPr marL="285750" indent="-285750">
              <a:buFont typeface="Arial" panose="020B0604020202020204" pitchFamily="34" charset="0"/>
              <a:buChar char="•"/>
            </a:pPr>
            <a:r>
              <a:rPr lang="en-GB" sz="1000" dirty="0"/>
              <a:t>UWP</a:t>
            </a:r>
            <a:endParaRPr lang="en-IN" sz="1000" dirty="0"/>
          </a:p>
        </p:txBody>
      </p:sp>
      <p:sp>
        <p:nvSpPr>
          <p:cNvPr id="52" name="TextBox 51">
            <a:extLst>
              <a:ext uri="{FF2B5EF4-FFF2-40B4-BE49-F238E27FC236}">
                <a16:creationId xmlns:a16="http://schemas.microsoft.com/office/drawing/2014/main" id="{6FC62C69-5174-45C6-8982-5E8A12D8FC8F}"/>
              </a:ext>
            </a:extLst>
          </p:cNvPr>
          <p:cNvSpPr txBox="1"/>
          <p:nvPr/>
        </p:nvSpPr>
        <p:spPr>
          <a:xfrm>
            <a:off x="1640731" y="6043685"/>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4" name="TextBox 53">
            <a:extLst>
              <a:ext uri="{FF2B5EF4-FFF2-40B4-BE49-F238E27FC236}">
                <a16:creationId xmlns:a16="http://schemas.microsoft.com/office/drawing/2014/main" id="{442784DC-2FCE-4993-86C3-AD88F0391198}"/>
              </a:ext>
            </a:extLst>
          </p:cNvPr>
          <p:cNvSpPr txBox="1"/>
          <p:nvPr/>
        </p:nvSpPr>
        <p:spPr>
          <a:xfrm>
            <a:off x="2639109" y="6038770"/>
            <a:ext cx="898366"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55" name="TextBox 54">
            <a:extLst>
              <a:ext uri="{FF2B5EF4-FFF2-40B4-BE49-F238E27FC236}">
                <a16:creationId xmlns:a16="http://schemas.microsoft.com/office/drawing/2014/main" id="{F8C538F1-F7FD-4B1E-BFD2-E7FC1A2A08CA}"/>
              </a:ext>
            </a:extLst>
          </p:cNvPr>
          <p:cNvSpPr txBox="1"/>
          <p:nvPr/>
        </p:nvSpPr>
        <p:spPr>
          <a:xfrm>
            <a:off x="3458968" y="6041548"/>
            <a:ext cx="823245" cy="246221"/>
          </a:xfrm>
          <a:prstGeom prst="rect">
            <a:avLst/>
          </a:prstGeom>
          <a:noFill/>
        </p:spPr>
        <p:txBody>
          <a:bodyPr wrap="square">
            <a:spAutoFit/>
          </a:bodyPr>
          <a:lstStyle/>
          <a:p>
            <a:pPr marL="285750" indent="-285750">
              <a:buFont typeface="Arial" panose="020B0604020202020204" pitchFamily="34" charset="0"/>
              <a:buChar char="•"/>
            </a:pPr>
            <a:r>
              <a:rPr lang="en-GB" sz="1000" dirty="0"/>
              <a:t>UWP</a:t>
            </a:r>
            <a:endParaRPr lang="en-IN" sz="1000" dirty="0"/>
          </a:p>
        </p:txBody>
      </p:sp>
    </p:spTree>
    <p:extLst>
      <p:ext uri="{BB962C8B-B14F-4D97-AF65-F5344CB8AC3E}">
        <p14:creationId xmlns:p14="http://schemas.microsoft.com/office/powerpoint/2010/main" val="114450146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BC7BE17E-32D5-4C5F-9031-38FD6D51B1F8}"/>
              </a:ext>
            </a:extLst>
          </p:cNvPr>
          <p:cNvSpPr/>
          <p:nvPr/>
        </p:nvSpPr>
        <p:spPr>
          <a:xfrm>
            <a:off x="923993" y="6263325"/>
            <a:ext cx="191828" cy="246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ED2D0802-A334-4F8D-BBC6-E628A1C5C796}"/>
              </a:ext>
            </a:extLst>
          </p:cNvPr>
          <p:cNvSpPr/>
          <p:nvPr/>
        </p:nvSpPr>
        <p:spPr>
          <a:xfrm>
            <a:off x="885695" y="5719728"/>
            <a:ext cx="264025" cy="2575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5D7D6C7E-EFBF-4292-A178-798913E50B73}"/>
              </a:ext>
            </a:extLst>
          </p:cNvPr>
          <p:cNvSpPr/>
          <p:nvPr/>
        </p:nvSpPr>
        <p:spPr>
          <a:xfrm>
            <a:off x="878896" y="4885475"/>
            <a:ext cx="277473" cy="3195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22A25770-3DA7-413A-BA5E-513C5BC4BB0D}"/>
              </a:ext>
            </a:extLst>
          </p:cNvPr>
          <p:cNvSpPr txBox="1"/>
          <p:nvPr/>
        </p:nvSpPr>
        <p:spPr>
          <a:xfrm>
            <a:off x="610071" y="1009314"/>
            <a:ext cx="2374232" cy="584775"/>
          </a:xfrm>
          <a:prstGeom prst="rect">
            <a:avLst/>
          </a:prstGeom>
          <a:noFill/>
        </p:spPr>
        <p:txBody>
          <a:bodyPr wrap="square" rtlCol="0">
            <a:spAutoFit/>
          </a:bodyPr>
          <a:lstStyle/>
          <a:p>
            <a:r>
              <a:rPr lang="en-GB" sz="3200" b="1" dirty="0">
                <a:solidFill>
                  <a:schemeClr val="accent1">
                    <a:lumMod val="40000"/>
                    <a:lumOff val="60000"/>
                  </a:schemeClr>
                </a:solidFill>
                <a:latin typeface="Open Sans" panose="020B0606030504020204" pitchFamily="34" charset="0"/>
              </a:rPr>
              <a:t>C</a:t>
            </a:r>
            <a:r>
              <a:rPr lang="en-IN" sz="3200" b="1" dirty="0">
                <a:solidFill>
                  <a:schemeClr val="accent1">
                    <a:lumMod val="40000"/>
                    <a:lumOff val="60000"/>
                  </a:schemeClr>
                </a:solidFill>
                <a:latin typeface="Open Sans" panose="020B0606030504020204" pitchFamily="34" charset="0"/>
              </a:rPr>
              <a:t>harts</a:t>
            </a:r>
            <a:endParaRPr lang="en-IN" sz="3200" dirty="0">
              <a:solidFill>
                <a:schemeClr val="accent1">
                  <a:lumMod val="40000"/>
                  <a:lumOff val="60000"/>
                </a:schemeClr>
              </a:solidFill>
            </a:endParaRPr>
          </a:p>
        </p:txBody>
      </p:sp>
      <p:sp>
        <p:nvSpPr>
          <p:cNvPr id="3" name="TextBox 2">
            <a:extLst>
              <a:ext uri="{FF2B5EF4-FFF2-40B4-BE49-F238E27FC236}">
                <a16:creationId xmlns:a16="http://schemas.microsoft.com/office/drawing/2014/main" id="{983CC60F-FFB0-41AA-AEC8-68FDB9F5F0B5}"/>
              </a:ext>
            </a:extLst>
          </p:cNvPr>
          <p:cNvSpPr txBox="1"/>
          <p:nvPr/>
        </p:nvSpPr>
        <p:spPr>
          <a:xfrm>
            <a:off x="610071" y="1839232"/>
            <a:ext cx="5341354" cy="1323439"/>
          </a:xfrm>
          <a:prstGeom prst="rect">
            <a:avLst/>
          </a:prstGeom>
          <a:noFill/>
        </p:spPr>
        <p:txBody>
          <a:bodyPr wrap="square" rtlCol="0">
            <a:spAutoFit/>
          </a:bodyPr>
          <a:lstStyle/>
          <a:p>
            <a:r>
              <a:rPr lang="en-GB" sz="1600" b="0" i="0" dirty="0">
                <a:solidFill>
                  <a:schemeClr val="tx1">
                    <a:lumMod val="95000"/>
                  </a:schemeClr>
                </a:solidFill>
                <a:effectLst/>
                <a:latin typeface="Open Sans" panose="020B0606030504020204" pitchFamily="34" charset="0"/>
                <a:ea typeface="Open Sans" panose="020B0606030504020204" pitchFamily="34" charset="0"/>
                <a:cs typeface="Open Sans" panose="020B0606030504020204" pitchFamily="34" charset="0"/>
              </a:rPr>
              <a:t>The Charts control can plot a wide range of chart types, ranging from line charts to specialized financial charts. Its rich feature set includes functionalities like data binding, multiple axes, legends, animation, data labels, annotations, trackballs, tooltips, and zooming.</a:t>
            </a:r>
            <a:endParaRPr lang="en-IN" sz="1600" dirty="0">
              <a:solidFill>
                <a:schemeClr val="tx1">
                  <a:lumMod val="9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198BBD6A-304B-4CFD-A987-9B87A6243A07}"/>
              </a:ext>
            </a:extLst>
          </p:cNvPr>
          <p:cNvSpPr txBox="1"/>
          <p:nvPr/>
        </p:nvSpPr>
        <p:spPr>
          <a:xfrm>
            <a:off x="610071" y="4218042"/>
            <a:ext cx="2983832" cy="369332"/>
          </a:xfrm>
          <a:prstGeom prst="rect">
            <a:avLst/>
          </a:prstGeom>
          <a:noFill/>
        </p:spPr>
        <p:txBody>
          <a:bodyPr wrap="square" rtlCol="0">
            <a:spAutoFit/>
          </a:bodyPr>
          <a:lstStyle/>
          <a:p>
            <a:r>
              <a:rPr lang="en-IN" b="1" i="0" dirty="0">
                <a:solidFill>
                  <a:schemeClr val="accent1">
                    <a:lumMod val="40000"/>
                    <a:lumOff val="60000"/>
                  </a:schemeClr>
                </a:solidFill>
                <a:effectLst/>
                <a:latin typeface="Open Sans" panose="020B0606030504020204" pitchFamily="34" charset="0"/>
              </a:rPr>
              <a:t>SUPPORTED PLATFORMS</a:t>
            </a:r>
            <a:endParaRPr lang="en-IN" dirty="0">
              <a:solidFill>
                <a:schemeClr val="accent1">
                  <a:lumMod val="40000"/>
                  <a:lumOff val="60000"/>
                </a:schemeClr>
              </a:solidFill>
            </a:endParaRPr>
          </a:p>
        </p:txBody>
      </p:sp>
      <p:cxnSp>
        <p:nvCxnSpPr>
          <p:cNvPr id="6" name="Straight Connector 5">
            <a:extLst>
              <a:ext uri="{FF2B5EF4-FFF2-40B4-BE49-F238E27FC236}">
                <a16:creationId xmlns:a16="http://schemas.microsoft.com/office/drawing/2014/main" id="{C5562311-70FE-4D02-87DF-F2FAD14020CA}"/>
              </a:ext>
            </a:extLst>
          </p:cNvPr>
          <p:cNvCxnSpPr>
            <a:cxnSpLocks/>
          </p:cNvCxnSpPr>
          <p:nvPr/>
        </p:nvCxnSpPr>
        <p:spPr>
          <a:xfrm>
            <a:off x="1413024" y="4775212"/>
            <a:ext cx="4710" cy="668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C342BA7-AB5A-4017-A0C3-784A30197848}"/>
              </a:ext>
            </a:extLst>
          </p:cNvPr>
          <p:cNvCxnSpPr>
            <a:cxnSpLocks/>
          </p:cNvCxnSpPr>
          <p:nvPr/>
        </p:nvCxnSpPr>
        <p:spPr>
          <a:xfrm>
            <a:off x="1413024" y="5662576"/>
            <a:ext cx="9151" cy="415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D9DEEC7-6637-4954-BE71-F1EB0F7CB255}"/>
              </a:ext>
            </a:extLst>
          </p:cNvPr>
          <p:cNvCxnSpPr>
            <a:cxnSpLocks/>
          </p:cNvCxnSpPr>
          <p:nvPr/>
        </p:nvCxnSpPr>
        <p:spPr>
          <a:xfrm>
            <a:off x="1422175" y="6284991"/>
            <a:ext cx="0" cy="210104"/>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Free Computer SVG, PNG Icon, Symbol. Download Image.">
            <a:extLst>
              <a:ext uri="{FF2B5EF4-FFF2-40B4-BE49-F238E27FC236}">
                <a16:creationId xmlns:a16="http://schemas.microsoft.com/office/drawing/2014/main" id="{9A751CFC-6B0F-4A54-8570-6E86AFA56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694" y="5728474"/>
            <a:ext cx="270824" cy="2575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ee Icon | Smartphone">
            <a:extLst>
              <a:ext uri="{FF2B5EF4-FFF2-40B4-BE49-F238E27FC236}">
                <a16:creationId xmlns:a16="http://schemas.microsoft.com/office/drawing/2014/main" id="{D2F6EB50-6F11-444E-B087-B9342987A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46" y="6287221"/>
            <a:ext cx="246600" cy="2048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363181B-518D-49EC-B970-4F82F199B22B}"/>
              </a:ext>
            </a:extLst>
          </p:cNvPr>
          <p:cNvSpPr txBox="1"/>
          <p:nvPr/>
        </p:nvSpPr>
        <p:spPr>
          <a:xfrm>
            <a:off x="1640731" y="4790757"/>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JavaScript</a:t>
            </a:r>
            <a:endParaRPr lang="en-IN" sz="1000" dirty="0"/>
          </a:p>
        </p:txBody>
      </p:sp>
      <p:sp>
        <p:nvSpPr>
          <p:cNvPr id="12" name="TextBox 11">
            <a:extLst>
              <a:ext uri="{FF2B5EF4-FFF2-40B4-BE49-F238E27FC236}">
                <a16:creationId xmlns:a16="http://schemas.microsoft.com/office/drawing/2014/main" id="{27375E65-23C4-4C12-A0B1-17C0325C0AE1}"/>
              </a:ext>
            </a:extLst>
          </p:cNvPr>
          <p:cNvSpPr txBox="1"/>
          <p:nvPr/>
        </p:nvSpPr>
        <p:spPr>
          <a:xfrm>
            <a:off x="2742857" y="4787901"/>
            <a:ext cx="9727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Angular</a:t>
            </a:r>
            <a:endParaRPr lang="en-IN" sz="1000" dirty="0"/>
          </a:p>
        </p:txBody>
      </p:sp>
      <p:sp>
        <p:nvSpPr>
          <p:cNvPr id="14" name="TextBox 13">
            <a:extLst>
              <a:ext uri="{FF2B5EF4-FFF2-40B4-BE49-F238E27FC236}">
                <a16:creationId xmlns:a16="http://schemas.microsoft.com/office/drawing/2014/main" id="{972C9A0F-0808-4978-879A-D2523E88CDCA}"/>
              </a:ext>
            </a:extLst>
          </p:cNvPr>
          <p:cNvSpPr txBox="1"/>
          <p:nvPr/>
        </p:nvSpPr>
        <p:spPr>
          <a:xfrm>
            <a:off x="3638497" y="4781557"/>
            <a:ext cx="898366"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React</a:t>
            </a:r>
            <a:endParaRPr lang="en-IN" sz="1000" dirty="0"/>
          </a:p>
        </p:txBody>
      </p:sp>
      <p:sp>
        <p:nvSpPr>
          <p:cNvPr id="17" name="TextBox 16">
            <a:extLst>
              <a:ext uri="{FF2B5EF4-FFF2-40B4-BE49-F238E27FC236}">
                <a16:creationId xmlns:a16="http://schemas.microsoft.com/office/drawing/2014/main" id="{2E61EA41-6958-4FFB-BCFF-0E54D285F2CB}"/>
              </a:ext>
            </a:extLst>
          </p:cNvPr>
          <p:cNvSpPr txBox="1"/>
          <p:nvPr/>
        </p:nvSpPr>
        <p:spPr>
          <a:xfrm>
            <a:off x="4510210" y="4775213"/>
            <a:ext cx="726988"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Vue</a:t>
            </a:r>
            <a:endParaRPr lang="en-IN" sz="1000" dirty="0"/>
          </a:p>
        </p:txBody>
      </p:sp>
      <p:sp>
        <p:nvSpPr>
          <p:cNvPr id="18" name="TextBox 17">
            <a:extLst>
              <a:ext uri="{FF2B5EF4-FFF2-40B4-BE49-F238E27FC236}">
                <a16:creationId xmlns:a16="http://schemas.microsoft.com/office/drawing/2014/main" id="{DD82628F-0FA6-4A82-9441-6577C1094E6B}"/>
              </a:ext>
            </a:extLst>
          </p:cNvPr>
          <p:cNvSpPr txBox="1"/>
          <p:nvPr/>
        </p:nvSpPr>
        <p:spPr>
          <a:xfrm>
            <a:off x="5214673" y="4775212"/>
            <a:ext cx="844617"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Blazer</a:t>
            </a:r>
            <a:endParaRPr lang="en-IN" sz="1000" dirty="0"/>
          </a:p>
        </p:txBody>
      </p:sp>
      <p:sp>
        <p:nvSpPr>
          <p:cNvPr id="26" name="TextBox 25">
            <a:extLst>
              <a:ext uri="{FF2B5EF4-FFF2-40B4-BE49-F238E27FC236}">
                <a16:creationId xmlns:a16="http://schemas.microsoft.com/office/drawing/2014/main" id="{8D1641E4-7A83-4683-9040-301CDB7DC491}"/>
              </a:ext>
            </a:extLst>
          </p:cNvPr>
          <p:cNvSpPr txBox="1"/>
          <p:nvPr/>
        </p:nvSpPr>
        <p:spPr>
          <a:xfrm>
            <a:off x="1636500" y="5035900"/>
            <a:ext cx="940141"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30" name="TextBox 29">
            <a:extLst>
              <a:ext uri="{FF2B5EF4-FFF2-40B4-BE49-F238E27FC236}">
                <a16:creationId xmlns:a16="http://schemas.microsoft.com/office/drawing/2014/main" id="{A377DF2C-FBD3-4402-B7A3-D5E65C25B39B}"/>
              </a:ext>
            </a:extLst>
          </p:cNvPr>
          <p:cNvSpPr txBox="1"/>
          <p:nvPr/>
        </p:nvSpPr>
        <p:spPr>
          <a:xfrm>
            <a:off x="2486209" y="5035900"/>
            <a:ext cx="972759" cy="246221"/>
          </a:xfrm>
          <a:prstGeom prst="rect">
            <a:avLst/>
          </a:prstGeom>
          <a:noFill/>
        </p:spPr>
        <p:txBody>
          <a:bodyPr wrap="square">
            <a:spAutoFit/>
          </a:bodyPr>
          <a:lstStyle/>
          <a:p>
            <a:pPr marL="285750" indent="-285750">
              <a:buFont typeface="Arial" panose="020B0604020202020204" pitchFamily="34" charset="0"/>
              <a:buChar char="•"/>
            </a:pPr>
            <a:r>
              <a:rPr lang="en-GB" sz="1000" dirty="0"/>
              <a:t>jQuery</a:t>
            </a:r>
            <a:endParaRPr lang="en-IN" sz="1000" dirty="0"/>
          </a:p>
        </p:txBody>
      </p:sp>
      <p:sp>
        <p:nvSpPr>
          <p:cNvPr id="32" name="TextBox 31">
            <a:extLst>
              <a:ext uri="{FF2B5EF4-FFF2-40B4-BE49-F238E27FC236}">
                <a16:creationId xmlns:a16="http://schemas.microsoft.com/office/drawing/2014/main" id="{143AD2FB-3113-4009-8923-600586BB8130}"/>
              </a:ext>
            </a:extLst>
          </p:cNvPr>
          <p:cNvSpPr txBox="1"/>
          <p:nvPr/>
        </p:nvSpPr>
        <p:spPr>
          <a:xfrm>
            <a:off x="3307395" y="5045232"/>
            <a:ext cx="1307466"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MVC</a:t>
            </a:r>
            <a:endParaRPr lang="en-IN" sz="1000" dirty="0"/>
          </a:p>
        </p:txBody>
      </p:sp>
      <p:sp>
        <p:nvSpPr>
          <p:cNvPr id="34" name="TextBox 33">
            <a:extLst>
              <a:ext uri="{FF2B5EF4-FFF2-40B4-BE49-F238E27FC236}">
                <a16:creationId xmlns:a16="http://schemas.microsoft.com/office/drawing/2014/main" id="{A75D5821-192E-4B89-929B-4755F6B15C4E}"/>
              </a:ext>
            </a:extLst>
          </p:cNvPr>
          <p:cNvSpPr txBox="1"/>
          <p:nvPr/>
        </p:nvSpPr>
        <p:spPr>
          <a:xfrm>
            <a:off x="4561094" y="5027778"/>
            <a:ext cx="1470691"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Core</a:t>
            </a:r>
            <a:endParaRPr lang="en-IN" sz="1000" dirty="0"/>
          </a:p>
        </p:txBody>
      </p:sp>
      <p:sp>
        <p:nvSpPr>
          <p:cNvPr id="38" name="TextBox 37">
            <a:extLst>
              <a:ext uri="{FF2B5EF4-FFF2-40B4-BE49-F238E27FC236}">
                <a16:creationId xmlns:a16="http://schemas.microsoft.com/office/drawing/2014/main" id="{7AF2DEF6-29FE-4745-8F9C-FC5ED43B53F5}"/>
              </a:ext>
            </a:extLst>
          </p:cNvPr>
          <p:cNvSpPr txBox="1"/>
          <p:nvPr/>
        </p:nvSpPr>
        <p:spPr>
          <a:xfrm>
            <a:off x="1633581" y="5263770"/>
            <a:ext cx="1660187" cy="246221"/>
          </a:xfrm>
          <a:prstGeom prst="rect">
            <a:avLst/>
          </a:prstGeom>
          <a:noFill/>
        </p:spPr>
        <p:txBody>
          <a:bodyPr wrap="square">
            <a:spAutoFit/>
          </a:bodyPr>
          <a:lstStyle/>
          <a:p>
            <a:pPr marL="285750" indent="-285750">
              <a:buFont typeface="Arial" panose="020B0604020202020204" pitchFamily="34" charset="0"/>
              <a:buChar char="•"/>
            </a:pPr>
            <a:r>
              <a:rPr lang="en-GB" sz="1000" dirty="0"/>
              <a:t>ASP.NET WEB Forms</a:t>
            </a:r>
            <a:endParaRPr lang="en-IN" sz="1000" dirty="0"/>
          </a:p>
        </p:txBody>
      </p:sp>
      <p:sp>
        <p:nvSpPr>
          <p:cNvPr id="41" name="TextBox 40">
            <a:extLst>
              <a:ext uri="{FF2B5EF4-FFF2-40B4-BE49-F238E27FC236}">
                <a16:creationId xmlns:a16="http://schemas.microsoft.com/office/drawing/2014/main" id="{BDE16D55-A48A-4E7C-B8F4-2B06184A9B70}"/>
              </a:ext>
            </a:extLst>
          </p:cNvPr>
          <p:cNvSpPr txBox="1"/>
          <p:nvPr/>
        </p:nvSpPr>
        <p:spPr>
          <a:xfrm>
            <a:off x="1633581" y="5600231"/>
            <a:ext cx="1088133"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WinForms</a:t>
            </a:r>
            <a:endParaRPr lang="en-IN" sz="1000" dirty="0"/>
          </a:p>
        </p:txBody>
      </p:sp>
      <p:sp>
        <p:nvSpPr>
          <p:cNvPr id="43" name="TextBox 42">
            <a:extLst>
              <a:ext uri="{FF2B5EF4-FFF2-40B4-BE49-F238E27FC236}">
                <a16:creationId xmlns:a16="http://schemas.microsoft.com/office/drawing/2014/main" id="{48578D65-15E3-4F8F-91C8-994D4C7870DF}"/>
              </a:ext>
            </a:extLst>
          </p:cNvPr>
          <p:cNvSpPr txBox="1"/>
          <p:nvPr/>
        </p:nvSpPr>
        <p:spPr>
          <a:xfrm>
            <a:off x="2671482" y="5602465"/>
            <a:ext cx="729129" cy="246221"/>
          </a:xfrm>
          <a:prstGeom prst="rect">
            <a:avLst/>
          </a:prstGeom>
          <a:noFill/>
        </p:spPr>
        <p:txBody>
          <a:bodyPr wrap="square">
            <a:spAutoFit/>
          </a:bodyPr>
          <a:lstStyle/>
          <a:p>
            <a:pPr marL="285750" indent="-285750">
              <a:buFont typeface="Arial" panose="020B0604020202020204" pitchFamily="34" charset="0"/>
              <a:buChar char="•"/>
            </a:pPr>
            <a:r>
              <a:rPr lang="en-GB" sz="1000" dirty="0"/>
              <a:t>WPF</a:t>
            </a:r>
            <a:endParaRPr lang="en-IN" sz="1000" dirty="0"/>
          </a:p>
        </p:txBody>
      </p:sp>
      <p:sp>
        <p:nvSpPr>
          <p:cNvPr id="45" name="TextBox 44">
            <a:extLst>
              <a:ext uri="{FF2B5EF4-FFF2-40B4-BE49-F238E27FC236}">
                <a16:creationId xmlns:a16="http://schemas.microsoft.com/office/drawing/2014/main" id="{B666B059-B46D-42C4-9670-C87422D3F13C}"/>
              </a:ext>
            </a:extLst>
          </p:cNvPr>
          <p:cNvSpPr txBox="1"/>
          <p:nvPr/>
        </p:nvSpPr>
        <p:spPr>
          <a:xfrm>
            <a:off x="3400610" y="5605364"/>
            <a:ext cx="881597" cy="246221"/>
          </a:xfrm>
          <a:prstGeom prst="rect">
            <a:avLst/>
          </a:prstGeom>
          <a:noFill/>
        </p:spPr>
        <p:txBody>
          <a:bodyPr wrap="square">
            <a:spAutoFit/>
          </a:bodyPr>
          <a:lstStyle/>
          <a:p>
            <a:pPr marL="285750" indent="-285750">
              <a:buFont typeface="Arial" panose="020B0604020202020204" pitchFamily="34" charset="0"/>
              <a:buChar char="•"/>
            </a:pPr>
            <a:r>
              <a:rPr lang="en-GB" sz="1000" dirty="0"/>
              <a:t>Win UI</a:t>
            </a:r>
            <a:endParaRPr lang="en-IN" sz="1000" dirty="0"/>
          </a:p>
        </p:txBody>
      </p:sp>
      <p:sp>
        <p:nvSpPr>
          <p:cNvPr id="47" name="TextBox 46">
            <a:extLst>
              <a:ext uri="{FF2B5EF4-FFF2-40B4-BE49-F238E27FC236}">
                <a16:creationId xmlns:a16="http://schemas.microsoft.com/office/drawing/2014/main" id="{D39941D7-511A-49E9-81A9-A7FF4E78A8AF}"/>
              </a:ext>
            </a:extLst>
          </p:cNvPr>
          <p:cNvSpPr txBox="1"/>
          <p:nvPr/>
        </p:nvSpPr>
        <p:spPr>
          <a:xfrm>
            <a:off x="4209885" y="5596619"/>
            <a:ext cx="898366"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49" name="TextBox 48">
            <a:extLst>
              <a:ext uri="{FF2B5EF4-FFF2-40B4-BE49-F238E27FC236}">
                <a16:creationId xmlns:a16="http://schemas.microsoft.com/office/drawing/2014/main" id="{D20EE3F4-23D9-4B4E-9352-74A214A7D025}"/>
              </a:ext>
            </a:extLst>
          </p:cNvPr>
          <p:cNvSpPr txBox="1"/>
          <p:nvPr/>
        </p:nvSpPr>
        <p:spPr>
          <a:xfrm>
            <a:off x="5030093" y="5596618"/>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1" name="TextBox 50">
            <a:extLst>
              <a:ext uri="{FF2B5EF4-FFF2-40B4-BE49-F238E27FC236}">
                <a16:creationId xmlns:a16="http://schemas.microsoft.com/office/drawing/2014/main" id="{86DBCBBF-BEC0-48DF-83E5-0221728EC289}"/>
              </a:ext>
            </a:extLst>
          </p:cNvPr>
          <p:cNvSpPr txBox="1"/>
          <p:nvPr/>
        </p:nvSpPr>
        <p:spPr>
          <a:xfrm>
            <a:off x="1659531" y="5882250"/>
            <a:ext cx="823245" cy="246221"/>
          </a:xfrm>
          <a:prstGeom prst="rect">
            <a:avLst/>
          </a:prstGeom>
          <a:noFill/>
        </p:spPr>
        <p:txBody>
          <a:bodyPr wrap="square">
            <a:spAutoFit/>
          </a:bodyPr>
          <a:lstStyle/>
          <a:p>
            <a:pPr marL="285750" indent="-285750">
              <a:buFont typeface="Arial" panose="020B0604020202020204" pitchFamily="34" charset="0"/>
              <a:buChar char="•"/>
            </a:pPr>
            <a:r>
              <a:rPr lang="en-GB" sz="1000" dirty="0"/>
              <a:t>UWP</a:t>
            </a:r>
            <a:endParaRPr lang="en-IN" sz="1000" dirty="0"/>
          </a:p>
        </p:txBody>
      </p:sp>
      <p:sp>
        <p:nvSpPr>
          <p:cNvPr id="52" name="TextBox 51">
            <a:extLst>
              <a:ext uri="{FF2B5EF4-FFF2-40B4-BE49-F238E27FC236}">
                <a16:creationId xmlns:a16="http://schemas.microsoft.com/office/drawing/2014/main" id="{6FC62C69-5174-45C6-8982-5E8A12D8FC8F}"/>
              </a:ext>
            </a:extLst>
          </p:cNvPr>
          <p:cNvSpPr txBox="1"/>
          <p:nvPr/>
        </p:nvSpPr>
        <p:spPr>
          <a:xfrm>
            <a:off x="1640731" y="6248304"/>
            <a:ext cx="1117266" cy="246221"/>
          </a:xfrm>
          <a:prstGeom prst="rect">
            <a:avLst/>
          </a:prstGeom>
          <a:noFill/>
        </p:spPr>
        <p:txBody>
          <a:bodyPr wrap="square">
            <a:spAutoFit/>
          </a:bodyPr>
          <a:lstStyle/>
          <a:p>
            <a:pPr marL="285750" indent="-285750">
              <a:buFont typeface="Arial" panose="020B0604020202020204" pitchFamily="34" charset="0"/>
              <a:buChar char="•"/>
            </a:pPr>
            <a:r>
              <a:rPr lang="en-GB" sz="1000" dirty="0"/>
              <a:t>Xamarin</a:t>
            </a:r>
            <a:endParaRPr lang="en-IN" sz="1000" dirty="0"/>
          </a:p>
        </p:txBody>
      </p:sp>
      <p:sp>
        <p:nvSpPr>
          <p:cNvPr id="54" name="TextBox 53">
            <a:extLst>
              <a:ext uri="{FF2B5EF4-FFF2-40B4-BE49-F238E27FC236}">
                <a16:creationId xmlns:a16="http://schemas.microsoft.com/office/drawing/2014/main" id="{442784DC-2FCE-4993-86C3-AD88F0391198}"/>
              </a:ext>
            </a:extLst>
          </p:cNvPr>
          <p:cNvSpPr txBox="1"/>
          <p:nvPr/>
        </p:nvSpPr>
        <p:spPr>
          <a:xfrm>
            <a:off x="2659300" y="6248304"/>
            <a:ext cx="898366" cy="246221"/>
          </a:xfrm>
          <a:prstGeom prst="rect">
            <a:avLst/>
          </a:prstGeom>
          <a:noFill/>
        </p:spPr>
        <p:txBody>
          <a:bodyPr wrap="square">
            <a:spAutoFit/>
          </a:bodyPr>
          <a:lstStyle/>
          <a:p>
            <a:pPr marL="285750" indent="-285750">
              <a:buFont typeface="Arial" panose="020B0604020202020204" pitchFamily="34" charset="0"/>
              <a:buChar char="•"/>
            </a:pPr>
            <a:r>
              <a:rPr lang="en-GB" sz="1000" dirty="0"/>
              <a:t>Flutter</a:t>
            </a:r>
            <a:endParaRPr lang="en-IN" sz="1000" dirty="0"/>
          </a:p>
        </p:txBody>
      </p:sp>
      <p:sp>
        <p:nvSpPr>
          <p:cNvPr id="55" name="TextBox 54">
            <a:extLst>
              <a:ext uri="{FF2B5EF4-FFF2-40B4-BE49-F238E27FC236}">
                <a16:creationId xmlns:a16="http://schemas.microsoft.com/office/drawing/2014/main" id="{F8C538F1-F7FD-4B1E-BFD2-E7FC1A2A08CA}"/>
              </a:ext>
            </a:extLst>
          </p:cNvPr>
          <p:cNvSpPr txBox="1"/>
          <p:nvPr/>
        </p:nvSpPr>
        <p:spPr>
          <a:xfrm>
            <a:off x="3494683" y="6254329"/>
            <a:ext cx="823245" cy="246221"/>
          </a:xfrm>
          <a:prstGeom prst="rect">
            <a:avLst/>
          </a:prstGeom>
          <a:noFill/>
        </p:spPr>
        <p:txBody>
          <a:bodyPr wrap="square">
            <a:spAutoFit/>
          </a:bodyPr>
          <a:lstStyle/>
          <a:p>
            <a:pPr marL="285750" indent="-285750">
              <a:buFont typeface="Arial" panose="020B0604020202020204" pitchFamily="34" charset="0"/>
              <a:buChar char="•"/>
            </a:pPr>
            <a:r>
              <a:rPr lang="en-GB" sz="1000" dirty="0"/>
              <a:t>UWP</a:t>
            </a:r>
            <a:endParaRPr lang="en-IN" sz="1000" dirty="0"/>
          </a:p>
        </p:txBody>
      </p:sp>
      <p:sp>
        <p:nvSpPr>
          <p:cNvPr id="33" name="TextBox 32">
            <a:extLst>
              <a:ext uri="{FF2B5EF4-FFF2-40B4-BE49-F238E27FC236}">
                <a16:creationId xmlns:a16="http://schemas.microsoft.com/office/drawing/2014/main" id="{5692972B-9A3C-432D-8FE6-30511F767D1A}"/>
              </a:ext>
            </a:extLst>
          </p:cNvPr>
          <p:cNvSpPr txBox="1"/>
          <p:nvPr/>
        </p:nvSpPr>
        <p:spPr>
          <a:xfrm>
            <a:off x="4231729" y="6248303"/>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JavaScript</a:t>
            </a:r>
            <a:endParaRPr lang="en-IN" sz="1000" dirty="0"/>
          </a:p>
        </p:txBody>
      </p:sp>
      <p:sp>
        <p:nvSpPr>
          <p:cNvPr id="35" name="TextBox 34">
            <a:extLst>
              <a:ext uri="{FF2B5EF4-FFF2-40B4-BE49-F238E27FC236}">
                <a16:creationId xmlns:a16="http://schemas.microsoft.com/office/drawing/2014/main" id="{E2985B15-0962-41D2-BEB0-FBFD0F7C1AF6}"/>
              </a:ext>
            </a:extLst>
          </p:cNvPr>
          <p:cNvSpPr txBox="1"/>
          <p:nvPr/>
        </p:nvSpPr>
        <p:spPr>
          <a:xfrm>
            <a:off x="2523058" y="5882250"/>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.NET MAUI</a:t>
            </a:r>
            <a:endParaRPr lang="en-IN" sz="1000" dirty="0"/>
          </a:p>
        </p:txBody>
      </p:sp>
      <p:sp>
        <p:nvSpPr>
          <p:cNvPr id="36" name="TextBox 35">
            <a:extLst>
              <a:ext uri="{FF2B5EF4-FFF2-40B4-BE49-F238E27FC236}">
                <a16:creationId xmlns:a16="http://schemas.microsoft.com/office/drawing/2014/main" id="{51A8AEEE-7786-423C-BA31-A82D612032C9}"/>
              </a:ext>
            </a:extLst>
          </p:cNvPr>
          <p:cNvSpPr txBox="1"/>
          <p:nvPr/>
        </p:nvSpPr>
        <p:spPr>
          <a:xfrm>
            <a:off x="5344629" y="6254818"/>
            <a:ext cx="1115439" cy="246221"/>
          </a:xfrm>
          <a:prstGeom prst="rect">
            <a:avLst/>
          </a:prstGeom>
          <a:noFill/>
        </p:spPr>
        <p:txBody>
          <a:bodyPr wrap="square" rtlCol="0">
            <a:spAutoFit/>
          </a:bodyPr>
          <a:lstStyle/>
          <a:p>
            <a:pPr marL="285750" indent="-285750">
              <a:buFont typeface="Arial" panose="020B0604020202020204" pitchFamily="34" charset="0"/>
              <a:buChar char="•"/>
            </a:pPr>
            <a:r>
              <a:rPr lang="en-GB" sz="1000" dirty="0"/>
              <a:t>.NET MAUI</a:t>
            </a:r>
            <a:endParaRPr lang="en-IN" sz="1000" dirty="0"/>
          </a:p>
        </p:txBody>
      </p:sp>
      <p:pic>
        <p:nvPicPr>
          <p:cNvPr id="2050" name="Picture 2" descr="Syncfusion Essential Chart">
            <a:extLst>
              <a:ext uri="{FF2B5EF4-FFF2-40B4-BE49-F238E27FC236}">
                <a16:creationId xmlns:a16="http://schemas.microsoft.com/office/drawing/2014/main" id="{D5B34E38-9550-49B7-9613-4DF4C3B2EF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9235" y="596123"/>
            <a:ext cx="5267210" cy="4790757"/>
          </a:xfrm>
          <a:prstGeom prst="rect">
            <a:avLst/>
          </a:prstGeom>
          <a:solidFill>
            <a:schemeClr val="accent1"/>
          </a:solidFill>
        </p:spPr>
      </p:pic>
      <p:pic>
        <p:nvPicPr>
          <p:cNvPr id="37" name="Picture 6" descr="Earth Globe Svg Png Icon Free Download (#499092 ...">
            <a:extLst>
              <a:ext uri="{FF2B5EF4-FFF2-40B4-BE49-F238E27FC236}">
                <a16:creationId xmlns:a16="http://schemas.microsoft.com/office/drawing/2014/main" id="{4B3EA047-1A1C-469F-ADA7-6C5D04D418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46" y="4934383"/>
            <a:ext cx="239720" cy="233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170336"/>
      </p:ext>
    </p:extLst>
  </p:cSld>
  <p:clrMapOvr>
    <a:masterClrMapping/>
  </p:clrMapOvr>
  <p:transition spd="slow">
    <p:push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154</TotalTime>
  <Words>212</Words>
  <Application>Microsoft Office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Open Sans</vt:lpstr>
      <vt:lpstr>Wingdings 2</vt:lpstr>
      <vt:lpstr>Quotable</vt:lpstr>
      <vt:lpstr>Most Popular Components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 Popular Component </dc:title>
  <dc:creator>Naveenkumar Mahalingam</dc:creator>
  <cp:lastModifiedBy>Naveenkumar Mahalingam</cp:lastModifiedBy>
  <cp:revision>22</cp:revision>
  <dcterms:created xsi:type="dcterms:W3CDTF">2023-01-06T08:46:39Z</dcterms:created>
  <dcterms:modified xsi:type="dcterms:W3CDTF">2024-10-21T07:23:18Z</dcterms:modified>
</cp:coreProperties>
</file>