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aveen%20kumar%20N\Desktop\Top%20Mentor%20Projects\Case%20Study%20-%20Design%20Thinking%20approac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aveen%20kumar%20N\Desktop\Top%20Mentor%20Projects\Case%20Study%20-%20Design%20Thinking%20approach.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Montly investment vs Profit</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Sheet7!$C$21</c:f>
              <c:strCache>
                <c:ptCount val="1"/>
                <c:pt idx="0">
                  <c:v>Raw Material Cost</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1"/>
                </a:solidFill>
              </a:ln>
              <a:effectLst/>
            </c:spPr>
            <c:trendlineType val="linear"/>
            <c:dispRSqr val="0"/>
            <c:dispEq val="0"/>
          </c:trendline>
          <c:cat>
            <c:numRef>
              <c:f>Sheet7!$B$22:$B$26</c:f>
              <c:numCache>
                <c:formatCode>mmm\-yy</c:formatCode>
                <c:ptCount val="5"/>
                <c:pt idx="0">
                  <c:v>43466</c:v>
                </c:pt>
                <c:pt idx="1">
                  <c:v>43497</c:v>
                </c:pt>
                <c:pt idx="2">
                  <c:v>43525</c:v>
                </c:pt>
                <c:pt idx="3">
                  <c:v>43556</c:v>
                </c:pt>
                <c:pt idx="4">
                  <c:v>43586</c:v>
                </c:pt>
              </c:numCache>
            </c:numRef>
          </c:cat>
          <c:val>
            <c:numRef>
              <c:f>Sheet7!$C$22:$C$26</c:f>
              <c:numCache>
                <c:formatCode>General</c:formatCode>
                <c:ptCount val="5"/>
                <c:pt idx="0">
                  <c:v>65000</c:v>
                </c:pt>
                <c:pt idx="1">
                  <c:v>55000</c:v>
                </c:pt>
                <c:pt idx="2">
                  <c:v>38000</c:v>
                </c:pt>
                <c:pt idx="3">
                  <c:v>35000</c:v>
                </c:pt>
                <c:pt idx="4">
                  <c:v>35000</c:v>
                </c:pt>
              </c:numCache>
            </c:numRef>
          </c:val>
        </c:ser>
        <c:ser>
          <c:idx val="1"/>
          <c:order val="1"/>
          <c:tx>
            <c:strRef>
              <c:f>Sheet7!$D$21</c:f>
              <c:strCache>
                <c:ptCount val="1"/>
                <c:pt idx="0">
                  <c:v>Profit</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2"/>
                </a:solidFill>
              </a:ln>
              <a:effectLst/>
            </c:spPr>
            <c:trendlineType val="linear"/>
            <c:dispRSqr val="0"/>
            <c:dispEq val="0"/>
          </c:trendline>
          <c:cat>
            <c:numRef>
              <c:f>Sheet7!$B$22:$B$26</c:f>
              <c:numCache>
                <c:formatCode>mmm\-yy</c:formatCode>
                <c:ptCount val="5"/>
                <c:pt idx="0">
                  <c:v>43466</c:v>
                </c:pt>
                <c:pt idx="1">
                  <c:v>43497</c:v>
                </c:pt>
                <c:pt idx="2">
                  <c:v>43525</c:v>
                </c:pt>
                <c:pt idx="3">
                  <c:v>43556</c:v>
                </c:pt>
                <c:pt idx="4">
                  <c:v>43586</c:v>
                </c:pt>
              </c:numCache>
            </c:numRef>
          </c:cat>
          <c:val>
            <c:numRef>
              <c:f>Sheet7!$D$22:$D$26</c:f>
              <c:numCache>
                <c:formatCode>General</c:formatCode>
                <c:ptCount val="5"/>
                <c:pt idx="0">
                  <c:v>60000</c:v>
                </c:pt>
                <c:pt idx="1">
                  <c:v>45000</c:v>
                </c:pt>
                <c:pt idx="2">
                  <c:v>37000</c:v>
                </c:pt>
                <c:pt idx="3">
                  <c:v>5000</c:v>
                </c:pt>
                <c:pt idx="4">
                  <c:v>0</c:v>
                </c:pt>
              </c:numCache>
            </c:numRef>
          </c:val>
        </c:ser>
        <c:dLbls>
          <c:showLegendKey val="0"/>
          <c:showVal val="0"/>
          <c:showCatName val="0"/>
          <c:showSerName val="0"/>
          <c:showPercent val="0"/>
          <c:showBubbleSize val="0"/>
        </c:dLbls>
        <c:gapWidth val="100"/>
        <c:overlap val="-24"/>
        <c:axId val="-912975536"/>
        <c:axId val="-912972272"/>
      </c:barChart>
      <c:dateAx>
        <c:axId val="-912975536"/>
        <c:scaling>
          <c:orientation val="minMax"/>
        </c:scaling>
        <c:delete val="0"/>
        <c:axPos val="b"/>
        <c:numFmt formatCode="mmm\-yy"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12972272"/>
        <c:crosses val="autoZero"/>
        <c:auto val="1"/>
        <c:lblOffset val="100"/>
        <c:baseTimeUnit val="months"/>
      </c:dateAx>
      <c:valAx>
        <c:axId val="-91297227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129755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Raw material cost vs profit | Food items</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Sheet7!$C$4</c:f>
              <c:strCache>
                <c:ptCount val="1"/>
                <c:pt idx="0">
                  <c:v>Raw Material Cost</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Sheet7!$B$5:$B$16</c:f>
              <c:strCache>
                <c:ptCount val="12"/>
                <c:pt idx="0">
                  <c:v>Biriyani</c:v>
                </c:pt>
                <c:pt idx="1">
                  <c:v>Chicken Kabab</c:v>
                </c:pt>
                <c:pt idx="2">
                  <c:v>Chicken Maggie</c:v>
                </c:pt>
                <c:pt idx="3">
                  <c:v>Chicken Masala</c:v>
                </c:pt>
                <c:pt idx="4">
                  <c:v>Chicken Noodles</c:v>
                </c:pt>
                <c:pt idx="5">
                  <c:v>Egg Bhujia</c:v>
                </c:pt>
                <c:pt idx="6">
                  <c:v>Egg Fried Rice</c:v>
                </c:pt>
                <c:pt idx="7">
                  <c:v>Egg Maggie</c:v>
                </c:pt>
                <c:pt idx="8">
                  <c:v>Omlet</c:v>
                </c:pt>
                <c:pt idx="9">
                  <c:v>Veg Fried Rice</c:v>
                </c:pt>
                <c:pt idx="10">
                  <c:v>Veg Maggie</c:v>
                </c:pt>
                <c:pt idx="11">
                  <c:v>Veg Noodles</c:v>
                </c:pt>
              </c:strCache>
            </c:strRef>
          </c:cat>
          <c:val>
            <c:numRef>
              <c:f>Sheet7!$C$5:$C$16</c:f>
              <c:numCache>
                <c:formatCode>General</c:formatCode>
                <c:ptCount val="12"/>
                <c:pt idx="0">
                  <c:v>47500</c:v>
                </c:pt>
                <c:pt idx="1">
                  <c:v>37000</c:v>
                </c:pt>
                <c:pt idx="2">
                  <c:v>17000</c:v>
                </c:pt>
                <c:pt idx="3">
                  <c:v>24500</c:v>
                </c:pt>
                <c:pt idx="4">
                  <c:v>19500</c:v>
                </c:pt>
                <c:pt idx="5">
                  <c:v>11000</c:v>
                </c:pt>
                <c:pt idx="6">
                  <c:v>19500</c:v>
                </c:pt>
                <c:pt idx="7">
                  <c:v>18500</c:v>
                </c:pt>
                <c:pt idx="8">
                  <c:v>17500</c:v>
                </c:pt>
                <c:pt idx="9">
                  <c:v>5000</c:v>
                </c:pt>
                <c:pt idx="10">
                  <c:v>5000</c:v>
                </c:pt>
                <c:pt idx="11">
                  <c:v>6000</c:v>
                </c:pt>
              </c:numCache>
            </c:numRef>
          </c:val>
        </c:ser>
        <c:ser>
          <c:idx val="1"/>
          <c:order val="1"/>
          <c:tx>
            <c:strRef>
              <c:f>Sheet7!$D$4</c:f>
              <c:strCache>
                <c:ptCount val="1"/>
                <c:pt idx="0">
                  <c:v>Profit</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Sheet7!$B$5:$B$16</c:f>
              <c:strCache>
                <c:ptCount val="12"/>
                <c:pt idx="0">
                  <c:v>Biriyani</c:v>
                </c:pt>
                <c:pt idx="1">
                  <c:v>Chicken Kabab</c:v>
                </c:pt>
                <c:pt idx="2">
                  <c:v>Chicken Maggie</c:v>
                </c:pt>
                <c:pt idx="3">
                  <c:v>Chicken Masala</c:v>
                </c:pt>
                <c:pt idx="4">
                  <c:v>Chicken Noodles</c:v>
                </c:pt>
                <c:pt idx="5">
                  <c:v>Egg Bhujia</c:v>
                </c:pt>
                <c:pt idx="6">
                  <c:v>Egg Fried Rice</c:v>
                </c:pt>
                <c:pt idx="7">
                  <c:v>Egg Maggie</c:v>
                </c:pt>
                <c:pt idx="8">
                  <c:v>Omlet</c:v>
                </c:pt>
                <c:pt idx="9">
                  <c:v>Veg Fried Rice</c:v>
                </c:pt>
                <c:pt idx="10">
                  <c:v>Veg Maggie</c:v>
                </c:pt>
                <c:pt idx="11">
                  <c:v>Veg Noodles</c:v>
                </c:pt>
              </c:strCache>
            </c:strRef>
          </c:cat>
          <c:val>
            <c:numRef>
              <c:f>Sheet7!$D$5:$D$16</c:f>
              <c:numCache>
                <c:formatCode>General</c:formatCode>
                <c:ptCount val="12"/>
                <c:pt idx="0">
                  <c:v>23500</c:v>
                </c:pt>
                <c:pt idx="1">
                  <c:v>21200</c:v>
                </c:pt>
                <c:pt idx="2">
                  <c:v>34120</c:v>
                </c:pt>
                <c:pt idx="3">
                  <c:v>35500</c:v>
                </c:pt>
                <c:pt idx="4">
                  <c:v>6120</c:v>
                </c:pt>
                <c:pt idx="5">
                  <c:v>12100</c:v>
                </c:pt>
                <c:pt idx="6">
                  <c:v>-140</c:v>
                </c:pt>
                <c:pt idx="7">
                  <c:v>13100</c:v>
                </c:pt>
                <c:pt idx="8">
                  <c:v>4200</c:v>
                </c:pt>
                <c:pt idx="9">
                  <c:v>-1200</c:v>
                </c:pt>
                <c:pt idx="10">
                  <c:v>0</c:v>
                </c:pt>
                <c:pt idx="11">
                  <c:v>-1500</c:v>
                </c:pt>
              </c:numCache>
            </c:numRef>
          </c:val>
        </c:ser>
        <c:dLbls>
          <c:showLegendKey val="0"/>
          <c:showVal val="0"/>
          <c:showCatName val="0"/>
          <c:showSerName val="0"/>
          <c:showPercent val="0"/>
          <c:showBubbleSize val="0"/>
        </c:dLbls>
        <c:gapWidth val="100"/>
        <c:overlap val="-24"/>
        <c:axId val="-917764736"/>
        <c:axId val="-917764192"/>
      </c:barChart>
      <c:catAx>
        <c:axId val="-9177647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17764192"/>
        <c:crosses val="autoZero"/>
        <c:auto val="1"/>
        <c:lblAlgn val="ctr"/>
        <c:lblOffset val="100"/>
        <c:noMultiLvlLbl val="0"/>
      </c:catAx>
      <c:valAx>
        <c:axId val="-91776419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177647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32BA7E-CCEE-48AA-BC5E-517D474CC63C}"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FB495-C45F-4526-A095-84BF9951F29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2022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32BA7E-CCEE-48AA-BC5E-517D474CC63C}"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FB495-C45F-4526-A095-84BF9951F297}" type="slidenum">
              <a:rPr lang="en-IN" smtClean="0"/>
              <a:t>‹#›</a:t>
            </a:fld>
            <a:endParaRPr lang="en-IN"/>
          </a:p>
        </p:txBody>
      </p:sp>
    </p:spTree>
    <p:extLst>
      <p:ext uri="{BB962C8B-B14F-4D97-AF65-F5344CB8AC3E}">
        <p14:creationId xmlns:p14="http://schemas.microsoft.com/office/powerpoint/2010/main" val="3434115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32BA7E-CCEE-48AA-BC5E-517D474CC63C}"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FB495-C45F-4526-A095-84BF9951F297}" type="slidenum">
              <a:rPr lang="en-IN" smtClean="0"/>
              <a:t>‹#›</a:t>
            </a:fld>
            <a:endParaRPr lang="en-IN"/>
          </a:p>
        </p:txBody>
      </p:sp>
    </p:spTree>
    <p:extLst>
      <p:ext uri="{BB962C8B-B14F-4D97-AF65-F5344CB8AC3E}">
        <p14:creationId xmlns:p14="http://schemas.microsoft.com/office/powerpoint/2010/main" val="3349596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32BA7E-CCEE-48AA-BC5E-517D474CC63C}"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FB495-C45F-4526-A095-84BF9951F297}" type="slidenum">
              <a:rPr lang="en-IN" smtClean="0"/>
              <a:t>‹#›</a:t>
            </a:fld>
            <a:endParaRPr lang="en-IN"/>
          </a:p>
        </p:txBody>
      </p:sp>
    </p:spTree>
    <p:extLst>
      <p:ext uri="{BB962C8B-B14F-4D97-AF65-F5344CB8AC3E}">
        <p14:creationId xmlns:p14="http://schemas.microsoft.com/office/powerpoint/2010/main" val="4048425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32BA7E-CCEE-48AA-BC5E-517D474CC63C}"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FB495-C45F-4526-A095-84BF9951F29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362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32BA7E-CCEE-48AA-BC5E-517D474CC63C}" type="datetimeFigureOut">
              <a:rPr lang="en-IN" smtClean="0"/>
              <a:t>14-05-2021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BFB495-C45F-4526-A095-84BF9951F297}" type="slidenum">
              <a:rPr lang="en-IN" smtClean="0"/>
              <a:t>‹#›</a:t>
            </a:fld>
            <a:endParaRPr lang="en-IN"/>
          </a:p>
        </p:txBody>
      </p:sp>
    </p:spTree>
    <p:extLst>
      <p:ext uri="{BB962C8B-B14F-4D97-AF65-F5344CB8AC3E}">
        <p14:creationId xmlns:p14="http://schemas.microsoft.com/office/powerpoint/2010/main" val="1548281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32BA7E-CCEE-48AA-BC5E-517D474CC63C}" type="datetimeFigureOut">
              <a:rPr lang="en-IN" smtClean="0"/>
              <a:t>14-05-2021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BFB495-C45F-4526-A095-84BF9951F297}" type="slidenum">
              <a:rPr lang="en-IN" smtClean="0"/>
              <a:t>‹#›</a:t>
            </a:fld>
            <a:endParaRPr lang="en-IN"/>
          </a:p>
        </p:txBody>
      </p:sp>
    </p:spTree>
    <p:extLst>
      <p:ext uri="{BB962C8B-B14F-4D97-AF65-F5344CB8AC3E}">
        <p14:creationId xmlns:p14="http://schemas.microsoft.com/office/powerpoint/2010/main" val="63363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32BA7E-CCEE-48AA-BC5E-517D474CC63C}" type="datetimeFigureOut">
              <a:rPr lang="en-IN" smtClean="0"/>
              <a:t>14-05-2021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BFB495-C45F-4526-A095-84BF9951F297}" type="slidenum">
              <a:rPr lang="en-IN" smtClean="0"/>
              <a:t>‹#›</a:t>
            </a:fld>
            <a:endParaRPr lang="en-IN"/>
          </a:p>
        </p:txBody>
      </p:sp>
    </p:spTree>
    <p:extLst>
      <p:ext uri="{BB962C8B-B14F-4D97-AF65-F5344CB8AC3E}">
        <p14:creationId xmlns:p14="http://schemas.microsoft.com/office/powerpoint/2010/main" val="3960132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32BA7E-CCEE-48AA-BC5E-517D474CC63C}" type="datetimeFigureOut">
              <a:rPr lang="en-IN" smtClean="0"/>
              <a:t>14-05-2021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ABFB495-C45F-4526-A095-84BF9951F297}" type="slidenum">
              <a:rPr lang="en-IN" smtClean="0"/>
              <a:t>‹#›</a:t>
            </a:fld>
            <a:endParaRPr lang="en-IN"/>
          </a:p>
        </p:txBody>
      </p:sp>
    </p:spTree>
    <p:extLst>
      <p:ext uri="{BB962C8B-B14F-4D97-AF65-F5344CB8AC3E}">
        <p14:creationId xmlns:p14="http://schemas.microsoft.com/office/powerpoint/2010/main" val="227912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032BA7E-CCEE-48AA-BC5E-517D474CC63C}" type="datetimeFigureOut">
              <a:rPr lang="en-IN" smtClean="0"/>
              <a:t>14-05-2021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BFB495-C45F-4526-A095-84BF9951F297}" type="slidenum">
              <a:rPr lang="en-IN" smtClean="0"/>
              <a:t>‹#›</a:t>
            </a:fld>
            <a:endParaRPr lang="en-IN"/>
          </a:p>
        </p:txBody>
      </p:sp>
    </p:spTree>
    <p:extLst>
      <p:ext uri="{BB962C8B-B14F-4D97-AF65-F5344CB8AC3E}">
        <p14:creationId xmlns:p14="http://schemas.microsoft.com/office/powerpoint/2010/main" val="1355299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32BA7E-CCEE-48AA-BC5E-517D474CC63C}" type="datetimeFigureOut">
              <a:rPr lang="en-IN" smtClean="0"/>
              <a:t>14-05-2021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BFB495-C45F-4526-A095-84BF9951F297}" type="slidenum">
              <a:rPr lang="en-IN" smtClean="0"/>
              <a:t>‹#›</a:t>
            </a:fld>
            <a:endParaRPr lang="en-IN"/>
          </a:p>
        </p:txBody>
      </p:sp>
    </p:spTree>
    <p:extLst>
      <p:ext uri="{BB962C8B-B14F-4D97-AF65-F5344CB8AC3E}">
        <p14:creationId xmlns:p14="http://schemas.microsoft.com/office/powerpoint/2010/main" val="723422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032BA7E-CCEE-48AA-BC5E-517D474CC63C}" type="datetimeFigureOut">
              <a:rPr lang="en-IN" smtClean="0"/>
              <a:t>14-05-2021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BFB495-C45F-4526-A095-84BF9951F29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3822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81"/>
            <a:ext cx="12192000" cy="6319580"/>
          </a:xfrm>
          <a:prstGeom prst="rect">
            <a:avLst/>
          </a:prstGeom>
        </p:spPr>
      </p:pic>
    </p:spTree>
    <p:extLst>
      <p:ext uri="{BB962C8B-B14F-4D97-AF65-F5344CB8AC3E}">
        <p14:creationId xmlns:p14="http://schemas.microsoft.com/office/powerpoint/2010/main" val="124327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8363" y="354842"/>
            <a:ext cx="11750723"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3200" b="1" dirty="0" smtClean="0"/>
              <a:t>Empathize: </a:t>
            </a:r>
          </a:p>
          <a:p>
            <a:endParaRPr lang="en-IN" sz="1600" b="1" dirty="0"/>
          </a:p>
          <a:p>
            <a:r>
              <a:rPr lang="en-IN" sz="1600" b="1" dirty="0" smtClean="0"/>
              <a:t>	</a:t>
            </a:r>
            <a:r>
              <a:rPr lang="en-IN" sz="1600" dirty="0" smtClean="0"/>
              <a:t>A man has took a shop for rent in BTM Layout, Bangalore, not in the main road but as a local shop. The rent of the shop is 14000 per month. The man took the shop to sell fast food items like Biriyani, Chicken Kabab, Chicken Masala, Chicken Maggie, Egg Maggie, Veg Maggie, </a:t>
            </a:r>
            <a:r>
              <a:rPr lang="en-IN" sz="1600" dirty="0" err="1" smtClean="0"/>
              <a:t>Omlet</a:t>
            </a:r>
            <a:r>
              <a:rPr lang="en-IN" sz="1600" dirty="0" smtClean="0"/>
              <a:t>, Egg </a:t>
            </a:r>
            <a:r>
              <a:rPr lang="en-IN" sz="1600" dirty="0" err="1" smtClean="0"/>
              <a:t>Bhujia</a:t>
            </a:r>
            <a:r>
              <a:rPr lang="en-IN" sz="1600" dirty="0" smtClean="0"/>
              <a:t>, Egg Fried Rice and etc. </a:t>
            </a:r>
          </a:p>
          <a:p>
            <a:r>
              <a:rPr lang="en-IN" sz="1600" dirty="0"/>
              <a:t>	</a:t>
            </a:r>
            <a:r>
              <a:rPr lang="en-IN" sz="1600" dirty="0" smtClean="0"/>
              <a:t>The business was successful initially and gradually the same went down. </a:t>
            </a:r>
          </a:p>
          <a:p>
            <a:r>
              <a:rPr lang="en-IN" sz="1600" dirty="0"/>
              <a:t>	</a:t>
            </a:r>
            <a:r>
              <a:rPr lang="en-IN" sz="1600" dirty="0" smtClean="0"/>
              <a:t>Here, we are trying to understand the business model, try to identify various reasons why the business went down and try to come up with action plan to make it again profitable. </a:t>
            </a:r>
            <a:endParaRPr lang="en-IN" sz="1600" dirty="0"/>
          </a:p>
        </p:txBody>
      </p:sp>
      <p:sp>
        <p:nvSpPr>
          <p:cNvPr id="5" name="TextBox 4"/>
          <p:cNvSpPr txBox="1"/>
          <p:nvPr/>
        </p:nvSpPr>
        <p:spPr>
          <a:xfrm>
            <a:off x="218363" y="3141265"/>
            <a:ext cx="11750723"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3200" b="1" dirty="0" smtClean="0"/>
              <a:t>Define: </a:t>
            </a:r>
          </a:p>
          <a:p>
            <a:endParaRPr lang="en-IN" sz="1600" b="1" dirty="0"/>
          </a:p>
          <a:p>
            <a:pPr marL="285750" indent="-285750">
              <a:buFont typeface="Wingdings" panose="05000000000000000000" pitchFamily="2" charset="2"/>
              <a:buChar char="Ø"/>
            </a:pPr>
            <a:r>
              <a:rPr lang="en-IN" sz="1600" dirty="0" smtClean="0"/>
              <a:t>The person was able to make a profit of 100000 with a sales turn over of 300000 in the first 3 months</a:t>
            </a:r>
          </a:p>
          <a:p>
            <a:pPr marL="285750" indent="-285750">
              <a:buFont typeface="Wingdings" panose="05000000000000000000" pitchFamily="2" charset="2"/>
              <a:buChar char="Ø"/>
            </a:pPr>
            <a:r>
              <a:rPr lang="en-IN" sz="1600" dirty="0" smtClean="0"/>
              <a:t>The rent for the shop is 14000 per month</a:t>
            </a:r>
          </a:p>
          <a:p>
            <a:pPr marL="285750" indent="-285750">
              <a:buFont typeface="Wingdings" panose="05000000000000000000" pitchFamily="2" charset="2"/>
              <a:buChar char="Ø"/>
            </a:pPr>
            <a:r>
              <a:rPr lang="en-IN" sz="1600" dirty="0" smtClean="0"/>
              <a:t>The person stopped selling Veg food item post the first month of business </a:t>
            </a:r>
          </a:p>
          <a:p>
            <a:pPr marL="285750" indent="-285750">
              <a:buFont typeface="Wingdings" panose="05000000000000000000" pitchFamily="2" charset="2"/>
              <a:buChar char="Ø"/>
            </a:pPr>
            <a:r>
              <a:rPr lang="en-IN" sz="1600" dirty="0" smtClean="0"/>
              <a:t>Had 2 months of pending rent for the 4</a:t>
            </a:r>
            <a:r>
              <a:rPr lang="en-IN" sz="1600" baseline="30000" dirty="0" smtClean="0"/>
              <a:t>th</a:t>
            </a:r>
            <a:r>
              <a:rPr lang="en-IN" sz="1600" dirty="0" smtClean="0"/>
              <a:t> and the 5</a:t>
            </a:r>
            <a:r>
              <a:rPr lang="en-IN" sz="1600" baseline="30000" dirty="0" smtClean="0"/>
              <a:t>th</a:t>
            </a:r>
            <a:r>
              <a:rPr lang="en-IN" sz="1600" dirty="0" smtClean="0"/>
              <a:t> month due to loss in the business</a:t>
            </a:r>
          </a:p>
          <a:p>
            <a:pPr marL="285750" indent="-285750">
              <a:buFont typeface="Wingdings" panose="05000000000000000000" pitchFamily="2" charset="2"/>
              <a:buChar char="Ø"/>
            </a:pPr>
            <a:endParaRPr lang="en-IN" sz="1600" dirty="0"/>
          </a:p>
          <a:p>
            <a:pPr lvl="1"/>
            <a:r>
              <a:rPr lang="en-IN" sz="1600" dirty="0" smtClean="0"/>
              <a:t>	We need to identify the challenges and come up with an action item to change the business in profitable once again.</a:t>
            </a:r>
            <a:endParaRPr lang="en-IN" sz="1600" dirty="0"/>
          </a:p>
        </p:txBody>
      </p:sp>
    </p:spTree>
    <p:extLst>
      <p:ext uri="{BB962C8B-B14F-4D97-AF65-F5344CB8AC3E}">
        <p14:creationId xmlns:p14="http://schemas.microsoft.com/office/powerpoint/2010/main" val="3882508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276" y="204717"/>
            <a:ext cx="11750723" cy="587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3200" b="1" dirty="0" smtClean="0"/>
              <a:t>Ideation:</a:t>
            </a:r>
            <a:r>
              <a:rPr lang="en-IN" sz="1200" b="1" dirty="0"/>
              <a:t> </a:t>
            </a:r>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a:p>
          <a:p>
            <a:endParaRPr lang="en-IN" sz="1200" b="1" dirty="0" smtClean="0"/>
          </a:p>
          <a:p>
            <a:endParaRPr lang="en-IN" sz="1200" b="1" dirty="0" smtClean="0"/>
          </a:p>
          <a:p>
            <a:endParaRPr lang="en-IN" sz="1200" b="1" dirty="0"/>
          </a:p>
          <a:p>
            <a:r>
              <a:rPr lang="en-IN" sz="3200" b="1" dirty="0" smtClean="0"/>
              <a:t> </a:t>
            </a:r>
          </a:p>
        </p:txBody>
      </p:sp>
      <p:sp>
        <p:nvSpPr>
          <p:cNvPr id="3" name="TextBox 2"/>
          <p:cNvSpPr txBox="1"/>
          <p:nvPr/>
        </p:nvSpPr>
        <p:spPr>
          <a:xfrm>
            <a:off x="444869" y="4492487"/>
            <a:ext cx="11167291" cy="1384995"/>
          </a:xfrm>
          <a:prstGeom prst="rect">
            <a:avLst/>
          </a:prstGeom>
          <a:noFill/>
        </p:spPr>
        <p:txBody>
          <a:bodyPr wrap="square" rtlCol="0">
            <a:spAutoFit/>
          </a:bodyPr>
          <a:lstStyle/>
          <a:p>
            <a:r>
              <a:rPr lang="en-IN" sz="1400" dirty="0" smtClean="0"/>
              <a:t>Below are the pointer that we can understand from the sales data:</a:t>
            </a:r>
          </a:p>
          <a:p>
            <a:endParaRPr lang="en-IN" sz="1400" dirty="0"/>
          </a:p>
          <a:p>
            <a:pPr marL="285750" indent="-285750">
              <a:buFont typeface="Wingdings" panose="05000000000000000000" pitchFamily="2" charset="2"/>
              <a:buChar char="Ø"/>
            </a:pPr>
            <a:r>
              <a:rPr lang="en-IN" sz="1400" dirty="0" smtClean="0"/>
              <a:t>Veg food items had a significant impact on the over all sales</a:t>
            </a:r>
          </a:p>
          <a:p>
            <a:pPr marL="285750" indent="-285750">
              <a:buFont typeface="Wingdings" panose="05000000000000000000" pitchFamily="2" charset="2"/>
              <a:buChar char="Ø"/>
            </a:pPr>
            <a:r>
              <a:rPr lang="en-IN" sz="1400" dirty="0" smtClean="0"/>
              <a:t>The profit was less than the investment on the raw materials</a:t>
            </a:r>
          </a:p>
          <a:p>
            <a:pPr marL="285750" indent="-285750">
              <a:buFont typeface="Wingdings" panose="05000000000000000000" pitchFamily="2" charset="2"/>
              <a:buChar char="Ø"/>
            </a:pPr>
            <a:r>
              <a:rPr lang="en-IN" sz="1400" dirty="0" smtClean="0"/>
              <a:t>Multiple food items were not yielding a good profit from the sales</a:t>
            </a:r>
          </a:p>
          <a:p>
            <a:pPr marL="285750" indent="-285750">
              <a:buFont typeface="Wingdings" panose="05000000000000000000" pitchFamily="2" charset="2"/>
              <a:buChar char="Ø"/>
            </a:pPr>
            <a:r>
              <a:rPr lang="en-IN" sz="1400" dirty="0" smtClean="0"/>
              <a:t>The raw material cost of many food items were significantly higher than the market price</a:t>
            </a:r>
          </a:p>
        </p:txBody>
      </p:sp>
      <p:graphicFrame>
        <p:nvGraphicFramePr>
          <p:cNvPr id="8" name="Chart 7"/>
          <p:cNvGraphicFramePr>
            <a:graphicFrameLocks/>
          </p:cNvGraphicFramePr>
          <p:nvPr>
            <p:extLst>
              <p:ext uri="{D42A27DB-BD31-4B8C-83A1-F6EECF244321}">
                <p14:modId xmlns:p14="http://schemas.microsoft.com/office/powerpoint/2010/main" val="1046642221"/>
              </p:ext>
            </p:extLst>
          </p:nvPr>
        </p:nvGraphicFramePr>
        <p:xfrm>
          <a:off x="341770" y="927653"/>
          <a:ext cx="5409674" cy="33527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a:graphicFrameLocks/>
          </p:cNvGraphicFramePr>
          <p:nvPr>
            <p:extLst>
              <p:ext uri="{D42A27DB-BD31-4B8C-83A1-F6EECF244321}">
                <p14:modId xmlns:p14="http://schemas.microsoft.com/office/powerpoint/2010/main" val="2445204916"/>
              </p:ext>
            </p:extLst>
          </p:nvPr>
        </p:nvGraphicFramePr>
        <p:xfrm>
          <a:off x="6080283" y="927652"/>
          <a:ext cx="5531877" cy="33527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29879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8363" y="354842"/>
            <a:ext cx="11750723" cy="470898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3200" b="1" dirty="0" smtClean="0"/>
              <a:t>Prototype - Solution: </a:t>
            </a:r>
            <a:endParaRPr lang="en-IN" sz="3200" b="1" dirty="0" smtClean="0"/>
          </a:p>
          <a:p>
            <a:endParaRPr lang="en-IN" sz="1600" b="1" dirty="0"/>
          </a:p>
          <a:p>
            <a:r>
              <a:rPr lang="en-IN" b="1" dirty="0" smtClean="0"/>
              <a:t>Observations:</a:t>
            </a:r>
          </a:p>
          <a:p>
            <a:pPr marL="285750" indent="-285750">
              <a:buFont typeface="Wingdings" panose="05000000000000000000" pitchFamily="2" charset="2"/>
              <a:buChar char="Ø"/>
            </a:pPr>
            <a:endParaRPr lang="en-IN" dirty="0" smtClean="0"/>
          </a:p>
          <a:p>
            <a:pPr marL="285750" indent="-285750">
              <a:buFont typeface="Wingdings" panose="05000000000000000000" pitchFamily="2" charset="2"/>
              <a:buChar char="Ø"/>
            </a:pPr>
            <a:r>
              <a:rPr lang="en-IN" dirty="0" smtClean="0"/>
              <a:t>The place of the hotel was had people from various parts of India</a:t>
            </a:r>
          </a:p>
          <a:p>
            <a:pPr marL="285750" indent="-285750">
              <a:buFont typeface="Wingdings" panose="05000000000000000000" pitchFamily="2" charset="2"/>
              <a:buChar char="Ø"/>
            </a:pPr>
            <a:r>
              <a:rPr lang="en-IN" dirty="0" smtClean="0"/>
              <a:t>The food varieties available were very few and was not able to cater to different type of customers</a:t>
            </a:r>
          </a:p>
          <a:p>
            <a:pPr marL="285750" indent="-285750">
              <a:buFont typeface="Wingdings" panose="05000000000000000000" pitchFamily="2" charset="2"/>
              <a:buChar char="Ø"/>
            </a:pPr>
            <a:r>
              <a:rPr lang="en-IN" dirty="0" smtClean="0"/>
              <a:t>By stopping the veg food items from the 2</a:t>
            </a:r>
            <a:r>
              <a:rPr lang="en-IN" baseline="30000" dirty="0" smtClean="0"/>
              <a:t>nd</a:t>
            </a:r>
            <a:r>
              <a:rPr lang="en-IN" dirty="0" smtClean="0"/>
              <a:t> month, the owner had lost a significant group of customer which had a negative impact on the over all sales</a:t>
            </a:r>
          </a:p>
          <a:p>
            <a:pPr marL="285750" indent="-285750">
              <a:buFont typeface="Wingdings" panose="05000000000000000000" pitchFamily="2" charset="2"/>
              <a:buChar char="Ø"/>
            </a:pPr>
            <a:r>
              <a:rPr lang="en-IN" dirty="0" smtClean="0"/>
              <a:t>The place of the hotel was in interior and was not easily accessible</a:t>
            </a:r>
            <a:endParaRPr lang="en-IN" dirty="0"/>
          </a:p>
          <a:p>
            <a:pPr marL="285750" indent="-285750">
              <a:buFont typeface="Wingdings" panose="05000000000000000000" pitchFamily="2" charset="2"/>
              <a:buChar char="Ø"/>
            </a:pPr>
            <a:endParaRPr lang="en-IN" dirty="0"/>
          </a:p>
          <a:p>
            <a:r>
              <a:rPr lang="en-IN" b="1" dirty="0" smtClean="0"/>
              <a:t>Solution:</a:t>
            </a:r>
          </a:p>
          <a:p>
            <a:endParaRPr lang="en-IN" b="1" dirty="0"/>
          </a:p>
          <a:p>
            <a:pPr marL="285750" indent="-285750">
              <a:buFont typeface="Wingdings" panose="05000000000000000000" pitchFamily="2" charset="2"/>
              <a:buChar char="Ø"/>
            </a:pPr>
            <a:r>
              <a:rPr lang="en-IN" dirty="0" smtClean="0"/>
              <a:t>The hotel needs to be relocated to a place which is easily accessible</a:t>
            </a:r>
            <a:endParaRPr lang="en-IN" dirty="0"/>
          </a:p>
          <a:p>
            <a:pPr marL="285750" indent="-285750">
              <a:buFont typeface="Wingdings" panose="05000000000000000000" pitchFamily="2" charset="2"/>
              <a:buChar char="Ø"/>
            </a:pPr>
            <a:r>
              <a:rPr lang="en-IN" dirty="0" smtClean="0"/>
              <a:t>The menu should consists of both Veg and Non veg items in order to attract more and more customers</a:t>
            </a:r>
          </a:p>
          <a:p>
            <a:pPr marL="285750" indent="-285750">
              <a:buFont typeface="Wingdings" panose="05000000000000000000" pitchFamily="2" charset="2"/>
              <a:buChar char="Ø"/>
            </a:pPr>
            <a:r>
              <a:rPr lang="en-IN" dirty="0" smtClean="0"/>
              <a:t>The investment on the raw material has to be cross checked based on the requirements for the day</a:t>
            </a:r>
          </a:p>
          <a:p>
            <a:pPr marL="285750" indent="-285750">
              <a:buFont typeface="Wingdings" panose="05000000000000000000" pitchFamily="2" charset="2"/>
              <a:buChar char="Ø"/>
            </a:pPr>
            <a:r>
              <a:rPr lang="en-IN" dirty="0" smtClean="0"/>
              <a:t>The investment on the least sold items has to be reduced and more items has to be introduced.</a:t>
            </a:r>
          </a:p>
        </p:txBody>
      </p:sp>
      <p:graphicFrame>
        <p:nvGraphicFramePr>
          <p:cNvPr id="5" name="Object 4"/>
          <p:cNvGraphicFramePr>
            <a:graphicFrameLocks noChangeAspect="1"/>
          </p:cNvGraphicFramePr>
          <p:nvPr>
            <p:extLst>
              <p:ext uri="{D42A27DB-BD31-4B8C-83A1-F6EECF244321}">
                <p14:modId xmlns:p14="http://schemas.microsoft.com/office/powerpoint/2010/main" val="2507059349"/>
              </p:ext>
            </p:extLst>
          </p:nvPr>
        </p:nvGraphicFramePr>
        <p:xfrm>
          <a:off x="218363" y="5346969"/>
          <a:ext cx="914400" cy="771525"/>
        </p:xfrm>
        <a:graphic>
          <a:graphicData uri="http://schemas.openxmlformats.org/presentationml/2006/ole">
            <mc:AlternateContent xmlns:mc="http://schemas.openxmlformats.org/markup-compatibility/2006">
              <mc:Choice xmlns:v="urn:schemas-microsoft-com:vml" Requires="v">
                <p:oleObj spid="_x0000_s1029"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218363" y="5346969"/>
                        <a:ext cx="914400" cy="771525"/>
                      </a:xfrm>
                      <a:prstGeom prst="rect">
                        <a:avLst/>
                      </a:prstGeom>
                      <a:ln>
                        <a:solidFill>
                          <a:schemeClr val="accent1"/>
                        </a:solidFill>
                      </a:ln>
                    </p:spPr>
                  </p:pic>
                </p:oleObj>
              </mc:Fallback>
            </mc:AlternateContent>
          </a:graphicData>
        </a:graphic>
      </p:graphicFrame>
      <p:sp>
        <p:nvSpPr>
          <p:cNvPr id="6" name="Right Arrow 5"/>
          <p:cNvSpPr/>
          <p:nvPr/>
        </p:nvSpPr>
        <p:spPr>
          <a:xfrm>
            <a:off x="1313645" y="5537915"/>
            <a:ext cx="734096" cy="347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2047741" y="5516313"/>
            <a:ext cx="8228343" cy="369332"/>
          </a:xfrm>
          <a:prstGeom prst="rect">
            <a:avLst/>
          </a:prstGeom>
          <a:noFill/>
        </p:spPr>
        <p:txBody>
          <a:bodyPr wrap="none" rtlCol="0">
            <a:spAutoFit/>
          </a:bodyPr>
          <a:lstStyle/>
          <a:p>
            <a:r>
              <a:rPr lang="en-IN" dirty="0" smtClean="0"/>
              <a:t>The attachment shows monthly sales data and the pivot table of the study conducted. </a:t>
            </a:r>
            <a:endParaRPr lang="en-IN" dirty="0"/>
          </a:p>
        </p:txBody>
      </p:sp>
    </p:spTree>
    <p:extLst>
      <p:ext uri="{BB962C8B-B14F-4D97-AF65-F5344CB8AC3E}">
        <p14:creationId xmlns:p14="http://schemas.microsoft.com/office/powerpoint/2010/main" val="2374353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933" y="1442433"/>
            <a:ext cx="8275965" cy="3786389"/>
          </a:xfrm>
          <a:prstGeom prst="rect">
            <a:avLst/>
          </a:prstGeom>
        </p:spPr>
      </p:pic>
    </p:spTree>
    <p:extLst>
      <p:ext uri="{BB962C8B-B14F-4D97-AF65-F5344CB8AC3E}">
        <p14:creationId xmlns:p14="http://schemas.microsoft.com/office/powerpoint/2010/main" val="2347601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136</TotalTime>
  <Words>311</Words>
  <Application>Microsoft Office PowerPoint</Application>
  <PresentationFormat>Widescreen</PresentationFormat>
  <Paragraphs>65</Paragraphs>
  <Slides>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0" baseType="lpstr">
      <vt:lpstr>Calibri</vt:lpstr>
      <vt:lpstr>Calibri Light</vt:lpstr>
      <vt:lpstr>Wingdings</vt:lpstr>
      <vt:lpstr>Retrospect</vt:lpstr>
      <vt:lpstr>Microsoft Excel Worksheet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jeethuri</dc:creator>
  <cp:lastModifiedBy>naveen jeethuri</cp:lastModifiedBy>
  <cp:revision>11</cp:revision>
  <dcterms:created xsi:type="dcterms:W3CDTF">2021-05-14T09:08:34Z</dcterms:created>
  <dcterms:modified xsi:type="dcterms:W3CDTF">2021-05-14T11:30:08Z</dcterms:modified>
</cp:coreProperties>
</file>