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1049655"/>
            <a:ext cx="8382000" cy="755335"/>
          </a:xfrm>
          <a:prstGeom prst="rect">
            <a:avLst/>
          </a:prstGeom>
        </p:spPr>
        <p:txBody>
          <a:bodyPr vert="horz" wrap="square" lIns="0" tIns="16510" rIns="0" bIns="0" rtlCol="0">
            <a:spAutoFit/>
          </a:bodyPr>
          <a:lstStyle/>
          <a:p>
            <a:pPr marL="12700">
              <a:lnSpc>
                <a:spcPct val="100000"/>
              </a:lnSpc>
              <a:spcBef>
                <a:spcPts val="130"/>
              </a:spcBef>
            </a:pPr>
            <a:r>
              <a:rPr lang="en-IN" sz="2400" dirty="0" smtClean="0"/>
              <a:t>ROAD  </a:t>
            </a:r>
            <a:r>
              <a:rPr lang="en-IN" sz="2400" dirty="0" smtClean="0"/>
              <a:t>TRAFFIC ACCIENT </a:t>
            </a:r>
            <a:r>
              <a:rPr lang="en-IN" sz="2400" dirty="0" smtClean="0"/>
              <a:t>BY </a:t>
            </a:r>
            <a:r>
              <a:rPr lang="en-IN" sz="2400" dirty="0" smtClean="0"/>
              <a:t>USING  DATA SCIENCE</a:t>
            </a:r>
            <a:br>
              <a:rPr lang="en-IN" sz="2400" dirty="0" smtClean="0"/>
            </a:br>
            <a:r>
              <a:rPr lang="en-IN" sz="2400" dirty="0" smtClean="0"/>
              <a:t> </a:t>
            </a:r>
            <a:endParaRPr sz="2400"/>
          </a:p>
        </p:txBody>
      </p:sp>
      <p:sp>
        <p:nvSpPr>
          <p:cNvPr id="4" name="object 4"/>
          <p:cNvSpPr txBox="1"/>
          <p:nvPr/>
        </p:nvSpPr>
        <p:spPr>
          <a:xfrm>
            <a:off x="533400" y="2057400"/>
            <a:ext cx="11296650" cy="3162404"/>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smtClean="0">
              <a:latin typeface="Times New Roman"/>
              <a:cs typeface="Times New Roman"/>
            </a:endParaRPr>
          </a:p>
          <a:p>
            <a:pPr marL="2763520">
              <a:lnSpc>
                <a:spcPct val="100000"/>
              </a:lnSpc>
            </a:pPr>
            <a:r>
              <a:rPr sz="2000" b="1" spc="15" smtClean="0">
                <a:solidFill>
                  <a:srgbClr val="1382AC"/>
                </a:solidFill>
                <a:latin typeface="Arial"/>
                <a:cs typeface="Arial"/>
              </a:rPr>
              <a:t>P</a:t>
            </a:r>
            <a:r>
              <a:rPr sz="2000" b="1" spc="40" smtClean="0">
                <a:solidFill>
                  <a:srgbClr val="1382AC"/>
                </a:solidFill>
                <a:latin typeface="Arial"/>
                <a:cs typeface="Arial"/>
              </a:rPr>
              <a:t>r</a:t>
            </a:r>
            <a:r>
              <a:rPr sz="2000" b="1" spc="15" smtClean="0">
                <a:solidFill>
                  <a:srgbClr val="1382AC"/>
                </a:solidFill>
                <a:latin typeface="Arial"/>
                <a:cs typeface="Arial"/>
              </a:rPr>
              <a:t>es</a:t>
            </a:r>
            <a:r>
              <a:rPr sz="2000" b="1" spc="5" smtClean="0">
                <a:solidFill>
                  <a:srgbClr val="1382AC"/>
                </a:solidFill>
                <a:latin typeface="Arial"/>
                <a:cs typeface="Arial"/>
              </a:rPr>
              <a:t>e</a:t>
            </a:r>
            <a:r>
              <a:rPr sz="2000" b="1" spc="45" smtClean="0">
                <a:solidFill>
                  <a:srgbClr val="1382AC"/>
                </a:solidFill>
                <a:latin typeface="Arial"/>
                <a:cs typeface="Arial"/>
              </a:rPr>
              <a:t>n</a:t>
            </a:r>
            <a:r>
              <a:rPr sz="2000" b="1" spc="10" smtClean="0">
                <a:solidFill>
                  <a:srgbClr val="1382AC"/>
                </a:solidFill>
                <a:latin typeface="Arial"/>
                <a:cs typeface="Arial"/>
              </a:rPr>
              <a:t>ted</a:t>
            </a:r>
            <a:r>
              <a:rPr sz="2000" b="1" spc="-150" smtClean="0">
                <a:solidFill>
                  <a:srgbClr val="1382AC"/>
                </a:solidFill>
                <a:latin typeface="Arial"/>
                <a:cs typeface="Arial"/>
              </a:rPr>
              <a:t> </a:t>
            </a:r>
            <a:r>
              <a:rPr sz="2000" b="1" spc="45" smtClean="0">
                <a:solidFill>
                  <a:srgbClr val="1382AC"/>
                </a:solidFill>
                <a:latin typeface="Arial"/>
                <a:cs typeface="Arial"/>
              </a:rPr>
              <a:t>B</a:t>
            </a:r>
            <a:r>
              <a:rPr sz="2000" b="1" spc="10" smtClean="0">
                <a:solidFill>
                  <a:srgbClr val="1382AC"/>
                </a:solidFill>
                <a:latin typeface="Arial"/>
                <a:cs typeface="Arial"/>
              </a:rPr>
              <a:t>y:</a:t>
            </a:r>
            <a:endParaRPr sz="2000">
              <a:latin typeface="Arial"/>
              <a:cs typeface="Arial"/>
            </a:endParaRPr>
          </a:p>
          <a:p>
            <a:pPr marL="2763520">
              <a:lnSpc>
                <a:spcPct val="100000"/>
              </a:lnSpc>
            </a:pPr>
            <a:r>
              <a:rPr lang="en-IN" sz="2000" b="1" spc="10" dirty="0" smtClean="0">
                <a:solidFill>
                  <a:srgbClr val="1382AC"/>
                </a:solidFill>
                <a:latin typeface="Arial"/>
                <a:cs typeface="Arial"/>
              </a:rPr>
              <a:t> </a:t>
            </a:r>
            <a:r>
              <a:rPr lang="en-IN" sz="2000" b="1" spc="10" dirty="0" smtClean="0">
                <a:solidFill>
                  <a:srgbClr val="1382AC"/>
                </a:solidFill>
                <a:latin typeface="Arial"/>
                <a:cs typeface="Arial"/>
              </a:rPr>
              <a:t>                </a:t>
            </a:r>
          </a:p>
          <a:p>
            <a:pPr marL="2763520">
              <a:lnSpc>
                <a:spcPct val="100000"/>
              </a:lnSpc>
            </a:pPr>
            <a:r>
              <a:rPr lang="en-IN" sz="2000" b="1" spc="10" dirty="0" smtClean="0">
                <a:solidFill>
                  <a:srgbClr val="1382AC"/>
                </a:solidFill>
                <a:latin typeface="Arial"/>
                <a:cs typeface="Arial"/>
              </a:rPr>
              <a:t>                     R.NAVEENKUMAR</a:t>
            </a:r>
          </a:p>
          <a:p>
            <a:pPr marL="2763520">
              <a:lnSpc>
                <a:spcPct val="100000"/>
              </a:lnSpc>
            </a:pPr>
            <a:r>
              <a:rPr lang="en-IN" sz="2000" b="1" spc="10" dirty="0" smtClean="0">
                <a:solidFill>
                  <a:srgbClr val="1382AC"/>
                </a:solidFill>
                <a:latin typeface="Arial"/>
                <a:cs typeface="Arial"/>
              </a:rPr>
              <a:t>                    CIVIL ENGINEERING</a:t>
            </a:r>
          </a:p>
          <a:p>
            <a:pPr marL="2763520">
              <a:lnSpc>
                <a:spcPct val="100000"/>
              </a:lnSpc>
            </a:pPr>
            <a:r>
              <a:rPr lang="en-IN" sz="2000" b="1" spc="10" dirty="0" smtClean="0">
                <a:solidFill>
                  <a:srgbClr val="1382AC"/>
                </a:solidFill>
                <a:latin typeface="Arial"/>
                <a:cs typeface="Arial"/>
              </a:rPr>
              <a:t>SRI VIDYA COLLEGE OF ENGINEERING AND TECHNOLOGY</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Rectangle 4"/>
          <p:cNvSpPr/>
          <p:nvPr/>
        </p:nvSpPr>
        <p:spPr>
          <a:xfrm>
            <a:off x="304800" y="1143000"/>
            <a:ext cx="11658600" cy="4154984"/>
          </a:xfrm>
          <a:prstGeom prst="rect">
            <a:avLst/>
          </a:prstGeom>
        </p:spPr>
        <p:txBody>
          <a:bodyPr wrap="square">
            <a:spAutoFit/>
          </a:bodyPr>
          <a:lstStyle/>
          <a:p>
            <a:r>
              <a:rPr lang="en-US" sz="2400" dirty="0" smtClean="0"/>
              <a:t>Author(s): Smith, J., &amp; Johnson, A. B. Year: 2020 Title: "Analysis of Factors Contributing to Road Traffic Accidents: A Data-driven Approach" Journal: Journal of Transportation Safety Volume(Issue): 10(2) Pages: 123-145 DOI: [Digital Object Identifier]</a:t>
            </a:r>
          </a:p>
          <a:p>
            <a:r>
              <a:rPr lang="en-US" sz="2400" dirty="0" smtClean="0"/>
              <a:t>For government reports or data from official sources, you could cite the specific agency or organization responsible for compiling and publishing the information:</a:t>
            </a:r>
          </a:p>
          <a:p>
            <a:r>
              <a:rPr lang="en-US" sz="2400" dirty="0" smtClean="0"/>
              <a:t>Title: Annual Report on Road Traffic Accidents 2021 Publisher: National Highway Traffic Safety Administration (NHTSA) Year: 2022 URL: [URL]</a:t>
            </a:r>
          </a:p>
          <a:p>
            <a:r>
              <a:rPr lang="en-US" sz="2400" dirty="0" smtClean="0"/>
              <a:t>When referencing information obtained from websites or online resources, make sure to include the URL and access date:</a:t>
            </a:r>
          </a:p>
          <a:p>
            <a:r>
              <a:rPr lang="en-US" sz="2400" dirty="0" smtClean="0"/>
              <a:t>Title: "Road Traffic Accident Statistics: 2020 Update" Website: World Health Organization (WHO) URL: [URL] Accessed: April 10, 2024</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6"/>
            <a:ext cx="11379200"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7" name="Rectangle 6"/>
          <p:cNvSpPr/>
          <p:nvPr/>
        </p:nvSpPr>
        <p:spPr>
          <a:xfrm>
            <a:off x="685800" y="1443841"/>
            <a:ext cx="10972800" cy="4832092"/>
          </a:xfrm>
          <a:prstGeom prst="rect">
            <a:avLst/>
          </a:prstGeom>
        </p:spPr>
        <p:txBody>
          <a:bodyPr wrap="square">
            <a:spAutoFit/>
          </a:bodyPr>
          <a:lstStyle/>
          <a:p>
            <a:r>
              <a:rPr lang="en-US" sz="2800" dirty="0" smtClean="0"/>
              <a:t>The problem statement you provided seems to be about using data science to address road traffic accidents. Here's a more refined version:</a:t>
            </a:r>
          </a:p>
          <a:p>
            <a:endParaRPr lang="en-US" sz="2800" dirty="0" smtClean="0"/>
          </a:p>
          <a:p>
            <a:r>
              <a:rPr lang="en-US" sz="2800" dirty="0" smtClean="0"/>
              <a:t>"Developing a Data Science Solution to Reduce Road Traffic Accidents"</a:t>
            </a:r>
          </a:p>
          <a:p>
            <a:endParaRPr lang="en-US" sz="2800" dirty="0" smtClean="0"/>
          </a:p>
          <a:p>
            <a:r>
              <a:rPr lang="en-US" sz="2800" dirty="0" smtClean="0"/>
              <a:t>This problem statement focuses on leveraging data science techniques to analyze and mitigate road traffic accidents. It entails collecting and analyzing relevant data, identifying patterns and risk factors contributing to accidents, and devising strategies to minimize their occurrence. The ultimate goal is to enhance road safety and save lives through data-driven insights and interventions.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6"/>
            <a:ext cx="11303000" cy="447558"/>
          </a:xfrm>
          <a:prstGeom prst="rect">
            <a:avLst/>
          </a:prstGeom>
        </p:spPr>
        <p:txBody>
          <a:bodyPr vert="horz" wrap="square" lIns="0" tIns="16510" rIns="0" bIns="0" rtlCol="0">
            <a:spAutoFit/>
          </a:bodyPr>
          <a:lstStyle/>
          <a:p>
            <a:pPr marL="12700">
              <a:lnSpc>
                <a:spcPct val="100000"/>
              </a:lnSpc>
              <a:spcBef>
                <a:spcPts val="130"/>
              </a:spcBef>
            </a:pPr>
            <a:r>
              <a:rPr sz="2800" spc="-5" dirty="0">
                <a:solidFill>
                  <a:srgbClr val="1CACE3"/>
                </a:solidFill>
              </a:rPr>
              <a:t>PROPOSED</a:t>
            </a:r>
            <a:r>
              <a:rPr sz="2800" spc="254" dirty="0">
                <a:solidFill>
                  <a:srgbClr val="1CACE3"/>
                </a:solidFill>
              </a:rPr>
              <a:t> </a:t>
            </a:r>
            <a:r>
              <a:rPr sz="2800" dirty="0">
                <a:solidFill>
                  <a:srgbClr val="1CACE3"/>
                </a:solidFill>
              </a:rPr>
              <a:t>SOLUTION</a:t>
            </a:r>
            <a:endParaRPr sz="2800"/>
          </a:p>
        </p:txBody>
      </p:sp>
      <p:sp>
        <p:nvSpPr>
          <p:cNvPr id="8" name="Rectangle 7"/>
          <p:cNvSpPr/>
          <p:nvPr/>
        </p:nvSpPr>
        <p:spPr>
          <a:xfrm>
            <a:off x="228600" y="1066801"/>
            <a:ext cx="11201400" cy="6247864"/>
          </a:xfrm>
          <a:prstGeom prst="rect">
            <a:avLst/>
          </a:prstGeom>
        </p:spPr>
        <p:txBody>
          <a:bodyPr wrap="square">
            <a:spAutoFit/>
          </a:bodyPr>
          <a:lstStyle/>
          <a:p>
            <a:r>
              <a:rPr lang="en-US" sz="2800" dirty="0" smtClean="0"/>
              <a:t>1</a:t>
            </a:r>
            <a:r>
              <a:rPr lang="en-US" sz="2800" dirty="0" smtClean="0"/>
              <a:t>. </a:t>
            </a:r>
            <a:r>
              <a:rPr lang="en-US" sz="2800" dirty="0" smtClean="0"/>
              <a:t>Data Collection: </a:t>
            </a:r>
            <a:r>
              <a:rPr lang="en-US" sz="2800" dirty="0" smtClean="0"/>
              <a:t>Gather comprehensive data on various factors related to road traffic accidents, including weather conditions, road infrastructure, vehicle types, driver behavior, time of day, and location.</a:t>
            </a:r>
          </a:p>
          <a:p>
            <a:endParaRPr lang="en-US" sz="2800" dirty="0" smtClean="0"/>
          </a:p>
          <a:p>
            <a:r>
              <a:rPr lang="en-US" sz="2800" dirty="0" smtClean="0"/>
              <a:t>2. </a:t>
            </a:r>
            <a:r>
              <a:rPr lang="en-US" sz="2800" dirty="0" smtClean="0"/>
              <a:t>Data Preprocessing: </a:t>
            </a:r>
            <a:r>
              <a:rPr lang="en-US" sz="2800" dirty="0" smtClean="0"/>
              <a:t>Cleanse and preprocess the collected data to remove any inconsistencies, missing values, or outliers that could affect the analysis</a:t>
            </a:r>
            <a:r>
              <a:rPr lang="en-US" sz="2800" dirty="0" smtClean="0"/>
              <a:t>. </a:t>
            </a:r>
          </a:p>
          <a:p>
            <a:endParaRPr lang="en-US" sz="2800" dirty="0" smtClean="0"/>
          </a:p>
          <a:p>
            <a:r>
              <a:rPr lang="en-US" sz="2800" dirty="0" smtClean="0"/>
              <a:t>3. </a:t>
            </a:r>
            <a:r>
              <a:rPr lang="en-US" sz="2800" dirty="0" smtClean="0"/>
              <a:t>Exploratory </a:t>
            </a:r>
            <a:r>
              <a:rPr lang="en-US" sz="2800" dirty="0" smtClean="0"/>
              <a:t>Data Analysis (EDA</a:t>
            </a:r>
            <a:r>
              <a:rPr lang="en-US" sz="2800" dirty="0" smtClean="0"/>
              <a:t>): </a:t>
            </a:r>
            <a:r>
              <a:rPr lang="en-US" sz="2800" dirty="0" smtClean="0"/>
              <a:t>Conduct thorough exploratory data analysis to identify patterns, correlations, and trends within the data. This step helps understand the relationships between different variables and their impact on road safety.</a:t>
            </a:r>
          </a:p>
          <a:p>
            <a:endParaRPr lang="en-US" sz="2800" dirty="0" smtClean="0"/>
          </a:p>
          <a:p>
            <a:endParaRPr lang="en-US" sz="2800"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p:cNvSpPr/>
          <p:nvPr/>
        </p:nvSpPr>
        <p:spPr>
          <a:xfrm>
            <a:off x="0" y="1066800"/>
            <a:ext cx="12344400" cy="6247864"/>
          </a:xfrm>
          <a:prstGeom prst="rect">
            <a:avLst/>
          </a:prstGeom>
        </p:spPr>
        <p:txBody>
          <a:bodyPr wrap="square">
            <a:spAutoFit/>
          </a:bodyPr>
          <a:lstStyle/>
          <a:p>
            <a:r>
              <a:rPr lang="en-US" sz="2800" dirty="0" smtClean="0"/>
              <a:t>1. Identify </a:t>
            </a:r>
            <a:r>
              <a:rPr lang="en-US" sz="2800" dirty="0" smtClean="0"/>
              <a:t>System </a:t>
            </a:r>
            <a:r>
              <a:rPr lang="en-US" sz="2800" dirty="0" smtClean="0"/>
              <a:t>Components: </a:t>
            </a:r>
            <a:r>
              <a:rPr lang="en-US" sz="2800" dirty="0" smtClean="0"/>
              <a:t>Define the key components of the road traffic </a:t>
            </a:r>
            <a:r>
              <a:rPr lang="en-US" sz="2800" dirty="0" smtClean="0"/>
              <a:t>  </a:t>
            </a:r>
          </a:p>
          <a:p>
            <a:r>
              <a:rPr lang="en-US" sz="2800" dirty="0" smtClean="0"/>
              <a:t>accident </a:t>
            </a:r>
            <a:r>
              <a:rPr lang="en-US" sz="2800" dirty="0" smtClean="0"/>
              <a:t>system, including drivers, vehicles, road infrastructure, weather conditions, and regulatory factors.</a:t>
            </a:r>
          </a:p>
          <a:p>
            <a:endParaRPr lang="en-US" sz="2800" dirty="0" smtClean="0"/>
          </a:p>
          <a:p>
            <a:r>
              <a:rPr lang="en-US" sz="2800" dirty="0" smtClean="0"/>
              <a:t>2. </a:t>
            </a:r>
            <a:r>
              <a:rPr lang="en-US" sz="2800" dirty="0" smtClean="0"/>
              <a:t>Understand Interactions: </a:t>
            </a:r>
            <a:r>
              <a:rPr lang="en-US" sz="2800" dirty="0" smtClean="0"/>
              <a:t>Analyze the interactions and dependencies between the system components. For example, how weather conditions affect road surface friction, or how driver behavior is influenced by road signage and traffic regulations.</a:t>
            </a:r>
          </a:p>
          <a:p>
            <a:endParaRPr lang="en-US" sz="2800" dirty="0" smtClean="0"/>
          </a:p>
          <a:p>
            <a:r>
              <a:rPr lang="en-US" sz="2800" dirty="0" smtClean="0"/>
              <a:t>3. </a:t>
            </a:r>
            <a:r>
              <a:rPr lang="en-US" sz="2800" dirty="0" smtClean="0"/>
              <a:t>Data Collection: </a:t>
            </a:r>
            <a:r>
              <a:rPr lang="en-US" sz="2800" dirty="0" smtClean="0"/>
              <a:t>Gather data on each component and their interactions. This may involve collecting historical accident data, traffic flow data, weather data, road layout data, vehicle specifications, and driver demographics.</a:t>
            </a:r>
          </a:p>
          <a:p>
            <a:endParaRPr lang="en-US" sz="2800" dirty="0" smtClean="0"/>
          </a:p>
          <a:p>
            <a:endParaRPr lang="en-US" sz="2800"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pic>
        <p:nvPicPr>
          <p:cNvPr id="3" name="Picture 2" descr="mathematics-11-01743-g001.png"/>
          <p:cNvPicPr>
            <a:picLocks noChangeAspect="1"/>
          </p:cNvPicPr>
          <p:nvPr/>
        </p:nvPicPr>
        <p:blipFill>
          <a:blip r:embed="rId2"/>
          <a:stretch>
            <a:fillRect/>
          </a:stretch>
        </p:blipFill>
        <p:spPr>
          <a:xfrm>
            <a:off x="0" y="1111575"/>
            <a:ext cx="12192000" cy="4634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Rectangle 2"/>
          <p:cNvSpPr/>
          <p:nvPr/>
        </p:nvSpPr>
        <p:spPr>
          <a:xfrm>
            <a:off x="304800" y="1219200"/>
            <a:ext cx="11582400" cy="7848302"/>
          </a:xfrm>
          <a:prstGeom prst="rect">
            <a:avLst/>
          </a:prstGeom>
        </p:spPr>
        <p:txBody>
          <a:bodyPr wrap="square">
            <a:spAutoFit/>
          </a:bodyPr>
          <a:lstStyle/>
          <a:p>
            <a:r>
              <a:rPr lang="en-US" sz="2400" dirty="0" smtClean="0"/>
              <a:t>1</a:t>
            </a:r>
            <a:r>
              <a:rPr lang="en-US" sz="2400" dirty="0" smtClean="0"/>
              <a:t>. **Prediction Accuracy**: The accuracy of the model in correctly predicting whether or not an accident will occur, or the severity of the accident. This could be measured using metrics such as accuracy, precision, recall, F1-score, or area under the ROC curve (AUC).</a:t>
            </a:r>
          </a:p>
          <a:p>
            <a:endParaRPr lang="en-US" sz="2400" dirty="0" smtClean="0"/>
          </a:p>
          <a:p>
            <a:r>
              <a:rPr lang="en-US" sz="2400" dirty="0" smtClean="0"/>
              <a:t>2. **Feature Importance**: Insights into which features or factors are most influential in predicting road traffic accidents. This helps identify key variables that contribute to accident occurrence or severity.</a:t>
            </a:r>
          </a:p>
          <a:p>
            <a:endParaRPr lang="en-US" sz="2400" dirty="0" smtClean="0"/>
          </a:p>
          <a:p>
            <a:r>
              <a:rPr lang="en-US" sz="2400" dirty="0" smtClean="0"/>
              <a:t>3. **Performance Comparison**: Comparison of the Random Forest model's performance with other algorithms or baseline models. This helps assess whether Random Forest is the most suitable algorithm for the task at hand.</a:t>
            </a:r>
          </a:p>
          <a:p>
            <a:endParaRPr lang="en-US" sz="2400" dirty="0" smtClean="0"/>
          </a:p>
          <a:p>
            <a:r>
              <a:rPr lang="en-US" sz="2400" dirty="0" smtClean="0"/>
              <a:t>4. **Visualization of Results**: Visualization of model predictions and evaluation metrics to communicate findings effectively. This could include plots of predicted versus actual accident occurrences, confusion matrices, or feature importance plots.</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p:cNvSpPr/>
          <p:nvPr/>
        </p:nvSpPr>
        <p:spPr>
          <a:xfrm>
            <a:off x="381000" y="1295400"/>
            <a:ext cx="10591800" cy="5632311"/>
          </a:xfrm>
          <a:prstGeom prst="rect">
            <a:avLst/>
          </a:prstGeom>
        </p:spPr>
        <p:txBody>
          <a:bodyPr wrap="square">
            <a:spAutoFit/>
          </a:bodyPr>
          <a:lstStyle/>
          <a:p>
            <a:r>
              <a:rPr lang="en-US" sz="2400" dirty="0" smtClean="0"/>
              <a:t>In conclusion, leveraging the Random Forest algorithm for predicting road traffic accidents proves to be a promising approach in enhancing road safety measures. Through the systematic analysis of historical data and relevant features such as weather conditions, road infrastructure, and driver behavior, the Random Forest model demonstrates its ability to accurately predict the likelihood and severity of accidents.</a:t>
            </a:r>
          </a:p>
          <a:p>
            <a:endParaRPr lang="en-US" sz="2400" dirty="0" smtClean="0"/>
          </a:p>
          <a:p>
            <a:r>
              <a:rPr lang="en-US" sz="2400" dirty="0" smtClean="0"/>
              <a:t>The results of applying the Random Forest algorithm include high prediction accuracy, insights into feature importance, and actionable recommendations for mitigating accident risks. By identifying high-risk areas, informing traffic management strategies, and prioritizing interventions, the model contributes to proactive measures aimed at reducing the frequency and severity of road traffic accidents.</a:t>
            </a:r>
          </a:p>
          <a:p>
            <a:endParaRPr lang="en-US" sz="2400" dirty="0" smtClean="0"/>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304800" y="762000"/>
            <a:ext cx="11506200" cy="6586418"/>
          </a:xfrm>
          <a:prstGeom prst="rect">
            <a:avLst/>
          </a:prstGeom>
        </p:spPr>
        <p:txBody>
          <a:bodyPr wrap="square">
            <a:spAutoFit/>
          </a:bodyPr>
          <a:lstStyle/>
          <a:p>
            <a:endParaRPr lang="en-US" sz="2400" dirty="0" smtClean="0"/>
          </a:p>
          <a:p>
            <a:endParaRPr lang="en-US" sz="2400" dirty="0" smtClean="0"/>
          </a:p>
          <a:p>
            <a:r>
              <a:rPr lang="en-US" sz="2400" dirty="0" smtClean="0"/>
              <a:t>1</a:t>
            </a:r>
            <a:r>
              <a:rPr lang="en-US" sz="2400" dirty="0" smtClean="0"/>
              <a:t>. **Advanced Predictive Models**: Continued advancements in machine learning techniques and data availability will enable the development of more sophisticated predictive models. These models could incorporate additional data sources such as real-time traffic data, vehicle telemetry data, and data from connected infrastructure (e.g., smart traffic lights) to improve accuracy and responsiveness.</a:t>
            </a:r>
          </a:p>
          <a:p>
            <a:endParaRPr lang="en-US" sz="2400" dirty="0" smtClean="0"/>
          </a:p>
          <a:p>
            <a:r>
              <a:rPr lang="en-US" sz="2400" dirty="0" smtClean="0"/>
              <a:t>2. **Integration with Autonomous Vehicles**: As autonomous vehicle technology matures and becomes more widespread, there's potential to integrate predictive models directly into autonomous vehicle systems. This could enable proactive accident prevention strategies by providing vehicles with real-time information about accident-prone areas and hazardous conditions.</a:t>
            </a:r>
          </a:p>
          <a:p>
            <a:endParaRPr lang="en-US" sz="2400" dirty="0" smtClean="0"/>
          </a:p>
          <a:p>
            <a:r>
              <a:rPr lang="en-US" sz="2400" dirty="0" smtClean="0"/>
              <a:t>3. **Urban Planning and Infrastructure Design**: Data-driven insights from predictive models can inform urban planning and infrastructure design decisions. </a:t>
            </a:r>
            <a:endParaRPr lang="en-US" sz="2000" dirty="0" smtClean="0"/>
          </a:p>
          <a:p>
            <a:endParaRPr lang="en-US" dirty="0" smtClean="0"/>
          </a:p>
          <a:p>
            <a:endParaRPr lang="en-US" sz="20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939</Words>
  <Application>Microsoft Office PowerPoint</Application>
  <PresentationFormat>Custom</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ROAD  TRAFFIC ACCIENT BY USING  DATA SCIENCE  </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TRAFFIC ACCIENT BY USING DATA SCIENCE</dc:title>
  <dc:creator>WELCOME</dc:creator>
  <cp:lastModifiedBy>Windows User</cp:lastModifiedBy>
  <cp:revision>9</cp:revision>
  <dcterms:created xsi:type="dcterms:W3CDTF">2024-04-12T08:10:15Z</dcterms:created>
  <dcterms:modified xsi:type="dcterms:W3CDTF">2024-04-12T09:41:42Z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ies>
</file>