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78" r:id="rId1"/>
  </p:sldMasterIdLst>
  <p:notesMasterIdLst>
    <p:notesMasterId r:id="rId14"/>
  </p:notesMasterIdLst>
  <p:sldIdLst>
    <p:sldId id="256" r:id="rId2"/>
    <p:sldId id="270" r:id="rId3"/>
    <p:sldId id="271"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85" autoAdjust="0"/>
    <p:restoredTop sz="94660"/>
  </p:normalViewPr>
  <p:slideViewPr>
    <p:cSldViewPr>
      <p:cViewPr varScale="1">
        <p:scale>
          <a:sx n="65" d="100"/>
          <a:sy n="65" d="100"/>
        </p:scale>
        <p:origin x="508" y="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39562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77812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44412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065898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567088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941369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682495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531394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06084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11548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6568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10392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79109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61567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72452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23461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Tree>
    <p:extLst>
      <p:ext uri="{BB962C8B-B14F-4D97-AF65-F5344CB8AC3E}">
        <p14:creationId xmlns:p14="http://schemas.microsoft.com/office/powerpoint/2010/main" val="3569978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07048485"/>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 id="2147483892" r:id="rId14"/>
    <p:sldLayoutId id="2147483893" r:id="rId15"/>
    <p:sldLayoutId id="2147483894" r:id="rId16"/>
    <p:sldLayoutId id="2147483895"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28600" y="892987"/>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04801" y="1009190"/>
            <a:ext cx="9896475" cy="509114"/>
          </a:xfrm>
          <a:prstGeom prst="rect">
            <a:avLst/>
          </a:prstGeom>
        </p:spPr>
        <p:txBody>
          <a:bodyPr vert="horz" wrap="square" lIns="0" tIns="16510" rIns="0" bIns="0" rtlCol="0">
            <a:spAutoFit/>
          </a:bodyPr>
          <a:lstStyle/>
          <a:p>
            <a:pPr marL="3213735" algn="l">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295524" y="2766756"/>
            <a:ext cx="8610600" cy="1938992"/>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STUDENT NAME: NAVEENKUMAR. L</a:t>
            </a:r>
          </a:p>
          <a:p>
            <a:r>
              <a:rPr lang="en-US" sz="2400" dirty="0" smtClean="0">
                <a:latin typeface="Times New Roman" panose="02020603050405020304" pitchFamily="18" charset="0"/>
                <a:cs typeface="Times New Roman" panose="02020603050405020304" pitchFamily="18" charset="0"/>
              </a:rPr>
              <a:t>REGISTER NO: 312211494 </a:t>
            </a:r>
          </a:p>
          <a:p>
            <a:r>
              <a:rPr lang="en-US" sz="2400" dirty="0" smtClean="0">
                <a:latin typeface="Times New Roman" panose="02020603050405020304" pitchFamily="18" charset="0"/>
                <a:cs typeface="Times New Roman" panose="02020603050405020304" pitchFamily="18" charset="0"/>
              </a:rPr>
              <a:t>DEPARTMENT: 3</a:t>
            </a:r>
            <a:r>
              <a:rPr lang="en-US" sz="2400" baseline="30000" dirty="0" smtClean="0">
                <a:latin typeface="Times New Roman" panose="02020603050405020304" pitchFamily="18" charset="0"/>
                <a:cs typeface="Times New Roman" panose="02020603050405020304" pitchFamily="18" charset="0"/>
              </a:rPr>
              <a:t>RD</a:t>
            </a:r>
            <a:r>
              <a:rPr lang="en-US" sz="2400" dirty="0" smtClean="0">
                <a:latin typeface="Times New Roman" panose="02020603050405020304" pitchFamily="18" charset="0"/>
                <a:cs typeface="Times New Roman" panose="02020603050405020304" pitchFamily="18" charset="0"/>
              </a:rPr>
              <a:t> YEAR B.COM(GENERAL)</a:t>
            </a:r>
          </a:p>
          <a:p>
            <a:r>
              <a:rPr lang="en-US" sz="2400" dirty="0" smtClean="0">
                <a:latin typeface="Times New Roman" panose="02020603050405020304" pitchFamily="18" charset="0"/>
                <a:cs typeface="Times New Roman" panose="02020603050405020304" pitchFamily="18" charset="0"/>
              </a:rPr>
              <a:t>COLLEGE: ALPHA ARTS AND SCIENCE COLLEGE</a:t>
            </a:r>
          </a:p>
          <a:p>
            <a:r>
              <a:rPr lang="en-US" sz="2400" dirty="0" smtClean="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grpSp>
        <p:nvGrpSpPr>
          <p:cNvPr id="12" name="object 2"/>
          <p:cNvGrpSpPr/>
          <p:nvPr/>
        </p:nvGrpSpPr>
        <p:grpSpPr>
          <a:xfrm rot="10800000">
            <a:off x="9753600" y="1559737"/>
            <a:ext cx="1743075" cy="1333500"/>
            <a:chOff x="742950" y="1104900"/>
            <a:chExt cx="1743075" cy="1333500"/>
          </a:xfrm>
        </p:grpSpPr>
        <p:sp>
          <p:nvSpPr>
            <p:cNvPr id="1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5"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11277218" y="6473337"/>
            <a:ext cx="286244"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imes New Roman" panose="02020603050405020304" pitchFamily="18" charset="0"/>
                <a:cs typeface="Times New Roman" panose="02020603050405020304" pitchFamily="18" charset="0"/>
              </a:rPr>
              <a:t>10</a:t>
            </a:fld>
            <a:endParaRPr sz="110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8A556C0-4013-7AC7-373E-EBA2B87F85B8}"/>
              </a:ext>
            </a:extLst>
          </p:cNvPr>
          <p:cNvSpPr txBox="1"/>
          <p:nvPr/>
        </p:nvSpPr>
        <p:spPr>
          <a:xfrm>
            <a:off x="533400" y="2286000"/>
            <a:ext cx="10532840" cy="1569660"/>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Modeling</a:t>
            </a:r>
            <a:r>
              <a:rPr lang="en-US" sz="2400" dirty="0">
                <a:latin typeface="Times New Roman" panose="02020603050405020304" pitchFamily="18" charset="0"/>
                <a:cs typeface="Times New Roman" panose="02020603050405020304" pitchFamily="18" charset="0"/>
              </a:rPr>
              <a:t> in the context of Employee Performance Analysis using Excel involves creating and implementing models to analyze and interpret performance data. The goal is to derive meaningful insights, make predictions, and support decision-making. </a:t>
            </a:r>
            <a:endParaRPr lang="en-IN" sz="24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762000" y="685800"/>
            <a:ext cx="5181600" cy="769441"/>
          </a:xfrm>
          <a:prstGeom prst="rect">
            <a:avLst/>
          </a:prstGeom>
          <a:noFill/>
        </p:spPr>
        <p:txBody>
          <a:bodyPr wrap="square" rtlCol="0">
            <a:spAutoFit/>
          </a:bodyPr>
          <a:lstStyle/>
          <a:p>
            <a:r>
              <a:rPr lang="en-GB" sz="4400" b="1" dirty="0" smtClean="0">
                <a:solidFill>
                  <a:schemeClr val="accent1"/>
                </a:solidFill>
                <a:latin typeface="Times New Roman" panose="02020603050405020304" pitchFamily="18" charset="0"/>
                <a:cs typeface="Times New Roman" panose="02020603050405020304" pitchFamily="18" charset="0"/>
              </a:rPr>
              <a:t>MODELING</a:t>
            </a:r>
            <a:endParaRPr lang="en-IN" sz="4400" b="1" dirty="0">
              <a:solidFill>
                <a:schemeClr val="accent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688657" y="1031670"/>
            <a:ext cx="2826068" cy="690574"/>
          </a:xfrm>
          <a:prstGeom prst="rect">
            <a:avLst/>
          </a:prstGeom>
        </p:spPr>
        <p:txBody>
          <a:bodyPr vert="horz" wrap="square" lIns="0" tIns="13335" rIns="0" bIns="0" rtlCol="0">
            <a:spAutoFit/>
          </a:bodyPr>
          <a:lstStyle/>
          <a:p>
            <a:pPr marL="12700">
              <a:lnSpc>
                <a:spcPct val="100000"/>
              </a:lnSpc>
              <a:spcBef>
                <a:spcPts val="105"/>
              </a:spcBef>
            </a:pPr>
            <a:r>
              <a:rPr sz="4400" b="1" dirty="0">
                <a:latin typeface="Times New Roman" panose="02020603050405020304" pitchFamily="18" charset="0"/>
                <a:cs typeface="Times New Roman" panose="02020603050405020304" pitchFamily="18" charset="0"/>
              </a:rPr>
              <a:t>R</a:t>
            </a:r>
            <a:r>
              <a:rPr sz="4400" b="1" spc="-40" dirty="0">
                <a:latin typeface="Times New Roman" panose="02020603050405020304" pitchFamily="18" charset="0"/>
                <a:cs typeface="Times New Roman" panose="02020603050405020304" pitchFamily="18" charset="0"/>
              </a:rPr>
              <a:t>E</a:t>
            </a:r>
            <a:r>
              <a:rPr sz="4400" b="1" spc="15" dirty="0">
                <a:latin typeface="Times New Roman" panose="02020603050405020304" pitchFamily="18" charset="0"/>
                <a:cs typeface="Times New Roman" panose="02020603050405020304" pitchFamily="18" charset="0"/>
              </a:rPr>
              <a:t>S</a:t>
            </a:r>
            <a:r>
              <a:rPr sz="4400" b="1" spc="-30" dirty="0">
                <a:latin typeface="Times New Roman" panose="02020603050405020304" pitchFamily="18" charset="0"/>
                <a:cs typeface="Times New Roman" panose="02020603050405020304" pitchFamily="18" charset="0"/>
              </a:rPr>
              <a:t>U</a:t>
            </a:r>
            <a:r>
              <a:rPr sz="4400" b="1" spc="-405" dirty="0">
                <a:latin typeface="Times New Roman" panose="02020603050405020304" pitchFamily="18" charset="0"/>
                <a:cs typeface="Times New Roman" panose="02020603050405020304" pitchFamily="18" charset="0"/>
              </a:rPr>
              <a:t>L</a:t>
            </a:r>
            <a:r>
              <a:rPr sz="4400" b="1"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10543" y="6454287"/>
            <a:ext cx="265082"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imes New Roman" panose="02020603050405020304" pitchFamily="18" charset="0"/>
                <a:cs typeface="Times New Roman" panose="02020603050405020304" pitchFamily="18" charset="0"/>
              </a:rPr>
              <a:t>11</a:t>
            </a:fld>
            <a:endParaRPr sz="110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3910588-A775-1C3B-0976-166C33372C75}"/>
              </a:ext>
            </a:extLst>
          </p:cNvPr>
          <p:cNvSpPr txBox="1"/>
          <p:nvPr/>
        </p:nvSpPr>
        <p:spPr>
          <a:xfrm>
            <a:off x="688657" y="2590800"/>
            <a:ext cx="9736093" cy="1569660"/>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Results</a:t>
            </a:r>
            <a:r>
              <a:rPr lang="en-US" sz="2400" dirty="0">
                <a:latin typeface="Times New Roman" panose="02020603050405020304" pitchFamily="18" charset="0"/>
                <a:cs typeface="Times New Roman" panose="02020603050405020304" pitchFamily="18" charset="0"/>
              </a:rPr>
              <a:t> from the Employee Performance Analysis using Excel represent the outcomes derived from the modeling and analysis processes. These results help in understanding performance trends, making informed decisions, and implementing strategic </a:t>
            </a:r>
            <a:r>
              <a:rPr lang="en-US" sz="2400" dirty="0" smtClean="0">
                <a:latin typeface="Times New Roman" panose="02020603050405020304" pitchFamily="18" charset="0"/>
                <a:cs typeface="Times New Roman" panose="02020603050405020304" pitchFamily="18" charset="0"/>
              </a:rPr>
              <a:t>actions.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74997" y="914400"/>
            <a:ext cx="4101803" cy="758190"/>
          </a:xfrm>
        </p:spPr>
        <p:txBody>
          <a:bodyPr>
            <a:noAutofit/>
          </a:bodyPr>
          <a:lstStyle/>
          <a:p>
            <a:r>
              <a:rPr lang="en-US" sz="4400" b="1" dirty="0" smtClean="0">
                <a:latin typeface="Times New Roman" panose="02020603050405020304" pitchFamily="18" charset="0"/>
                <a:cs typeface="Times New Roman" panose="02020603050405020304" pitchFamily="18" charset="0"/>
              </a:rPr>
              <a:t>CONCLUSION</a:t>
            </a:r>
            <a:endParaRPr lang="en-IN" sz="44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FA8135-7E90-FC89-E900-57763BE2C748}"/>
              </a:ext>
            </a:extLst>
          </p:cNvPr>
          <p:cNvSpPr txBox="1"/>
          <p:nvPr/>
        </p:nvSpPr>
        <p:spPr>
          <a:xfrm>
            <a:off x="774997" y="2438400"/>
            <a:ext cx="8396162" cy="1569660"/>
          </a:xfrm>
          <a:prstGeom prst="rect">
            <a:avLst/>
          </a:prstGeom>
          <a:noFill/>
        </p:spPr>
        <p:txBody>
          <a:bodyPr wrap="square">
            <a:spAutoFit/>
          </a:bodyPr>
          <a:lstStyle/>
          <a:p>
            <a:r>
              <a:rPr lang="en-US" sz="2400" dirty="0" smtClean="0">
                <a:latin typeface="Times New Roman" panose="02020603050405020304" pitchFamily="18" charset="0"/>
                <a:cs typeface="Times New Roman" panose="02020603050405020304" pitchFamily="18" charset="0"/>
              </a:rPr>
              <a:t>The employee performance analysis using excel has delivered comprehensive insights into the organization's workforce dynamics, providing a data-driven foundation for enhancing performance management </a:t>
            </a:r>
            <a:r>
              <a:rPr lang="en-US" sz="2400" dirty="0" smtClean="0">
                <a:latin typeface="Times New Roman" panose="02020603050405020304" pitchFamily="18" charset="0"/>
                <a:cs typeface="Times New Roman" panose="02020603050405020304" pitchFamily="18" charset="0"/>
              </a:rPr>
              <a:t>practices.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774983"/>
            <a:ext cx="4876801" cy="977617"/>
          </a:xfrm>
        </p:spPr>
        <p:txBody>
          <a:bodyPr>
            <a:noAutofit/>
          </a:bodyPr>
          <a:lstStyle/>
          <a:p>
            <a:pPr algn="ctr"/>
            <a:r>
              <a:rPr lang="en-GB" sz="4400" b="1" dirty="0" smtClean="0">
                <a:latin typeface="Times New Roman" panose="02020603050405020304" pitchFamily="18" charset="0"/>
                <a:cs typeface="Times New Roman" panose="02020603050405020304" pitchFamily="18" charset="0"/>
              </a:rPr>
              <a:t>PROJECT TITLE</a:t>
            </a:r>
            <a:endParaRPr lang="en-IN" sz="44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066799" y="2590800"/>
            <a:ext cx="8839200" cy="1323439"/>
          </a:xfrm>
          <a:prstGeom prst="rect">
            <a:avLst/>
          </a:prstGeom>
          <a:noFill/>
        </p:spPr>
        <p:txBody>
          <a:bodyPr wrap="square" rtlCol="0">
            <a:spAutoFit/>
          </a:bodyPr>
          <a:lstStyle/>
          <a:p>
            <a:pPr algn="ctr"/>
            <a:r>
              <a:rPr lang="en-GB" sz="4000" b="1" dirty="0" smtClean="0">
                <a:latin typeface="Times New Roman" panose="02020603050405020304" pitchFamily="18" charset="0"/>
                <a:cs typeface="Times New Roman" panose="02020603050405020304" pitchFamily="18" charset="0"/>
              </a:rPr>
              <a:t>EMPLOYEE PERFORMANCE ANALYSIS USING EXCEL</a:t>
            </a:r>
            <a:endParaRPr lang="en-IN" sz="4000" b="1" dirty="0">
              <a:latin typeface="Times New Roman" panose="02020603050405020304" pitchFamily="18" charset="0"/>
              <a:cs typeface="Times New Roman" panose="02020603050405020304" pitchFamily="18" charset="0"/>
            </a:endParaRPr>
          </a:p>
        </p:txBody>
      </p:sp>
      <p:sp>
        <p:nvSpPr>
          <p:cNvPr id="6" name="object 15"/>
          <p:cNvSpPr/>
          <p:nvPr/>
        </p:nvSpPr>
        <p:spPr>
          <a:xfrm>
            <a:off x="677334" y="2133600"/>
            <a:ext cx="357106"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7" name="object 15"/>
          <p:cNvSpPr/>
          <p:nvPr/>
        </p:nvSpPr>
        <p:spPr>
          <a:xfrm>
            <a:off x="10210800" y="3657600"/>
            <a:ext cx="330954"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51202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596668" cy="1320800"/>
          </a:xfrm>
        </p:spPr>
        <p:txBody>
          <a:bodyPr>
            <a:normAutofit/>
          </a:bodyPr>
          <a:lstStyle/>
          <a:p>
            <a:r>
              <a:rPr lang="en-GB" sz="4400" b="1" dirty="0" smtClean="0">
                <a:latin typeface="Times New Roman" panose="02020603050405020304" pitchFamily="18" charset="0"/>
                <a:cs typeface="Times New Roman" panose="02020603050405020304" pitchFamily="18" charset="0"/>
              </a:rPr>
              <a:t>AGENDA</a:t>
            </a:r>
            <a:endParaRPr lang="en-IN" sz="4400" b="1" dirty="0">
              <a:latin typeface="Times New Roman" panose="02020603050405020304" pitchFamily="18" charset="0"/>
              <a:cs typeface="Times New Roman" panose="02020603050405020304" pitchFamily="18" charset="0"/>
            </a:endParaRPr>
          </a:p>
        </p:txBody>
      </p:sp>
      <p:sp>
        <p:nvSpPr>
          <p:cNvPr id="3" name="Rectangle 2"/>
          <p:cNvSpPr/>
          <p:nvPr/>
        </p:nvSpPr>
        <p:spPr>
          <a:xfrm>
            <a:off x="2514600" y="1447800"/>
            <a:ext cx="6629400" cy="4832092"/>
          </a:xfrm>
          <a:prstGeom prst="rect">
            <a:avLst/>
          </a:prstGeom>
        </p:spPr>
        <p:txBody>
          <a:bodyPr wrap="square">
            <a:spAutoFit/>
          </a:bodyPr>
          <a:lstStyle/>
          <a:p>
            <a:endParaRPr lang="en-US" sz="28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Problem Statement</a:t>
            </a: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Project Overview</a:t>
            </a: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End Users</a:t>
            </a: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Our Solution and Proposition</a:t>
            </a: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a:t>
            </a:r>
            <a:r>
              <a:rPr lang="en-US" sz="2800" dirty="0" smtClean="0">
                <a:solidFill>
                  <a:srgbClr val="0D0D0D"/>
                </a:solidFill>
                <a:latin typeface="Times New Roman" panose="02020603050405020304" pitchFamily="18" charset="0"/>
                <a:cs typeface="Times New Roman" panose="02020603050405020304" pitchFamily="18" charset="0"/>
              </a:rPr>
              <a:t>Description</a:t>
            </a:r>
          </a:p>
          <a:p>
            <a:pPr>
              <a:buFont typeface="+mj-lt"/>
              <a:buAutoNum type="arabicPeriod"/>
            </a:pPr>
            <a:r>
              <a:rPr lang="en-US" sz="2800" dirty="0" smtClean="0">
                <a:solidFill>
                  <a:srgbClr val="0D0D0D"/>
                </a:solidFill>
                <a:latin typeface="Times New Roman" panose="02020603050405020304" pitchFamily="18" charset="0"/>
                <a:cs typeface="Times New Roman" panose="02020603050405020304" pitchFamily="18" charset="0"/>
              </a:rPr>
              <a:t>The ‘WOW’ in our solution</a:t>
            </a:r>
            <a:endParaRPr lang="en-US" sz="28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Modelling Approach</a:t>
            </a: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Results </a:t>
            </a: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grpSp>
        <p:nvGrpSpPr>
          <p:cNvPr id="7" name="object 18"/>
          <p:cNvGrpSpPr/>
          <p:nvPr/>
        </p:nvGrpSpPr>
        <p:grpSpPr>
          <a:xfrm>
            <a:off x="533400" y="3505847"/>
            <a:ext cx="4124216" cy="2853206"/>
            <a:chOff x="47625" y="3819523"/>
            <a:chExt cx="4124325" cy="3009900"/>
          </a:xfrm>
        </p:grpSpPr>
        <p:pic>
          <p:nvPicPr>
            <p:cNvPr id="8" name="object 19"/>
            <p:cNvPicPr/>
            <p:nvPr/>
          </p:nvPicPr>
          <p:blipFill>
            <a:blip r:embed="rId2" cstate="print"/>
            <a:stretch>
              <a:fillRect/>
            </a:stretch>
          </p:blipFill>
          <p:spPr>
            <a:xfrm>
              <a:off x="466725" y="6410325"/>
              <a:ext cx="3705225" cy="295275"/>
            </a:xfrm>
            <a:prstGeom prst="rect">
              <a:avLst/>
            </a:prstGeom>
          </p:spPr>
        </p:pic>
        <p:pic>
          <p:nvPicPr>
            <p:cNvPr id="9" name="object 20"/>
            <p:cNvPicPr/>
            <p:nvPr/>
          </p:nvPicPr>
          <p:blipFill>
            <a:blip r:embed="rId3" cstate="print"/>
            <a:stretch>
              <a:fillRect/>
            </a:stretch>
          </p:blipFill>
          <p:spPr>
            <a:xfrm>
              <a:off x="47625" y="3819523"/>
              <a:ext cx="1733550" cy="3009898"/>
            </a:xfrm>
            <a:prstGeom prst="rect">
              <a:avLst/>
            </a:prstGeom>
          </p:spPr>
        </p:pic>
      </p:grpSp>
    </p:spTree>
    <p:extLst>
      <p:ext uri="{BB962C8B-B14F-4D97-AF65-F5344CB8AC3E}">
        <p14:creationId xmlns:p14="http://schemas.microsoft.com/office/powerpoint/2010/main" val="8300299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86800" y="25146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6328728"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400" b="1" spc="-20" dirty="0" smtClean="0">
                <a:latin typeface="Times New Roman" panose="02020603050405020304" pitchFamily="18" charset="0"/>
                <a:cs typeface="Times New Roman" panose="02020603050405020304" pitchFamily="18" charset="0"/>
              </a:rPr>
              <a:t>P</a:t>
            </a:r>
            <a:r>
              <a:rPr sz="4400" b="1" spc="15" dirty="0" smtClean="0">
                <a:latin typeface="Times New Roman" panose="02020603050405020304" pitchFamily="18" charset="0"/>
                <a:cs typeface="Times New Roman" panose="02020603050405020304" pitchFamily="18" charset="0"/>
              </a:rPr>
              <a:t>ROB</a:t>
            </a:r>
            <a:r>
              <a:rPr sz="4400" b="1" spc="55" dirty="0" smtClean="0">
                <a:latin typeface="Times New Roman" panose="02020603050405020304" pitchFamily="18" charset="0"/>
                <a:cs typeface="Times New Roman" panose="02020603050405020304" pitchFamily="18" charset="0"/>
              </a:rPr>
              <a:t>L</a:t>
            </a:r>
            <a:r>
              <a:rPr sz="4400" b="1" spc="-20" dirty="0" smtClean="0">
                <a:latin typeface="Times New Roman" panose="02020603050405020304" pitchFamily="18" charset="0"/>
                <a:cs typeface="Times New Roman" panose="02020603050405020304" pitchFamily="18" charset="0"/>
              </a:rPr>
              <a:t>E</a:t>
            </a:r>
            <a:r>
              <a:rPr sz="4400" b="1" spc="20" dirty="0" smtClean="0">
                <a:latin typeface="Times New Roman" panose="02020603050405020304" pitchFamily="18" charset="0"/>
                <a:cs typeface="Times New Roman" panose="02020603050405020304" pitchFamily="18" charset="0"/>
              </a:rPr>
              <a:t>M</a:t>
            </a:r>
            <a:r>
              <a:rPr lang="en-GB" sz="4250" b="1" dirty="0">
                <a:latin typeface="Times New Roman" panose="02020603050405020304" pitchFamily="18" charset="0"/>
                <a:cs typeface="Times New Roman" panose="02020603050405020304" pitchFamily="18" charset="0"/>
              </a:rPr>
              <a:t> </a:t>
            </a:r>
            <a:r>
              <a:rPr sz="4250" b="1" spc="10" dirty="0" smtClean="0">
                <a:latin typeface="Times New Roman" panose="02020603050405020304" pitchFamily="18" charset="0"/>
                <a:cs typeface="Times New Roman" panose="02020603050405020304" pitchFamily="18" charset="0"/>
              </a:rPr>
              <a:t>S</a:t>
            </a:r>
            <a:r>
              <a:rPr sz="4250" b="1" spc="-370" dirty="0" smtClean="0">
                <a:latin typeface="Times New Roman" panose="02020603050405020304" pitchFamily="18" charset="0"/>
                <a:cs typeface="Times New Roman" panose="02020603050405020304" pitchFamily="18" charset="0"/>
              </a:rPr>
              <a:t>T</a:t>
            </a:r>
            <a:r>
              <a:rPr sz="4250" b="1" spc="-375" dirty="0" smtClean="0">
                <a:latin typeface="Times New Roman" panose="02020603050405020304" pitchFamily="18" charset="0"/>
                <a:cs typeface="Times New Roman" panose="02020603050405020304" pitchFamily="18" charset="0"/>
              </a:rPr>
              <a:t>A</a:t>
            </a:r>
            <a:r>
              <a:rPr sz="4250" b="1" spc="15" dirty="0" smtClean="0">
                <a:latin typeface="Times New Roman" panose="02020603050405020304" pitchFamily="18" charset="0"/>
                <a:cs typeface="Times New Roman" panose="02020603050405020304" pitchFamily="18" charset="0"/>
              </a:rPr>
              <a:t>T</a:t>
            </a:r>
            <a:r>
              <a:rPr sz="4250" b="1" spc="-10" dirty="0" smtClean="0">
                <a:latin typeface="Times New Roman" panose="02020603050405020304" pitchFamily="18" charset="0"/>
                <a:cs typeface="Times New Roman" panose="02020603050405020304" pitchFamily="18" charset="0"/>
              </a:rPr>
              <a:t>E</a:t>
            </a:r>
            <a:r>
              <a:rPr sz="4250" b="1" spc="-20" dirty="0" smtClean="0">
                <a:latin typeface="Times New Roman" panose="02020603050405020304" pitchFamily="18" charset="0"/>
                <a:cs typeface="Times New Roman" panose="02020603050405020304" pitchFamily="18" charset="0"/>
              </a:rPr>
              <a:t>M</a:t>
            </a:r>
            <a:r>
              <a:rPr lang="en-GB" sz="4250" b="1" spc="-20" dirty="0" smtClean="0">
                <a:latin typeface="Times New Roman" panose="02020603050405020304" pitchFamily="18" charset="0"/>
                <a:cs typeface="Times New Roman" panose="02020603050405020304" pitchFamily="18" charset="0"/>
              </a:rPr>
              <a:t>E</a:t>
            </a:r>
            <a:r>
              <a:rPr sz="4250" b="1" spc="10" dirty="0" smtClean="0">
                <a:latin typeface="Times New Roman" panose="02020603050405020304" pitchFamily="18" charset="0"/>
                <a:cs typeface="Times New Roman" panose="02020603050405020304" pitchFamily="18" charset="0"/>
              </a:rPr>
              <a:t>NT</a:t>
            </a:r>
            <a:endParaRPr sz="4250" b="1"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xfrm>
            <a:off x="12041188" y="6473825"/>
            <a:ext cx="150812" cy="176213"/>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anose="02020603050405020304" pitchFamily="18" charset="0"/>
                <a:cs typeface="Times New Roman" panose="02020603050405020304" pitchFamily="18" charset="0"/>
              </a:rPr>
              <a:t>4</a:t>
            </a:fld>
            <a:endParaRPr spc="1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0E5BD23-39D0-36D6-C30C-74968B798200}"/>
              </a:ext>
            </a:extLst>
          </p:cNvPr>
          <p:cNvSpPr txBox="1"/>
          <p:nvPr/>
        </p:nvSpPr>
        <p:spPr>
          <a:xfrm>
            <a:off x="762000" y="2133600"/>
            <a:ext cx="7575755" cy="3108543"/>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In today’s competitive business environment, it is essential for organizations to assess and enhance employee performance effectively. Performance evaluation helps in identifying high achievers, understanding areas of improvement, and making informed decisions for promotions, training, and resource allocation.</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72600" y="2647950"/>
            <a:ext cx="2819400" cy="337185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1177413" y="543281"/>
            <a:ext cx="6137787" cy="6937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400" b="1" spc="5" dirty="0" smtClean="0">
                <a:latin typeface="Times New Roman" panose="02020603050405020304" pitchFamily="18" charset="0"/>
                <a:cs typeface="Times New Roman" panose="02020603050405020304" pitchFamily="18" charset="0"/>
              </a:rPr>
              <a:t>PROJECT</a:t>
            </a:r>
            <a:r>
              <a:rPr lang="en-GB" sz="4400" b="1" spc="5" dirty="0" smtClean="0">
                <a:latin typeface="Times New Roman" panose="02020603050405020304" pitchFamily="18" charset="0"/>
                <a:cs typeface="Times New Roman" panose="02020603050405020304" pitchFamily="18" charset="0"/>
              </a:rPr>
              <a:t> </a:t>
            </a:r>
            <a:r>
              <a:rPr sz="4400" b="1" spc="-20" dirty="0" smtClean="0">
                <a:latin typeface="Times New Roman" panose="02020603050405020304" pitchFamily="18" charset="0"/>
                <a:cs typeface="Times New Roman" panose="02020603050405020304" pitchFamily="18" charset="0"/>
              </a:rPr>
              <a:t>OVERVIEW</a:t>
            </a:r>
            <a:endParaRPr sz="4400" b="1"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xfrm>
            <a:off x="12041188" y="6473825"/>
            <a:ext cx="150812" cy="176213"/>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anose="02020603050405020304" pitchFamily="18" charset="0"/>
                <a:cs typeface="Times New Roman" panose="02020603050405020304" pitchFamily="18" charset="0"/>
              </a:rPr>
              <a:t>5</a:t>
            </a:fld>
            <a:endParaRPr spc="1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050B57B-77CA-84FA-9910-3F41C17BBB48}"/>
              </a:ext>
            </a:extLst>
          </p:cNvPr>
          <p:cNvSpPr txBox="1"/>
          <p:nvPr/>
        </p:nvSpPr>
        <p:spPr>
          <a:xfrm>
            <a:off x="1143000" y="2346472"/>
            <a:ext cx="8458200" cy="2677656"/>
          </a:xfrm>
          <a:prstGeom prst="rect">
            <a:avLst/>
          </a:prstGeom>
          <a:noFill/>
        </p:spPr>
        <p:txBody>
          <a:bodyPr wrap="square" rtlCol="0">
            <a:spAutoFit/>
          </a:bodyPr>
          <a:lstStyle/>
          <a:p>
            <a:pPr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purpose of this project is to develop a comprehensive and systematic approach to analyzing employee performance data using Excel. The goal is to enable the organization to make informed decisions regarding employee development, identify trends and patterns, and improve overall performance management.</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8139748" cy="693780"/>
          </a:xfrm>
          <a:prstGeom prst="rect">
            <a:avLst/>
          </a:prstGeom>
        </p:spPr>
        <p:txBody>
          <a:bodyPr vert="horz" wrap="square" lIns="0" tIns="16510" rIns="0" bIns="0" rtlCol="0">
            <a:spAutoFit/>
          </a:bodyPr>
          <a:lstStyle/>
          <a:p>
            <a:pPr marL="12700">
              <a:lnSpc>
                <a:spcPct val="100000"/>
              </a:lnSpc>
              <a:spcBef>
                <a:spcPts val="130"/>
              </a:spcBef>
            </a:pPr>
            <a:r>
              <a:rPr sz="4400" b="1" spc="25" dirty="0">
                <a:latin typeface="Times New Roman" panose="02020603050405020304" pitchFamily="18" charset="0"/>
                <a:cs typeface="Times New Roman" panose="02020603050405020304" pitchFamily="18" charset="0"/>
              </a:rPr>
              <a:t>W</a:t>
            </a:r>
            <a:r>
              <a:rPr sz="4400" b="1" spc="-20" dirty="0">
                <a:latin typeface="Times New Roman" panose="02020603050405020304" pitchFamily="18" charset="0"/>
                <a:cs typeface="Times New Roman" panose="02020603050405020304" pitchFamily="18" charset="0"/>
              </a:rPr>
              <a:t>H</a:t>
            </a:r>
            <a:r>
              <a:rPr sz="4400" b="1" spc="20" dirty="0">
                <a:latin typeface="Times New Roman" panose="02020603050405020304" pitchFamily="18" charset="0"/>
                <a:cs typeface="Times New Roman" panose="02020603050405020304" pitchFamily="18" charset="0"/>
              </a:rPr>
              <a:t>O</a:t>
            </a:r>
            <a:r>
              <a:rPr sz="4400" b="1" spc="-235" dirty="0">
                <a:latin typeface="Times New Roman" panose="02020603050405020304" pitchFamily="18" charset="0"/>
                <a:cs typeface="Times New Roman" panose="02020603050405020304" pitchFamily="18" charset="0"/>
              </a:rPr>
              <a:t> </a:t>
            </a:r>
            <a:r>
              <a:rPr sz="4400" b="1" spc="-10" dirty="0">
                <a:latin typeface="Times New Roman" panose="02020603050405020304" pitchFamily="18" charset="0"/>
                <a:cs typeface="Times New Roman" panose="02020603050405020304" pitchFamily="18" charset="0"/>
              </a:rPr>
              <a:t>AR</a:t>
            </a:r>
            <a:r>
              <a:rPr sz="4400" b="1" spc="15" dirty="0">
                <a:latin typeface="Times New Roman" panose="02020603050405020304" pitchFamily="18" charset="0"/>
                <a:cs typeface="Times New Roman" panose="02020603050405020304" pitchFamily="18" charset="0"/>
              </a:rPr>
              <a:t>E</a:t>
            </a:r>
            <a:r>
              <a:rPr sz="4400" b="1" spc="-35" dirty="0">
                <a:latin typeface="Times New Roman" panose="02020603050405020304" pitchFamily="18" charset="0"/>
                <a:cs typeface="Times New Roman" panose="02020603050405020304" pitchFamily="18" charset="0"/>
              </a:rPr>
              <a:t> </a:t>
            </a:r>
            <a:r>
              <a:rPr sz="4400" b="1" spc="-10" dirty="0">
                <a:latin typeface="Times New Roman" panose="02020603050405020304" pitchFamily="18" charset="0"/>
                <a:cs typeface="Times New Roman" panose="02020603050405020304" pitchFamily="18" charset="0"/>
              </a:rPr>
              <a:t>T</a:t>
            </a:r>
            <a:r>
              <a:rPr sz="4400" b="1" spc="-15" dirty="0">
                <a:latin typeface="Times New Roman" panose="02020603050405020304" pitchFamily="18" charset="0"/>
                <a:cs typeface="Times New Roman" panose="02020603050405020304" pitchFamily="18" charset="0"/>
              </a:rPr>
              <a:t>H</a:t>
            </a:r>
            <a:r>
              <a:rPr sz="4400" b="1" spc="15" dirty="0">
                <a:latin typeface="Times New Roman" panose="02020603050405020304" pitchFamily="18" charset="0"/>
                <a:cs typeface="Times New Roman" panose="02020603050405020304" pitchFamily="18" charset="0"/>
              </a:rPr>
              <a:t>E</a:t>
            </a:r>
            <a:r>
              <a:rPr sz="4400" b="1" spc="-35" dirty="0">
                <a:latin typeface="Times New Roman" panose="02020603050405020304" pitchFamily="18" charset="0"/>
                <a:cs typeface="Times New Roman" panose="02020603050405020304" pitchFamily="18" charset="0"/>
              </a:rPr>
              <a:t> </a:t>
            </a:r>
            <a:r>
              <a:rPr sz="4400" b="1" spc="-20" dirty="0" smtClean="0">
                <a:latin typeface="Times New Roman" panose="02020603050405020304" pitchFamily="18" charset="0"/>
                <a:cs typeface="Times New Roman" panose="02020603050405020304" pitchFamily="18" charset="0"/>
              </a:rPr>
              <a:t>E</a:t>
            </a:r>
            <a:r>
              <a:rPr sz="4400" b="1" spc="30" dirty="0" smtClean="0">
                <a:latin typeface="Times New Roman" panose="02020603050405020304" pitchFamily="18" charset="0"/>
                <a:cs typeface="Times New Roman" panose="02020603050405020304" pitchFamily="18" charset="0"/>
              </a:rPr>
              <a:t>N</a:t>
            </a:r>
            <a:r>
              <a:rPr sz="4400" b="1" spc="15" dirty="0" smtClean="0">
                <a:latin typeface="Times New Roman" panose="02020603050405020304" pitchFamily="18" charset="0"/>
                <a:cs typeface="Times New Roman" panose="02020603050405020304" pitchFamily="18" charset="0"/>
              </a:rPr>
              <a:t>D</a:t>
            </a:r>
            <a:r>
              <a:rPr lang="en-GB" sz="4400" b="1" spc="-45" dirty="0">
                <a:latin typeface="Times New Roman" panose="02020603050405020304" pitchFamily="18" charset="0"/>
                <a:cs typeface="Times New Roman" panose="02020603050405020304" pitchFamily="18" charset="0"/>
              </a:rPr>
              <a:t> </a:t>
            </a:r>
            <a:r>
              <a:rPr sz="4400" b="1" dirty="0" smtClean="0">
                <a:latin typeface="Times New Roman" panose="02020603050405020304" pitchFamily="18" charset="0"/>
                <a:cs typeface="Times New Roman" panose="02020603050405020304" pitchFamily="18" charset="0"/>
              </a:rPr>
              <a:t>U</a:t>
            </a:r>
            <a:r>
              <a:rPr sz="4400" b="1" spc="10" dirty="0" smtClean="0">
                <a:latin typeface="Times New Roman" panose="02020603050405020304" pitchFamily="18" charset="0"/>
                <a:cs typeface="Times New Roman" panose="02020603050405020304" pitchFamily="18" charset="0"/>
              </a:rPr>
              <a:t>S</a:t>
            </a:r>
            <a:r>
              <a:rPr sz="4400" b="1" spc="-25" dirty="0" smtClean="0">
                <a:latin typeface="Times New Roman" panose="02020603050405020304" pitchFamily="18" charset="0"/>
                <a:cs typeface="Times New Roman" panose="02020603050405020304" pitchFamily="18" charset="0"/>
              </a:rPr>
              <a:t>E</a:t>
            </a:r>
            <a:r>
              <a:rPr sz="4400" b="1" spc="-10" dirty="0" smtClean="0">
                <a:latin typeface="Times New Roman" panose="02020603050405020304" pitchFamily="18" charset="0"/>
                <a:cs typeface="Times New Roman" panose="02020603050405020304" pitchFamily="18" charset="0"/>
              </a:rPr>
              <a:t>R</a:t>
            </a:r>
            <a:r>
              <a:rPr sz="4400" b="1" spc="5" dirty="0" smtClean="0">
                <a:latin typeface="Times New Roman" panose="02020603050405020304" pitchFamily="18" charset="0"/>
                <a:cs typeface="Times New Roman" panose="02020603050405020304" pitchFamily="18" charset="0"/>
              </a:rPr>
              <a:t>S</a:t>
            </a:r>
            <a:r>
              <a:rPr sz="4400" b="1" spc="5" dirty="0">
                <a:latin typeface="Times New Roman" panose="02020603050405020304" pitchFamily="18" charset="0"/>
                <a:cs typeface="Times New Roman" panose="02020603050405020304" pitchFamily="18" charset="0"/>
              </a:rPr>
              <a:t>?</a:t>
            </a:r>
            <a:endParaRPr sz="4400" b="1"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12"/>
          </p:nvPr>
        </p:nvSpPr>
        <p:spPr>
          <a:xfrm>
            <a:off x="12041188" y="6473825"/>
            <a:ext cx="150812" cy="176213"/>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anose="02020603050405020304" pitchFamily="18" charset="0"/>
                <a:cs typeface="Times New Roman" panose="02020603050405020304" pitchFamily="18" charset="0"/>
              </a:rPr>
              <a:t>6</a:t>
            </a:fld>
            <a:endParaRPr spc="1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04989A5-7952-0F88-D3E4-6AC26D18AD3A}"/>
              </a:ext>
            </a:extLst>
          </p:cNvPr>
          <p:cNvSpPr txBox="1"/>
          <p:nvPr/>
        </p:nvSpPr>
        <p:spPr>
          <a:xfrm>
            <a:off x="1032362" y="2667000"/>
            <a:ext cx="7883038" cy="1815882"/>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In an Employee Performance Analysis project using Excel, the </a:t>
            </a:r>
            <a:r>
              <a:rPr lang="en-US" sz="2800" b="1" dirty="0">
                <a:latin typeface="Times New Roman" panose="02020603050405020304" pitchFamily="18" charset="0"/>
                <a:cs typeface="Times New Roman" panose="02020603050405020304" pitchFamily="18" charset="0"/>
              </a:rPr>
              <a:t>end users</a:t>
            </a:r>
            <a:r>
              <a:rPr lang="en-US" sz="2800" dirty="0">
                <a:latin typeface="Times New Roman" panose="02020603050405020304" pitchFamily="18" charset="0"/>
                <a:cs typeface="Times New Roman" panose="02020603050405020304" pitchFamily="18" charset="0"/>
              </a:rPr>
              <a:t> are the individuals or groups who will ultimately use the results of the analysis to make decisions or take action.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rotWithShape="1">
          <a:blip r:embed="rId2" cstate="print"/>
          <a:srcRect l="10832" r="20571" b="-1554"/>
          <a:stretch/>
        </p:blipFill>
        <p:spPr>
          <a:xfrm>
            <a:off x="533400" y="2146681"/>
            <a:ext cx="1447800" cy="2810497"/>
          </a:xfrm>
          <a:prstGeom prst="rect">
            <a:avLst/>
          </a:prstGeom>
        </p:spPr>
      </p:pic>
      <p:sp>
        <p:nvSpPr>
          <p:cNvPr id="6" name="object 6"/>
          <p:cNvSpPr txBox="1">
            <a:spLocks noGrp="1"/>
          </p:cNvSpPr>
          <p:nvPr>
            <p:ph type="title"/>
          </p:nvPr>
        </p:nvSpPr>
        <p:spPr>
          <a:xfrm>
            <a:off x="533400" y="640421"/>
            <a:ext cx="11504547" cy="567463"/>
          </a:xfrm>
          <a:prstGeom prst="rect">
            <a:avLst/>
          </a:prstGeom>
        </p:spPr>
        <p:txBody>
          <a:bodyPr vert="horz" wrap="square" lIns="0" tIns="13335" rIns="0" bIns="0" rtlCol="0">
            <a:spAutoFit/>
          </a:bodyPr>
          <a:lstStyle/>
          <a:p>
            <a:pPr marL="12700">
              <a:lnSpc>
                <a:spcPct val="100000"/>
              </a:lnSpc>
              <a:spcBef>
                <a:spcPts val="105"/>
              </a:spcBef>
            </a:pPr>
            <a:r>
              <a:rPr b="1" spc="10" dirty="0">
                <a:latin typeface="Times New Roman" panose="02020603050405020304" pitchFamily="18" charset="0"/>
                <a:cs typeface="Times New Roman" panose="02020603050405020304" pitchFamily="18" charset="0"/>
              </a:rPr>
              <a:t>O</a:t>
            </a:r>
            <a:r>
              <a:rPr b="1" spc="25" dirty="0">
                <a:latin typeface="Times New Roman" panose="02020603050405020304" pitchFamily="18" charset="0"/>
                <a:cs typeface="Times New Roman" panose="02020603050405020304" pitchFamily="18" charset="0"/>
              </a:rPr>
              <a:t>U</a:t>
            </a:r>
            <a:r>
              <a:rPr b="1" dirty="0">
                <a:latin typeface="Times New Roman" panose="02020603050405020304" pitchFamily="18" charset="0"/>
                <a:cs typeface="Times New Roman" panose="02020603050405020304" pitchFamily="18" charset="0"/>
              </a:rPr>
              <a:t>R</a:t>
            </a:r>
            <a:r>
              <a:rPr b="1" spc="5" dirty="0">
                <a:latin typeface="Times New Roman" panose="02020603050405020304" pitchFamily="18" charset="0"/>
                <a:cs typeface="Times New Roman" panose="02020603050405020304" pitchFamily="18" charset="0"/>
              </a:rPr>
              <a:t> </a:t>
            </a:r>
            <a:r>
              <a:rPr b="1" spc="25" dirty="0">
                <a:latin typeface="Times New Roman" panose="02020603050405020304" pitchFamily="18" charset="0"/>
                <a:cs typeface="Times New Roman" panose="02020603050405020304" pitchFamily="18" charset="0"/>
              </a:rPr>
              <a:t>S</a:t>
            </a:r>
            <a:r>
              <a:rPr b="1" spc="10" dirty="0">
                <a:latin typeface="Times New Roman" panose="02020603050405020304" pitchFamily="18" charset="0"/>
                <a:cs typeface="Times New Roman" panose="02020603050405020304" pitchFamily="18" charset="0"/>
              </a:rPr>
              <a:t>O</a:t>
            </a:r>
            <a:r>
              <a:rPr b="1" spc="25" dirty="0">
                <a:latin typeface="Times New Roman" panose="02020603050405020304" pitchFamily="18" charset="0"/>
                <a:cs typeface="Times New Roman" panose="02020603050405020304" pitchFamily="18" charset="0"/>
              </a:rPr>
              <a:t>LU</a:t>
            </a:r>
            <a:r>
              <a:rPr b="1" spc="-35" dirty="0">
                <a:latin typeface="Times New Roman" panose="02020603050405020304" pitchFamily="18" charset="0"/>
                <a:cs typeface="Times New Roman" panose="02020603050405020304" pitchFamily="18" charset="0"/>
              </a:rPr>
              <a:t>T</a:t>
            </a:r>
            <a:r>
              <a:rPr b="1" spc="-30" dirty="0">
                <a:latin typeface="Times New Roman" panose="02020603050405020304" pitchFamily="18" charset="0"/>
                <a:cs typeface="Times New Roman" panose="02020603050405020304" pitchFamily="18" charset="0"/>
              </a:rPr>
              <a:t>I</a:t>
            </a:r>
            <a:r>
              <a:rPr b="1" spc="10" dirty="0">
                <a:latin typeface="Times New Roman" panose="02020603050405020304" pitchFamily="18" charset="0"/>
                <a:cs typeface="Times New Roman" panose="02020603050405020304" pitchFamily="18" charset="0"/>
              </a:rPr>
              <a:t>O</a:t>
            </a:r>
            <a:r>
              <a:rPr b="1" dirty="0">
                <a:latin typeface="Times New Roman" panose="02020603050405020304" pitchFamily="18" charset="0"/>
                <a:cs typeface="Times New Roman" panose="02020603050405020304" pitchFamily="18" charset="0"/>
              </a:rPr>
              <a:t>N</a:t>
            </a:r>
            <a:r>
              <a:rPr b="1" spc="-345" dirty="0">
                <a:latin typeface="Times New Roman" panose="02020603050405020304" pitchFamily="18" charset="0"/>
                <a:cs typeface="Times New Roman" panose="02020603050405020304" pitchFamily="18" charset="0"/>
              </a:rPr>
              <a:t> </a:t>
            </a:r>
            <a:r>
              <a:rPr b="1" spc="-35" dirty="0">
                <a:latin typeface="Times New Roman" panose="02020603050405020304" pitchFamily="18" charset="0"/>
                <a:cs typeface="Times New Roman" panose="02020603050405020304" pitchFamily="18" charset="0"/>
              </a:rPr>
              <a:t>A</a:t>
            </a:r>
            <a:r>
              <a:rPr b="1" spc="-5" dirty="0">
                <a:latin typeface="Times New Roman" panose="02020603050405020304" pitchFamily="18" charset="0"/>
                <a:cs typeface="Times New Roman" panose="02020603050405020304" pitchFamily="18" charset="0"/>
              </a:rPr>
              <a:t>N</a:t>
            </a:r>
            <a:r>
              <a:rPr b="1" dirty="0">
                <a:latin typeface="Times New Roman" panose="02020603050405020304" pitchFamily="18" charset="0"/>
                <a:cs typeface="Times New Roman" panose="02020603050405020304" pitchFamily="18" charset="0"/>
              </a:rPr>
              <a:t>D</a:t>
            </a:r>
            <a:r>
              <a:rPr b="1" spc="35" dirty="0">
                <a:latin typeface="Times New Roman" panose="02020603050405020304" pitchFamily="18" charset="0"/>
                <a:cs typeface="Times New Roman" panose="02020603050405020304" pitchFamily="18" charset="0"/>
              </a:rPr>
              <a:t> </a:t>
            </a:r>
            <a:r>
              <a:rPr b="1" spc="-30" dirty="0">
                <a:latin typeface="Times New Roman" panose="02020603050405020304" pitchFamily="18" charset="0"/>
                <a:cs typeface="Times New Roman" panose="02020603050405020304" pitchFamily="18" charset="0"/>
              </a:rPr>
              <a:t>I</a:t>
            </a:r>
            <a:r>
              <a:rPr b="1" spc="-35" dirty="0">
                <a:latin typeface="Times New Roman" panose="02020603050405020304" pitchFamily="18" charset="0"/>
                <a:cs typeface="Times New Roman" panose="02020603050405020304" pitchFamily="18" charset="0"/>
              </a:rPr>
              <a:t>T</a:t>
            </a:r>
            <a:r>
              <a:rPr b="1" dirty="0">
                <a:latin typeface="Times New Roman" panose="02020603050405020304" pitchFamily="18" charset="0"/>
                <a:cs typeface="Times New Roman" panose="02020603050405020304" pitchFamily="18" charset="0"/>
              </a:rPr>
              <a:t>S</a:t>
            </a:r>
            <a:r>
              <a:rPr b="1" spc="60" dirty="0">
                <a:latin typeface="Times New Roman" panose="02020603050405020304" pitchFamily="18" charset="0"/>
                <a:cs typeface="Times New Roman" panose="02020603050405020304" pitchFamily="18" charset="0"/>
              </a:rPr>
              <a:t> </a:t>
            </a:r>
            <a:r>
              <a:rPr b="1" spc="-295" dirty="0" smtClean="0">
                <a:latin typeface="Times New Roman" panose="02020603050405020304" pitchFamily="18" charset="0"/>
                <a:cs typeface="Times New Roman" panose="02020603050405020304" pitchFamily="18" charset="0"/>
              </a:rPr>
              <a:t>V</a:t>
            </a:r>
            <a:r>
              <a:rPr b="1" spc="-35" dirty="0" smtClean="0">
                <a:latin typeface="Times New Roman" panose="02020603050405020304" pitchFamily="18" charset="0"/>
                <a:cs typeface="Times New Roman" panose="02020603050405020304" pitchFamily="18" charset="0"/>
              </a:rPr>
              <a:t>A</a:t>
            </a:r>
            <a:r>
              <a:rPr b="1" spc="25" dirty="0" smtClean="0">
                <a:latin typeface="Times New Roman" panose="02020603050405020304" pitchFamily="18" charset="0"/>
                <a:cs typeface="Times New Roman" panose="02020603050405020304" pitchFamily="18" charset="0"/>
              </a:rPr>
              <a:t>LU</a:t>
            </a:r>
            <a:r>
              <a:rPr b="1" dirty="0" smtClean="0">
                <a:latin typeface="Times New Roman" panose="02020603050405020304" pitchFamily="18" charset="0"/>
                <a:cs typeface="Times New Roman" panose="02020603050405020304" pitchFamily="18" charset="0"/>
              </a:rPr>
              <a:t>E</a:t>
            </a:r>
            <a:r>
              <a:rPr lang="en-GB" b="1" dirty="0" smtClean="0">
                <a:latin typeface="Times New Roman" panose="02020603050405020304" pitchFamily="18" charset="0"/>
                <a:cs typeface="Times New Roman" panose="02020603050405020304" pitchFamily="18" charset="0"/>
              </a:rPr>
              <a:t> PROPOSITION</a:t>
            </a:r>
            <a:endParaRPr b="1"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12"/>
          </p:nvPr>
        </p:nvSpPr>
        <p:spPr>
          <a:xfrm>
            <a:off x="12041188" y="6473825"/>
            <a:ext cx="150812" cy="19050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8835A28-72E0-E346-B7A7-B3CE287F4530}"/>
              </a:ext>
            </a:extLst>
          </p:cNvPr>
          <p:cNvSpPr txBox="1"/>
          <p:nvPr/>
        </p:nvSpPr>
        <p:spPr>
          <a:xfrm>
            <a:off x="2286000" y="1654013"/>
            <a:ext cx="6705600" cy="1631216"/>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Our solution involves developing a robust performance analysis framework using Excel to systematically evaluate employee performance. This framework integrates various data sources, applies standardized metrics, and leverages Excel’s analytical tools to provide actionable insights.</a:t>
            </a:r>
            <a:endParaRPr lang="en-IN" sz="20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A6F083C-6B1D-6939-5BFB-A85EC602721D}"/>
              </a:ext>
            </a:extLst>
          </p:cNvPr>
          <p:cNvSpPr txBox="1"/>
          <p:nvPr/>
        </p:nvSpPr>
        <p:spPr>
          <a:xfrm>
            <a:off x="2293374" y="3431917"/>
            <a:ext cx="6100996" cy="2554545"/>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Value Proposition:</a:t>
            </a:r>
          </a:p>
          <a:p>
            <a:pPr marL="342900" indent="-342900">
              <a:buAutoNum type="arabicPeriod"/>
            </a:pPr>
            <a:r>
              <a:rPr lang="en-US" sz="2000" dirty="0">
                <a:latin typeface="Times New Roman" panose="02020603050405020304" pitchFamily="18" charset="0"/>
                <a:cs typeface="Times New Roman" panose="02020603050405020304" pitchFamily="18" charset="0"/>
              </a:rPr>
              <a:t>Enhanced Decision-Making</a:t>
            </a:r>
          </a:p>
          <a:p>
            <a:pPr marL="342900" indent="-342900">
              <a:buAutoNum type="arabicPeriod"/>
            </a:pPr>
            <a:r>
              <a:rPr lang="en-IN" sz="2000" dirty="0">
                <a:latin typeface="Times New Roman" panose="02020603050405020304" pitchFamily="18" charset="0"/>
                <a:cs typeface="Times New Roman" panose="02020603050405020304" pitchFamily="18" charset="0"/>
              </a:rPr>
              <a:t>Improved Performance Management</a:t>
            </a:r>
          </a:p>
          <a:p>
            <a:pPr marL="342900" indent="-342900">
              <a:buAutoNum type="arabicPeriod"/>
            </a:pPr>
            <a:r>
              <a:rPr lang="en-IN" sz="2000" dirty="0">
                <a:latin typeface="Times New Roman" panose="02020603050405020304" pitchFamily="18" charset="0"/>
                <a:cs typeface="Times New Roman" panose="02020603050405020304" pitchFamily="18" charset="0"/>
              </a:rPr>
              <a:t>Efficient Resource Allocation</a:t>
            </a:r>
          </a:p>
          <a:p>
            <a:pPr marL="342900" indent="-342900">
              <a:buAutoNum type="arabicPeriod"/>
            </a:pPr>
            <a:r>
              <a:rPr lang="en-IN" sz="2000" dirty="0">
                <a:latin typeface="Times New Roman" panose="02020603050405020304" pitchFamily="18" charset="0"/>
                <a:cs typeface="Times New Roman" panose="02020603050405020304" pitchFamily="18" charset="0"/>
              </a:rPr>
              <a:t>Streamlined Reporting</a:t>
            </a:r>
          </a:p>
          <a:p>
            <a:pPr marL="342900" indent="-342900">
              <a:buAutoNum type="arabicPeriod"/>
            </a:pPr>
            <a:r>
              <a:rPr lang="en-IN" sz="2000" dirty="0">
                <a:latin typeface="Times New Roman" panose="02020603050405020304" pitchFamily="18" charset="0"/>
                <a:cs typeface="Times New Roman" panose="02020603050405020304" pitchFamily="18" charset="0"/>
              </a:rPr>
              <a:t>Increased Transparency and Fairness</a:t>
            </a:r>
          </a:p>
          <a:p>
            <a:pPr marL="342900" indent="-342900">
              <a:buAutoNum type="arabicPeriod"/>
            </a:pPr>
            <a:r>
              <a:rPr lang="en-IN" sz="2000" dirty="0">
                <a:latin typeface="Times New Roman" panose="02020603050405020304" pitchFamily="18" charset="0"/>
                <a:cs typeface="Times New Roman" panose="02020603050405020304" pitchFamily="18" charset="0"/>
              </a:rPr>
              <a:t>Cost Efficiency</a:t>
            </a:r>
          </a:p>
          <a:p>
            <a:pPr marL="342900" indent="-342900">
              <a:buAutoNum type="arabicPeriod"/>
            </a:pPr>
            <a:r>
              <a:rPr lang="en-IN" sz="2000" dirty="0">
                <a:latin typeface="Times New Roman" panose="02020603050405020304" pitchFamily="18" charset="0"/>
                <a:cs typeface="Times New Roman" panose="02020603050405020304" pitchFamily="18" charset="0"/>
              </a:rPr>
              <a:t>User-Friendly Interface</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609600" y="457200"/>
            <a:ext cx="8596668" cy="838200"/>
          </a:xfrm>
        </p:spPr>
        <p:txBody>
          <a:bodyPr>
            <a:normAutofit/>
          </a:bodyPr>
          <a:lstStyle/>
          <a:p>
            <a:r>
              <a:rPr lang="en-IN" sz="4400" b="1" dirty="0" smtClean="0">
                <a:latin typeface="Times New Roman" panose="02020603050405020304" pitchFamily="18" charset="0"/>
                <a:cs typeface="Times New Roman" panose="02020603050405020304" pitchFamily="18" charset="0"/>
              </a:rPr>
              <a:t>DATASET DESCRIPTION</a:t>
            </a:r>
            <a:endParaRPr lang="en-IN" sz="44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121C926-906B-E34A-D488-08283E5C76AB}"/>
              </a:ext>
            </a:extLst>
          </p:cNvPr>
          <p:cNvSpPr txBox="1"/>
          <p:nvPr/>
        </p:nvSpPr>
        <p:spPr>
          <a:xfrm>
            <a:off x="609600" y="1371600"/>
            <a:ext cx="10210800" cy="5632311"/>
          </a:xfrm>
          <a:prstGeom prst="rect">
            <a:avLst/>
          </a:prstGeom>
          <a:noFill/>
        </p:spPr>
        <p:txBody>
          <a:bodyPr wrap="square">
            <a:spAutoFit/>
          </a:bodyPr>
          <a:lstStyle/>
          <a:p>
            <a:r>
              <a:rPr lang="en-US" sz="2400" b="1" dirty="0" smtClean="0">
                <a:latin typeface="Times New Roman" panose="02020603050405020304" pitchFamily="18" charset="0"/>
                <a:cs typeface="Times New Roman" panose="02020603050405020304" pitchFamily="18" charset="0"/>
              </a:rPr>
              <a:t>Objective;</a:t>
            </a:r>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dataset is designed to support the analysis of employee performance by providing relevant metrics and attributes that help evaluate and compare individual and team performance within the organization.</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Data Sources</a:t>
            </a:r>
            <a:r>
              <a:rPr lang="en-US" sz="2400" b="1"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HR Systems:</a:t>
            </a:r>
            <a:r>
              <a:rPr lang="en-US" sz="2400" dirty="0">
                <a:latin typeface="Times New Roman" panose="02020603050405020304" pitchFamily="18" charset="0"/>
                <a:cs typeface="Times New Roman" panose="02020603050405020304" pitchFamily="18" charset="0"/>
              </a:rPr>
              <a:t> Information from Human Resources systems, including basic employee details and performance reviews.</a:t>
            </a:r>
          </a:p>
          <a:p>
            <a:r>
              <a:rPr lang="en-US" sz="2400" b="1" dirty="0">
                <a:latin typeface="Times New Roman" panose="02020603050405020304" pitchFamily="18" charset="0"/>
                <a:cs typeface="Times New Roman" panose="02020603050405020304" pitchFamily="18" charset="0"/>
              </a:rPr>
              <a:t>Performance Reviews:</a:t>
            </a:r>
            <a:r>
              <a:rPr lang="en-US" sz="2400" dirty="0">
                <a:latin typeface="Times New Roman" panose="02020603050405020304" pitchFamily="18" charset="0"/>
                <a:cs typeface="Times New Roman" panose="02020603050405020304" pitchFamily="18" charset="0"/>
              </a:rPr>
              <a:t> Data from periodic performance evaluations and feedback reports.</a:t>
            </a:r>
          </a:p>
          <a:p>
            <a:r>
              <a:rPr lang="en-US" sz="2400" b="1" dirty="0">
                <a:latin typeface="Times New Roman" panose="02020603050405020304" pitchFamily="18" charset="0"/>
                <a:cs typeface="Times New Roman" panose="02020603050405020304" pitchFamily="18" charset="0"/>
              </a:rPr>
              <a:t>Project Management Tools:</a:t>
            </a:r>
            <a:r>
              <a:rPr lang="en-US" sz="2400" dirty="0">
                <a:latin typeface="Times New Roman" panose="02020603050405020304" pitchFamily="18" charset="0"/>
                <a:cs typeface="Times New Roman" panose="02020603050405020304" pitchFamily="18" charset="0"/>
              </a:rPr>
              <a:t> Metrics related to project completions, deadlines, and contributions.</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imes New Roman" panose="02020603050405020304" pitchFamily="18" charset="0"/>
                <a:cs typeface="Times New Roman" panose="02020603050405020304" pitchFamily="18" charset="0"/>
              </a:rPr>
              <a:t>3/21/202</a:t>
            </a:r>
            <a:r>
              <a:rPr sz="1100" spc="10" dirty="0">
                <a:solidFill>
                  <a:srgbClr val="2D83C3"/>
                </a:solidFill>
                <a:latin typeface="Times New Roman" panose="02020603050405020304" pitchFamily="18" charset="0"/>
                <a:cs typeface="Times New Roman" panose="02020603050405020304" pitchFamily="18" charset="0"/>
              </a:rPr>
              <a:t>4</a:t>
            </a:r>
            <a:r>
              <a:rPr sz="1100" dirty="0">
                <a:solidFill>
                  <a:srgbClr val="2D83C3"/>
                </a:solidFill>
                <a:latin typeface="Times New Roman" panose="02020603050405020304" pitchFamily="18" charset="0"/>
                <a:cs typeface="Times New Roman" panose="02020603050405020304" pitchFamily="18" charset="0"/>
              </a:rPr>
              <a:t> </a:t>
            </a:r>
            <a:r>
              <a:rPr sz="1100" spc="130" dirty="0">
                <a:solidFill>
                  <a:srgbClr val="2D83C3"/>
                </a:solidFill>
                <a:latin typeface="Times New Roman" panose="02020603050405020304" pitchFamily="18" charset="0"/>
                <a:cs typeface="Times New Roman" panose="02020603050405020304" pitchFamily="18" charset="0"/>
              </a:rPr>
              <a:t> </a:t>
            </a:r>
            <a:r>
              <a:rPr sz="1100" b="1" spc="50" dirty="0">
                <a:solidFill>
                  <a:srgbClr val="2D83C3"/>
                </a:solidFill>
                <a:latin typeface="Times New Roman" panose="02020603050405020304" pitchFamily="18" charset="0"/>
                <a:cs typeface="Times New Roman" panose="02020603050405020304" pitchFamily="18" charset="0"/>
              </a:rPr>
              <a:t>A</a:t>
            </a:r>
            <a:r>
              <a:rPr sz="1100" b="1" spc="15" dirty="0">
                <a:solidFill>
                  <a:srgbClr val="2D83C3"/>
                </a:solidFill>
                <a:latin typeface="Times New Roman" panose="02020603050405020304" pitchFamily="18" charset="0"/>
                <a:cs typeface="Times New Roman" panose="02020603050405020304" pitchFamily="18" charset="0"/>
              </a:rPr>
              <a:t>nnu</a:t>
            </a:r>
            <a:r>
              <a:rPr sz="1100" b="1" spc="10" dirty="0">
                <a:solidFill>
                  <a:srgbClr val="2D83C3"/>
                </a:solidFill>
                <a:latin typeface="Times New Roman" panose="02020603050405020304" pitchFamily="18" charset="0"/>
                <a:cs typeface="Times New Roman" panose="02020603050405020304" pitchFamily="18" charset="0"/>
              </a:rPr>
              <a:t>al</a:t>
            </a:r>
            <a:r>
              <a:rPr sz="1100" b="1" spc="-140" dirty="0">
                <a:solidFill>
                  <a:srgbClr val="2D83C3"/>
                </a:solidFill>
                <a:latin typeface="Times New Roman" panose="02020603050405020304" pitchFamily="18" charset="0"/>
                <a:cs typeface="Times New Roman" panose="02020603050405020304" pitchFamily="18" charset="0"/>
              </a:rPr>
              <a:t> </a:t>
            </a:r>
            <a:r>
              <a:rPr sz="1100" b="1" dirty="0">
                <a:solidFill>
                  <a:srgbClr val="2D83C3"/>
                </a:solidFill>
                <a:latin typeface="Times New Roman" panose="02020603050405020304" pitchFamily="18" charset="0"/>
                <a:cs typeface="Times New Roman" panose="02020603050405020304" pitchFamily="18" charset="0"/>
              </a:rPr>
              <a:t>R</a:t>
            </a:r>
            <a:r>
              <a:rPr sz="1100" b="1" spc="35" dirty="0">
                <a:solidFill>
                  <a:srgbClr val="2D83C3"/>
                </a:solidFill>
                <a:latin typeface="Times New Roman" panose="02020603050405020304" pitchFamily="18" charset="0"/>
                <a:cs typeface="Times New Roman" panose="02020603050405020304" pitchFamily="18" charset="0"/>
              </a:rPr>
              <a:t>e</a:t>
            </a:r>
            <a:r>
              <a:rPr sz="1100" b="1" spc="90" dirty="0">
                <a:solidFill>
                  <a:srgbClr val="2D83C3"/>
                </a:solidFill>
                <a:latin typeface="Times New Roman" panose="02020603050405020304" pitchFamily="18" charset="0"/>
                <a:cs typeface="Times New Roman" panose="02020603050405020304" pitchFamily="18" charset="0"/>
              </a:rPr>
              <a:t>v</a:t>
            </a:r>
            <a:r>
              <a:rPr sz="1100" b="1" spc="-35" dirty="0">
                <a:solidFill>
                  <a:srgbClr val="2D83C3"/>
                </a:solidFill>
                <a:latin typeface="Times New Roman" panose="02020603050405020304" pitchFamily="18" charset="0"/>
                <a:cs typeface="Times New Roman" panose="02020603050405020304" pitchFamily="18" charset="0"/>
              </a:rPr>
              <a:t>i</a:t>
            </a:r>
            <a:r>
              <a:rPr sz="1100" b="1" spc="35" dirty="0">
                <a:solidFill>
                  <a:srgbClr val="2D83C3"/>
                </a:solidFill>
                <a:latin typeface="Times New Roman" panose="02020603050405020304" pitchFamily="18" charset="0"/>
                <a:cs typeface="Times New Roman" panose="02020603050405020304" pitchFamily="18" charset="0"/>
              </a:rPr>
              <a:t>e</a:t>
            </a:r>
            <a:r>
              <a:rPr sz="1100" b="1" spc="15" dirty="0">
                <a:solidFill>
                  <a:srgbClr val="2D83C3"/>
                </a:solidFill>
                <a:latin typeface="Times New Roman" panose="02020603050405020304" pitchFamily="18" charset="0"/>
                <a:cs typeface="Times New Roman" panose="02020603050405020304" pitchFamily="18" charset="0"/>
              </a:rPr>
              <a:t>w</a:t>
            </a:r>
            <a:endParaRPr sz="110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304800" y="3443134"/>
            <a:ext cx="2466975" cy="3419475"/>
          </a:xfrm>
          <a:prstGeom prst="rect">
            <a:avLst/>
          </a:prstGeom>
        </p:spPr>
      </p:pic>
      <p:sp>
        <p:nvSpPr>
          <p:cNvPr id="7" name="object 7"/>
          <p:cNvSpPr txBox="1">
            <a:spLocks noGrp="1"/>
          </p:cNvSpPr>
          <p:nvPr>
            <p:ph type="title"/>
          </p:nvPr>
        </p:nvSpPr>
        <p:spPr>
          <a:xfrm>
            <a:off x="717652" y="381000"/>
            <a:ext cx="9070975" cy="693780"/>
          </a:xfrm>
          <a:prstGeom prst="rect">
            <a:avLst/>
          </a:prstGeom>
        </p:spPr>
        <p:txBody>
          <a:bodyPr vert="horz" wrap="square" lIns="0" tIns="16510" rIns="0" bIns="0" rtlCol="0">
            <a:spAutoFit/>
          </a:bodyPr>
          <a:lstStyle/>
          <a:p>
            <a:pPr marL="12700">
              <a:lnSpc>
                <a:spcPct val="100000"/>
              </a:lnSpc>
              <a:spcBef>
                <a:spcPts val="130"/>
              </a:spcBef>
            </a:pPr>
            <a:r>
              <a:rPr sz="4400" spc="15" dirty="0">
                <a:latin typeface="Times New Roman" panose="02020603050405020304" pitchFamily="18" charset="0"/>
                <a:cs typeface="Times New Roman" panose="02020603050405020304" pitchFamily="18" charset="0"/>
              </a:rPr>
              <a:t>THE</a:t>
            </a:r>
            <a:r>
              <a:rPr sz="4400" spc="20" dirty="0">
                <a:latin typeface="Times New Roman" panose="02020603050405020304" pitchFamily="18" charset="0"/>
                <a:cs typeface="Times New Roman" panose="02020603050405020304" pitchFamily="18" charset="0"/>
              </a:rPr>
              <a:t> </a:t>
            </a:r>
            <a:r>
              <a:rPr lang="en-US" sz="4400" spc="20" dirty="0">
                <a:latin typeface="Times New Roman" panose="02020603050405020304" pitchFamily="18" charset="0"/>
                <a:cs typeface="Times New Roman" panose="02020603050405020304" pitchFamily="18" charset="0"/>
              </a:rPr>
              <a:t>"</a:t>
            </a:r>
            <a:r>
              <a:rPr sz="4400" spc="10" dirty="0">
                <a:latin typeface="Times New Roman" panose="02020603050405020304" pitchFamily="18" charset="0"/>
                <a:cs typeface="Times New Roman" panose="02020603050405020304" pitchFamily="18" charset="0"/>
              </a:rPr>
              <a:t>WOW</a:t>
            </a:r>
            <a:r>
              <a:rPr lang="en-US" sz="4400" spc="10" dirty="0">
                <a:latin typeface="Times New Roman" panose="02020603050405020304" pitchFamily="18" charset="0"/>
                <a:cs typeface="Times New Roman" panose="02020603050405020304" pitchFamily="18" charset="0"/>
              </a:rPr>
              <a:t>"</a:t>
            </a:r>
            <a:r>
              <a:rPr sz="4400" spc="85" dirty="0">
                <a:latin typeface="Times New Roman" panose="02020603050405020304" pitchFamily="18" charset="0"/>
                <a:cs typeface="Times New Roman" panose="02020603050405020304" pitchFamily="18" charset="0"/>
              </a:rPr>
              <a:t> </a:t>
            </a:r>
            <a:r>
              <a:rPr sz="4400" spc="10" dirty="0">
                <a:latin typeface="Times New Roman" panose="02020603050405020304" pitchFamily="18" charset="0"/>
                <a:cs typeface="Times New Roman" panose="02020603050405020304" pitchFamily="18" charset="0"/>
              </a:rPr>
              <a:t>IN</a:t>
            </a:r>
            <a:r>
              <a:rPr sz="4400" spc="-5" dirty="0">
                <a:latin typeface="Times New Roman" panose="02020603050405020304" pitchFamily="18" charset="0"/>
                <a:cs typeface="Times New Roman" panose="02020603050405020304" pitchFamily="18" charset="0"/>
              </a:rPr>
              <a:t> </a:t>
            </a:r>
            <a:r>
              <a:rPr sz="4400" spc="15" dirty="0">
                <a:latin typeface="Times New Roman" panose="02020603050405020304" pitchFamily="18" charset="0"/>
                <a:cs typeface="Times New Roman" panose="02020603050405020304" pitchFamily="18" charset="0"/>
              </a:rPr>
              <a:t>OUR</a:t>
            </a:r>
            <a:r>
              <a:rPr sz="4400" spc="-10" dirty="0">
                <a:latin typeface="Times New Roman" panose="02020603050405020304" pitchFamily="18" charset="0"/>
                <a:cs typeface="Times New Roman" panose="02020603050405020304" pitchFamily="18" charset="0"/>
              </a:rPr>
              <a:t> </a:t>
            </a:r>
            <a:r>
              <a:rPr sz="4400" spc="20" dirty="0" smtClean="0">
                <a:latin typeface="Times New Roman" panose="02020603050405020304" pitchFamily="18" charset="0"/>
                <a:cs typeface="Times New Roman" panose="02020603050405020304" pitchFamily="18" charset="0"/>
              </a:rPr>
              <a:t>SOLUTION</a:t>
            </a:r>
            <a:endParaRPr sz="44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imes New Roman" panose="02020603050405020304" pitchFamily="18" charset="0"/>
                <a:cs typeface="Times New Roman" panose="02020603050405020304" pitchFamily="18" charset="0"/>
              </a:rPr>
              <a:t>9</a:t>
            </a:fld>
            <a:endParaRPr sz="110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26029" y="1223058"/>
            <a:ext cx="7608571" cy="5078313"/>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Advanced Data Visualization and Dashboards: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Interactive Dashboards:</a:t>
            </a:r>
            <a:r>
              <a:rPr lang="en-US" dirty="0">
                <a:latin typeface="Times New Roman" panose="02020603050405020304" pitchFamily="18" charset="0"/>
                <a:cs typeface="Times New Roman" panose="02020603050405020304" pitchFamily="18" charset="0"/>
              </a:rPr>
              <a:t> Our solution includes dynamic, user-friendly dashboards that provide real-time insights into employee performance. Users can interact with these dashboards to drill down into specific data points, filter by department or time period, and view performance trends at a glance.</a:t>
            </a:r>
          </a:p>
          <a:p>
            <a:r>
              <a:rPr lang="en-US" b="1" dirty="0">
                <a:latin typeface="Times New Roman" panose="02020603050405020304" pitchFamily="18" charset="0"/>
                <a:cs typeface="Times New Roman" panose="02020603050405020304" pitchFamily="18" charset="0"/>
              </a:rPr>
              <a:t>Customizable Charts and Graphs:</a:t>
            </a:r>
            <a:r>
              <a:rPr lang="en-US" dirty="0">
                <a:latin typeface="Times New Roman" panose="02020603050405020304" pitchFamily="18" charset="0"/>
                <a:cs typeface="Times New Roman" panose="02020603050405020304" pitchFamily="18" charset="0"/>
              </a:rPr>
              <a:t> Leverage a variety of visualizations such as bar charts, pie charts, and line graphs to present data in an engaging and easily interpretable format, helping users quickly grasp key performance indicators.</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Automated Insights and Recommendations: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Predictive Analytics:</a:t>
            </a:r>
            <a:r>
              <a:rPr lang="en-US" dirty="0">
                <a:latin typeface="Times New Roman" panose="02020603050405020304" pitchFamily="18" charset="0"/>
                <a:cs typeface="Times New Roman" panose="02020603050405020304" pitchFamily="18" charset="0"/>
              </a:rPr>
              <a:t> Utilize Excel’s advanced features to forecast future performance trends based on historical data. This helps in proactively addressing potential issues and planning for future growth.</a:t>
            </a:r>
          </a:p>
          <a:p>
            <a:r>
              <a:rPr lang="en-US" b="1" dirty="0">
                <a:latin typeface="Times New Roman" panose="02020603050405020304" pitchFamily="18" charset="0"/>
                <a:cs typeface="Times New Roman" panose="02020603050405020304" pitchFamily="18" charset="0"/>
              </a:rPr>
              <a:t>Actionable Recommendations:</a:t>
            </a:r>
            <a:r>
              <a:rPr lang="en-US" dirty="0">
                <a:latin typeface="Times New Roman" panose="02020603050405020304" pitchFamily="18" charset="0"/>
                <a:cs typeface="Times New Roman" panose="02020603050405020304" pitchFamily="18" charset="0"/>
              </a:rPr>
              <a:t> Generate automated, data-driven recommendations for performance improvements, training needs, and career development, tailored to individual and team performance metrics.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285</TotalTime>
  <Words>621</Words>
  <Application>Microsoft Office PowerPoint</Application>
  <PresentationFormat>Widescreen</PresentationFormat>
  <Paragraphs>70</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Times New Roman</vt:lpstr>
      <vt:lpstr>Trebuchet MS</vt:lpstr>
      <vt:lpstr>Wingdings 3</vt:lpstr>
      <vt:lpstr>Facet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Nareshkumar</cp:lastModifiedBy>
  <cp:revision>22</cp:revision>
  <dcterms:created xsi:type="dcterms:W3CDTF">2024-03-29T15:07:22Z</dcterms:created>
  <dcterms:modified xsi:type="dcterms:W3CDTF">2024-08-31T14:01:05Z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