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type="custom" cy="6858000" cx="12192000"/>
  <p:notesSz cx="12192000" cy="6858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78" d="100"/>
          <a:sy n="78" d="100"/>
        </p:scale>
        <p:origin x="-1536" y="-84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3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7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7" name="bk object 17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8" name="bk object 18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79" name="bk object 19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80" name="bk object 20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1" name="bk object 21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2" name="bk object 22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583" name="bk object 23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584" name="bk object 24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5" name="Holder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6" name="Holder 3"/>
          <p:cNvSpPr/>
          <p:nvPr>
            <p:ph type="body" sz="full" idx="1"/>
          </p:nvPr>
        </p:nvSpPr>
        <p:spPr>
          <a:xfrm rot="0">
            <a:off x="741362" y="1990725"/>
            <a:ext cx="10709275" cy="20685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sldNum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object 2"/>
          <p:cNvSpPr/>
          <p:nvPr/>
        </p:nvSpPr>
        <p:spPr>
          <a:xfrm rot="0">
            <a:off x="876300" y="1266825"/>
            <a:ext cx="1228725" cy="1057275"/>
          </a:xfrm>
          <a:custGeom>
            <a:avLst/>
            <a:ahLst/>
            <a:rect l="0" t="0" r="r" b="b"/>
            <a:pathLst>
              <a:path w="1228725" h="1057910">
                <a:moveTo>
                  <a:pt x="964560" y="0"/>
                </a:moveTo>
                <a:lnTo>
                  <a:pt x="264164" y="0"/>
                </a:lnTo>
                <a:lnTo>
                  <a:pt x="0" y="528980"/>
                </a:lnTo>
                <a:lnTo>
                  <a:pt x="264164" y="1057290"/>
                </a:lnTo>
                <a:lnTo>
                  <a:pt x="964560" y="1057290"/>
                </a:lnTo>
                <a:lnTo>
                  <a:pt x="1228724" y="528980"/>
                </a:lnTo>
                <a:lnTo>
                  <a:pt x="96456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91" name="object 3"/>
          <p:cNvSpPr/>
          <p:nvPr/>
        </p:nvSpPr>
        <p:spPr>
          <a:xfrm rot="0">
            <a:off x="1971675" y="990600"/>
            <a:ext cx="647700" cy="561975"/>
          </a:xfrm>
          <a:custGeom>
            <a:avLst/>
            <a:ahLst/>
            <a:rect l="0" t="0" r="r" b="b"/>
            <a:pathLst>
              <a:path w="647700" h="561975">
                <a:moveTo>
                  <a:pt x="507360" y="0"/>
                </a:moveTo>
                <a:lnTo>
                  <a:pt x="140339" y="0"/>
                </a:lnTo>
                <a:lnTo>
                  <a:pt x="0" y="281299"/>
                </a:lnTo>
                <a:lnTo>
                  <a:pt x="140339" y="561959"/>
                </a:lnTo>
                <a:lnTo>
                  <a:pt x="507360" y="561959"/>
                </a:lnTo>
                <a:lnTo>
                  <a:pt x="647699" y="281299"/>
                </a:lnTo>
                <a:lnTo>
                  <a:pt x="507360" y="0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592" name="object 4"/>
          <p:cNvSpPr/>
          <p:nvPr/>
        </p:nvSpPr>
        <p:spPr>
          <a:xfrm rot="0">
            <a:off x="3752850" y="1190625"/>
            <a:ext cx="1666875" cy="1438275"/>
          </a:xfrm>
          <a:custGeom>
            <a:avLst/>
            <a:ahLst/>
            <a:rect l="0" t="0" r="r" b="b"/>
            <a:pathLst>
              <a:path w="1667510" h="1438910">
                <a:moveTo>
                  <a:pt x="1307470" y="0"/>
                </a:moveTo>
                <a:lnTo>
                  <a:pt x="359420" y="0"/>
                </a:lnTo>
                <a:lnTo>
                  <a:pt x="0" y="719480"/>
                </a:lnTo>
                <a:lnTo>
                  <a:pt x="359420" y="1438290"/>
                </a:lnTo>
                <a:lnTo>
                  <a:pt x="1307470" y="1438290"/>
                </a:lnTo>
                <a:lnTo>
                  <a:pt x="1666890" y="719480"/>
                </a:lnTo>
                <a:lnTo>
                  <a:pt x="1307470" y="0"/>
                </a:lnTo>
              </a:path>
            </a:pathLst>
          </a:custGeom>
          <a:solidFill>
            <a:srgbClr val="42D09F">
              <a:alpha val="100000"/>
            </a:srgbClr>
          </a:solidFill>
          <a:ln>
            <a:noFill/>
          </a:ln>
        </p:spPr>
      </p:sp>
      <p:sp>
        <p:nvSpPr>
          <p:cNvPr id="1048593" name="object 5"/>
          <p:cNvSpPr/>
          <p:nvPr/>
        </p:nvSpPr>
        <p:spPr>
          <a:xfrm rot="0">
            <a:off x="3800475" y="5137150"/>
            <a:ext cx="723900" cy="619125"/>
          </a:xfrm>
          <a:custGeom>
            <a:avLst/>
            <a:ahLst/>
            <a:rect l="0" t="0" r="r" b="b"/>
            <a:pathLst>
              <a:path w="723900" h="619125">
                <a:moveTo>
                  <a:pt x="568939" y="0"/>
                </a:moveTo>
                <a:lnTo>
                  <a:pt x="154929" y="0"/>
                </a:lnTo>
                <a:lnTo>
                  <a:pt x="0" y="309871"/>
                </a:lnTo>
                <a:lnTo>
                  <a:pt x="154929" y="619124"/>
                </a:lnTo>
                <a:lnTo>
                  <a:pt x="568939" y="619124"/>
                </a:lnTo>
                <a:lnTo>
                  <a:pt x="723899" y="309871"/>
                </a:lnTo>
                <a:lnTo>
                  <a:pt x="568939" y="0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594" name="object 6"/>
          <p:cNvSpPr txBox="1"/>
          <p:nvPr/>
        </p:nvSpPr>
        <p:spPr>
          <a:xfrm rot="0">
            <a:off x="2373312" y="95250"/>
            <a:ext cx="6326187" cy="9652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32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Analysis using Excel</a:t>
            </a:r>
          </a:p>
        </p:txBody>
      </p:sp>
      <p:sp>
        <p:nvSpPr>
          <p:cNvPr id="1048595" name="object 7"/>
          <p:cNvSpPr txBox="1"/>
          <p:nvPr/>
        </p:nvSpPr>
        <p:spPr>
          <a:xfrm rot="0">
            <a:off x="2892425" y="3094037"/>
            <a:ext cx="5037137" cy="1777999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22225" lvl="0" marL="19050"/>
            <a:r>
              <a:rPr altLang="en-US" sz="2400" lang="zh-CN">
                <a:ea typeface="Calibri" pitchFamily="34" charset="0"/>
              </a:rPr>
              <a:t>STUDENT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NAME: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.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v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k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u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m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r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REGISTER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N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o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: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 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 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 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 </a:t>
            </a:r>
            <a:r>
              <a:rPr altLang="en-US" sz="2400" lang="en-US">
                <a:ea typeface="Calibri" pitchFamily="34" charset="0"/>
              </a:rPr>
              <a:t>312210621</a:t>
            </a:r>
            <a:r>
              <a:rPr altLang="en-US" sz="2400" lang="en-US">
                <a:ea typeface="Calibri" pitchFamily="34" charset="0"/>
              </a:rPr>
              <a:t> </a:t>
            </a:r>
            <a:r>
              <a:rPr altLang="en-US" sz="2400" lang="en-US">
                <a:ea typeface="Calibri" pitchFamily="34" charset="0"/>
              </a:rPr>
              <a:t>D</a:t>
            </a:r>
            <a:r>
              <a:rPr altLang="en-US" sz="2400" lang="zh-CN">
                <a:ea typeface="Calibri" pitchFamily="34" charset="0"/>
              </a:rPr>
              <a:t>EPARTMENT:</a:t>
            </a:r>
            <a:r>
              <a:rPr altLang="en-US" sz="2400" lang="en-US">
                <a:ea typeface="Calibri" pitchFamily="34" charset="0"/>
              </a:rPr>
              <a:t>B</a:t>
            </a:r>
            <a:r>
              <a:rPr altLang="en-US" sz="2400" lang="en-US">
                <a:ea typeface="Calibri" pitchFamily="34" charset="0"/>
              </a:rPr>
              <a:t>c</a:t>
            </a:r>
            <a:r>
              <a:rPr altLang="en-US" sz="2400" lang="en-US">
                <a:ea typeface="Calibri" pitchFamily="34" charset="0"/>
              </a:rPr>
              <a:t>o</a:t>
            </a:r>
            <a:r>
              <a:rPr altLang="en-US" sz="2400" lang="en-US">
                <a:ea typeface="Calibri" pitchFamily="34" charset="0"/>
              </a:rPr>
              <a:t>m</a:t>
            </a:r>
            <a:r>
              <a:rPr altLang="en-US" sz="2400" lang="en-US">
                <a:ea typeface="Calibri" pitchFamily="34" charset="0"/>
              </a:rPr>
              <a:t>(</a:t>
            </a:r>
            <a:r>
              <a:rPr altLang="en-US" sz="2400" lang="en-US">
                <a:ea typeface="Calibri" pitchFamily="34" charset="0"/>
              </a:rPr>
              <a:t>g</a:t>
            </a:r>
            <a:r>
              <a:rPr altLang="en-US" sz="2400" lang="en-US">
                <a:ea typeface="Calibri" pitchFamily="34" charset="0"/>
              </a:rPr>
              <a:t>e</a:t>
            </a:r>
            <a:r>
              <a:rPr altLang="en-US" sz="2400" lang="en-US">
                <a:ea typeface="Calibri" pitchFamily="34" charset="0"/>
              </a:rPr>
              <a:t>n</a:t>
            </a:r>
            <a:r>
              <a:rPr altLang="en-US" sz="2400" lang="en-US">
                <a:ea typeface="Calibri" pitchFamily="34" charset="0"/>
              </a:rPr>
              <a:t>eral</a:t>
            </a:r>
            <a:r>
              <a:rPr altLang="en-US" sz="2400" lang="en-US">
                <a:ea typeface="Calibri" pitchFamily="34" charset="0"/>
              </a:rPr>
              <a:t>)</a:t>
            </a:r>
            <a:r>
              <a:rPr altLang="en-US" sz="2400" lang="en-US">
                <a:ea typeface="Calibri" pitchFamily="34" charset="0"/>
              </a:rPr>
              <a:t> </a:t>
            </a:r>
            <a:endParaRPr altLang="en-US" lang="zh-CN"/>
          </a:p>
          <a:p>
            <a:pPr indent="22225" lvl="0" marL="19050"/>
            <a:r>
              <a:rPr altLang="en-US" sz="2400" lang="zh-CN">
                <a:ea typeface="Calibri" pitchFamily="34" charset="0"/>
              </a:rPr>
              <a:t>COLLEGE: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SRM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Arts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And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Science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College.</a:t>
            </a:r>
          </a:p>
        </p:txBody>
      </p:sp>
      <p:sp>
        <p:nvSpPr>
          <p:cNvPr id="1048596" name="object 8"/>
          <p:cNvSpPr txBox="1"/>
          <p:nvPr/>
        </p:nvSpPr>
        <p:spPr>
          <a:xfrm rot="0">
            <a:off x="11410950" y="63833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597" name="object 9"/>
          <p:cNvSpPr/>
          <p:nvPr/>
        </p:nvSpPr>
        <p:spPr>
          <a:xfrm rot="0">
            <a:off x="1666875" y="6356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598" name="object 10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object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8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MODELLING</a:t>
            </a:r>
          </a:p>
        </p:txBody>
      </p:sp>
      <p:sp>
        <p:nvSpPr>
          <p:cNvPr id="1048707" name="object 3"/>
          <p:cNvSpPr txBox="1"/>
          <p:nvPr/>
        </p:nvSpPr>
        <p:spPr>
          <a:xfrm rot="0">
            <a:off x="738187" y="1397000"/>
            <a:ext cx="10269538" cy="21193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3237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what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want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achieve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Common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might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include:</a:t>
            </a:r>
          </a:p>
          <a:p>
            <a:pPr indent="0" lvl="0" marL="12700">
              <a:spcBef>
                <a:spcPts val="50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Predicting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turnover.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impact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training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Assessing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factors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influencing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compensation.</a:t>
            </a:r>
          </a:p>
        </p:txBody>
      </p:sp>
      <p:sp>
        <p:nvSpPr>
          <p:cNvPr id="1048708" name="object 4"/>
          <p:cNvSpPr txBox="1"/>
          <p:nvPr/>
        </p:nvSpPr>
        <p:spPr>
          <a:xfrm rot="0">
            <a:off x="11322050" y="4603750"/>
            <a:ext cx="171450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10</a:t>
            </a:r>
          </a:p>
        </p:txBody>
      </p:sp>
      <p:sp>
        <p:nvSpPr>
          <p:cNvPr id="1048709" name="object 5"/>
          <p:cNvSpPr/>
          <p:nvPr/>
        </p:nvSpPr>
        <p:spPr>
          <a:xfrm rot="0">
            <a:off x="1666875" y="4578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11" name="object 7"/>
          <p:cNvSpPr/>
          <p:nvPr/>
        </p:nvSpPr>
        <p:spPr>
          <a:xfrm rot="0">
            <a:off x="9353550" y="375602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12" name="object 8"/>
          <p:cNvSpPr/>
          <p:nvPr/>
        </p:nvSpPr>
        <p:spPr>
          <a:xfrm rot="0">
            <a:off x="10058400" y="525462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object 2"/>
          <p:cNvSpPr txBox="1"/>
          <p:nvPr/>
        </p:nvSpPr>
        <p:spPr>
          <a:xfrm rot="0">
            <a:off x="609600" y="180975"/>
            <a:ext cx="7880350" cy="56324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Cleaning:</a:t>
            </a:r>
          </a:p>
          <a:p>
            <a:pPr indent="0" lvl="0" marL="12700">
              <a:lnSpc>
                <a:spcPts val="3300"/>
              </a:lnSpc>
              <a:spcBef>
                <a:spcPts val="62"/>
              </a:spcBef>
            </a:pPr>
            <a:r>
              <a:rPr altLang="en-US" b="1" sz="2800" lang="zh-CN">
                <a:ea typeface="Calibri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</a:t>
            </a:r>
            <a:r>
              <a:rPr altLang="en-US" b="1" sz="2800" lang="zh-CN">
                <a:ea typeface="Calibri" pitchFamily="34" charset="0"/>
              </a:rPr>
              <a:t>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2.Filter: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</a:p>
          <a:p>
            <a:pPr indent="0" lvl="0" marL="12700">
              <a:lnSpc>
                <a:spcPts val="330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  <a:p>
            <a:pPr indent="0" lvl="0" marL="12700">
              <a:lnSpc>
                <a:spcPts val="3250"/>
              </a:lnSpc>
              <a:spcBef>
                <a:spcPts val="21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Summary: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1.Pivot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3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6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2.Graph:</a:t>
            </a:r>
          </a:p>
          <a:p>
            <a:pPr indent="0" lvl="0" marL="12700">
              <a:lnSpc>
                <a:spcPct val="102000"/>
              </a:lnSpc>
              <a:spcBef>
                <a:spcPts val="5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715" name="object 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object 2"/>
          <p:cNvSpPr txBox="1"/>
          <p:nvPr/>
        </p:nvSpPr>
        <p:spPr>
          <a:xfrm rot="0">
            <a:off x="754062" y="484187"/>
            <a:ext cx="2490787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RESULTS</a:t>
            </a:r>
          </a:p>
        </p:txBody>
      </p:sp>
      <p:sp>
        <p:nvSpPr>
          <p:cNvPr id="1048718" name="object 3"/>
          <p:cNvSpPr/>
          <p:nvPr/>
        </p:nvSpPr>
        <p:spPr>
          <a:xfrm rot="0">
            <a:off x="622300" y="1420812"/>
            <a:ext cx="7505700" cy="3513137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9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20" name="object 5"/>
          <p:cNvSpPr/>
          <p:nvPr/>
        </p:nvSpPr>
        <p:spPr>
          <a:xfrm rot="0">
            <a:off x="9832975" y="7524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object 2"/>
          <p:cNvSpPr txBox="1"/>
          <p:nvPr/>
        </p:nvSpPr>
        <p:spPr>
          <a:xfrm rot="0">
            <a:off x="11322050" y="6149975"/>
            <a:ext cx="98425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723" name="object 3"/>
          <p:cNvSpPr/>
          <p:nvPr/>
        </p:nvSpPr>
        <p:spPr>
          <a:xfrm rot="0">
            <a:off x="622300" y="295275"/>
            <a:ext cx="7348537" cy="3878262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4" name="object 4"/>
          <p:cNvSpPr/>
          <p:nvPr/>
        </p:nvSpPr>
        <p:spPr>
          <a:xfrm rot="0">
            <a:off x="1666875" y="6124575"/>
            <a:ext cx="76200" cy="1778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5" name="object 5"/>
          <p:cNvSpPr/>
          <p:nvPr/>
        </p:nvSpPr>
        <p:spPr>
          <a:xfrm rot="0">
            <a:off x="9353550" y="5019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26" name="object 6"/>
          <p:cNvSpPr/>
          <p:nvPr/>
        </p:nvSpPr>
        <p:spPr>
          <a:xfrm rot="0">
            <a:off x="9353550" y="5553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27" name="object 7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9" name="object 2"/>
          <p:cNvSpPr txBox="1"/>
          <p:nvPr/>
        </p:nvSpPr>
        <p:spPr>
          <a:xfrm rot="0">
            <a:off x="741362" y="1317625"/>
            <a:ext cx="2947987" cy="609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sz="4800" lang="en-US">
                <a:latin typeface="Trebuchet MS" pitchFamily="34" charset="0"/>
                <a:ea typeface="Trebuchet MS" pitchFamily="34" charset="0"/>
              </a:rPr>
              <a:t>Conclusion</a:t>
            </a:r>
          </a:p>
        </p:txBody>
      </p:sp>
      <p:sp>
        <p:nvSpPr>
          <p:cNvPr id="1048730" name="object 3"/>
          <p:cNvSpPr txBox="1"/>
          <p:nvPr/>
        </p:nvSpPr>
        <p:spPr>
          <a:xfrm rot="0">
            <a:off x="741362" y="1990725"/>
            <a:ext cx="8872538" cy="20685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After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comprehensive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using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Excel,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several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insights</a:t>
            </a:r>
          </a:p>
          <a:p>
            <a:pPr indent="0" lvl="0" marL="12700">
              <a:spcBef>
                <a:spcPts val="12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conclusions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can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drawn.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section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summarizes</a:t>
            </a:r>
          </a:p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findings,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implications,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recommendations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conducted.</a:t>
            </a:r>
          </a:p>
        </p:txBody>
      </p:sp>
      <p:sp>
        <p:nvSpPr>
          <p:cNvPr id="1048731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 rot="0">
            <a:off x="0" y="0"/>
            <a:ext cx="12192000" cy="6858000"/>
          </a:xfrm>
          <a:custGeom>
            <a:avLst/>
            <a:ahLst/>
            <a:rect l="0" t="0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03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4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5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6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7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8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9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0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11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12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13" name="object 13"/>
          <p:cNvSpPr/>
          <p:nvPr/>
        </p:nvSpPr>
        <p:spPr>
          <a:xfrm rot="0">
            <a:off x="676275" y="6467475"/>
            <a:ext cx="2143125" cy="20002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4" name="object 14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5" name="object 15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6" name="object 16"/>
          <p:cNvSpPr/>
          <p:nvPr/>
        </p:nvSpPr>
        <p:spPr>
          <a:xfrm rot="0">
            <a:off x="9353550" y="538162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17" name="object 17"/>
          <p:cNvSpPr txBox="1"/>
          <p:nvPr/>
        </p:nvSpPr>
        <p:spPr>
          <a:xfrm rot="0">
            <a:off x="738187" y="919162"/>
            <a:ext cx="3890962" cy="6223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TITLE</a:t>
            </a:r>
          </a:p>
        </p:txBody>
      </p:sp>
      <p:sp>
        <p:nvSpPr>
          <p:cNvPr id="1048618" name="object 18"/>
          <p:cNvSpPr txBox="1"/>
          <p:nvPr/>
        </p:nvSpPr>
        <p:spPr>
          <a:xfrm rot="0">
            <a:off x="1295400" y="2246312"/>
            <a:ext cx="6675437" cy="1400048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106000"/>
              </a:lnSpc>
            </a:pPr>
            <a:r>
              <a:rPr altLang="en-US" b="1" sz="4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Set Analysis using Excel</a:t>
            </a:r>
          </a:p>
        </p:txBody>
      </p:sp>
      <p:sp>
        <p:nvSpPr>
          <p:cNvPr id="1048619" name="object 19"/>
          <p:cNvSpPr txBox="1"/>
          <p:nvPr/>
        </p:nvSpPr>
        <p:spPr>
          <a:xfrm rot="0">
            <a:off x="11383962" y="646906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2</a:t>
            </a:r>
          </a:p>
        </p:txBody>
      </p:sp>
      <p:sp>
        <p:nvSpPr>
          <p:cNvPr id="1048620" name="object 20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object 2"/>
          <p:cNvSpPr txBox="1"/>
          <p:nvPr/>
        </p:nvSpPr>
        <p:spPr>
          <a:xfrm rot="0">
            <a:off x="0" y="28575"/>
            <a:ext cx="12192000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752475">
              <a:tabLst>
                <a:tab algn="l" pos="1538287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23" name="object 3"/>
          <p:cNvSpPr/>
          <p:nvPr/>
        </p:nvSpPr>
        <p:spPr>
          <a:xfrm rot="0">
            <a:off x="0" y="28575"/>
            <a:ext cx="12192000" cy="6829425"/>
          </a:xfrm>
          <a:custGeom>
            <a:avLst/>
            <a:ahLst/>
            <a:rect l="0" t="0" r="r" b="b"/>
            <a:pathLst>
              <a:path w="12192000" h="6830059">
                <a:moveTo>
                  <a:pt x="0" y="6829440"/>
                </a:moveTo>
                <a:lnTo>
                  <a:pt x="12191999" y="6829440"/>
                </a:lnTo>
                <a:lnTo>
                  <a:pt x="12191999" y="0"/>
                </a:lnTo>
                <a:lnTo>
                  <a:pt x="0" y="0"/>
                </a:lnTo>
                <a:lnTo>
                  <a:pt x="0" y="6829440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24" name="object 4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5" name="object 5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6" name="object 6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7" name="object 7"/>
          <p:cNvSpPr/>
          <p:nvPr/>
        </p:nvSpPr>
        <p:spPr>
          <a:xfrm rot="0">
            <a:off x="9602788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8" name="object 8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29" name="object 9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0" name="object 10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1" name="object 11"/>
          <p:cNvSpPr/>
          <p:nvPr/>
        </p:nvSpPr>
        <p:spPr>
          <a:xfrm rot="0">
            <a:off x="10936288" y="0"/>
            <a:ext cx="1255712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32" name="object 12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3" name="object 1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34" name="object 14"/>
          <p:cNvSpPr/>
          <p:nvPr/>
        </p:nvSpPr>
        <p:spPr>
          <a:xfrm rot="0">
            <a:off x="7362825" y="447675"/>
            <a:ext cx="361950" cy="361950"/>
          </a:xfrm>
          <a:custGeom>
            <a:avLst/>
            <a:ahLst/>
            <a:rect l="0" t="0" r="r" b="b"/>
            <a:pathLst>
              <a:path w="361950" h="361950">
                <a:moveTo>
                  <a:pt x="180959" y="0"/>
                </a:moveTo>
                <a:lnTo>
                  <a:pt x="132709" y="6370"/>
                </a:lnTo>
                <a:lnTo>
                  <a:pt x="89519" y="24780"/>
                </a:lnTo>
                <a:lnTo>
                  <a:pt x="52699" y="52730"/>
                </a:lnTo>
                <a:lnTo>
                  <a:pt x="24749" y="89550"/>
                </a:lnTo>
                <a:lnTo>
                  <a:pt x="6339" y="132740"/>
                </a:lnTo>
                <a:lnTo>
                  <a:pt x="0" y="180990"/>
                </a:lnTo>
                <a:lnTo>
                  <a:pt x="6339" y="229240"/>
                </a:lnTo>
                <a:lnTo>
                  <a:pt x="24749" y="272430"/>
                </a:lnTo>
                <a:lnTo>
                  <a:pt x="52699" y="309250"/>
                </a:lnTo>
                <a:lnTo>
                  <a:pt x="89519" y="337200"/>
                </a:lnTo>
                <a:lnTo>
                  <a:pt x="132709" y="355610"/>
                </a:lnTo>
                <a:lnTo>
                  <a:pt x="180959" y="361949"/>
                </a:lnTo>
                <a:lnTo>
                  <a:pt x="229209" y="355610"/>
                </a:lnTo>
                <a:lnTo>
                  <a:pt x="272399" y="337200"/>
                </a:lnTo>
                <a:lnTo>
                  <a:pt x="309219" y="309250"/>
                </a:lnTo>
                <a:lnTo>
                  <a:pt x="337169" y="272430"/>
                </a:lnTo>
                <a:lnTo>
                  <a:pt x="355579" y="229240"/>
                </a:lnTo>
                <a:lnTo>
                  <a:pt x="361949" y="180990"/>
                </a:lnTo>
                <a:lnTo>
                  <a:pt x="355579" y="132740"/>
                </a:lnTo>
                <a:lnTo>
                  <a:pt x="337169" y="89550"/>
                </a:lnTo>
                <a:lnTo>
                  <a:pt x="309219" y="52730"/>
                </a:lnTo>
                <a:lnTo>
                  <a:pt x="272399" y="24780"/>
                </a:lnTo>
                <a:lnTo>
                  <a:pt x="229209" y="6370"/>
                </a:lnTo>
                <a:lnTo>
                  <a:pt x="180959" y="0"/>
                </a:lnTo>
              </a:path>
            </a:pathLst>
          </a:custGeom>
          <a:solidFill>
            <a:srgbClr val="EBEBEB">
              <a:alpha val="100000"/>
            </a:srgbClr>
          </a:solidFill>
          <a:ln>
            <a:noFill/>
          </a:ln>
        </p:spPr>
      </p:sp>
      <p:sp>
        <p:nvSpPr>
          <p:cNvPr id="1048635" name="object 15"/>
          <p:cNvSpPr/>
          <p:nvPr/>
        </p:nvSpPr>
        <p:spPr>
          <a:xfrm rot="0">
            <a:off x="11010900" y="5610225"/>
            <a:ext cx="647700" cy="647700"/>
          </a:xfrm>
          <a:custGeom>
            <a:avLst/>
            <a:ahLst/>
            <a:rect l="0" t="0" r="r" b="b"/>
            <a:pathLst>
              <a:path w="647700" h="647700">
                <a:moveTo>
                  <a:pt x="323849" y="0"/>
                </a:moveTo>
                <a:lnTo>
                  <a:pt x="276240" y="3809"/>
                </a:lnTo>
                <a:lnTo>
                  <a:pt x="230520" y="13965"/>
                </a:lnTo>
                <a:lnTo>
                  <a:pt x="187330" y="29849"/>
                </a:lnTo>
                <a:lnTo>
                  <a:pt x="147309" y="52065"/>
                </a:lnTo>
                <a:lnTo>
                  <a:pt x="111130" y="79379"/>
                </a:lnTo>
                <a:lnTo>
                  <a:pt x="79369" y="111120"/>
                </a:lnTo>
                <a:lnTo>
                  <a:pt x="52059" y="147315"/>
                </a:lnTo>
                <a:lnTo>
                  <a:pt x="29839" y="187320"/>
                </a:lnTo>
                <a:lnTo>
                  <a:pt x="13959" y="230504"/>
                </a:lnTo>
                <a:lnTo>
                  <a:pt x="3809" y="276224"/>
                </a:lnTo>
                <a:lnTo>
                  <a:pt x="0" y="323849"/>
                </a:lnTo>
                <a:lnTo>
                  <a:pt x="3809" y="371474"/>
                </a:lnTo>
                <a:lnTo>
                  <a:pt x="13959" y="417194"/>
                </a:lnTo>
                <a:lnTo>
                  <a:pt x="29839" y="460379"/>
                </a:lnTo>
                <a:lnTo>
                  <a:pt x="52059" y="500384"/>
                </a:lnTo>
                <a:lnTo>
                  <a:pt x="79369" y="536579"/>
                </a:lnTo>
                <a:lnTo>
                  <a:pt x="111130" y="568320"/>
                </a:lnTo>
                <a:lnTo>
                  <a:pt x="147309" y="595634"/>
                </a:lnTo>
                <a:lnTo>
                  <a:pt x="187330" y="617850"/>
                </a:lnTo>
                <a:lnTo>
                  <a:pt x="230520" y="633734"/>
                </a:lnTo>
                <a:lnTo>
                  <a:pt x="276240" y="643889"/>
                </a:lnTo>
                <a:lnTo>
                  <a:pt x="323849" y="647699"/>
                </a:lnTo>
                <a:lnTo>
                  <a:pt x="371490" y="643889"/>
                </a:lnTo>
                <a:lnTo>
                  <a:pt x="417210" y="633734"/>
                </a:lnTo>
                <a:lnTo>
                  <a:pt x="460369" y="617850"/>
                </a:lnTo>
                <a:lnTo>
                  <a:pt x="500390" y="595634"/>
                </a:lnTo>
                <a:lnTo>
                  <a:pt x="536569" y="568320"/>
                </a:lnTo>
                <a:lnTo>
                  <a:pt x="568330" y="536579"/>
                </a:lnTo>
                <a:lnTo>
                  <a:pt x="595640" y="500384"/>
                </a:lnTo>
                <a:lnTo>
                  <a:pt x="617860" y="460379"/>
                </a:lnTo>
                <a:lnTo>
                  <a:pt x="633740" y="417194"/>
                </a:lnTo>
                <a:lnTo>
                  <a:pt x="643889" y="371474"/>
                </a:lnTo>
                <a:lnTo>
                  <a:pt x="647699" y="323849"/>
                </a:lnTo>
                <a:lnTo>
                  <a:pt x="643889" y="276224"/>
                </a:lnTo>
                <a:lnTo>
                  <a:pt x="633740" y="230504"/>
                </a:lnTo>
                <a:lnTo>
                  <a:pt x="617860" y="187320"/>
                </a:lnTo>
                <a:lnTo>
                  <a:pt x="595640" y="147315"/>
                </a:lnTo>
                <a:lnTo>
                  <a:pt x="568330" y="111120"/>
                </a:lnTo>
                <a:lnTo>
                  <a:pt x="536569" y="79379"/>
                </a:lnTo>
                <a:lnTo>
                  <a:pt x="500390" y="52065"/>
                </a:lnTo>
                <a:lnTo>
                  <a:pt x="460369" y="29849"/>
                </a:lnTo>
                <a:lnTo>
                  <a:pt x="417210" y="13965"/>
                </a:lnTo>
                <a:lnTo>
                  <a:pt x="371490" y="3809"/>
                </a:lnTo>
                <a:lnTo>
                  <a:pt x="32384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6" name="object 16"/>
          <p:cNvSpPr/>
          <p:nvPr/>
        </p:nvSpPr>
        <p:spPr>
          <a:xfrm rot="0">
            <a:off x="10687050" y="6134100"/>
            <a:ext cx="247650" cy="24765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7" name="object 17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8" name="object 18"/>
          <p:cNvSpPr/>
          <p:nvPr/>
        </p:nvSpPr>
        <p:spPr>
          <a:xfrm rot="0">
            <a:off x="47625" y="3819525"/>
            <a:ext cx="1733550" cy="30099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9" name="object 19"/>
          <p:cNvSpPr txBox="1"/>
          <p:nvPr/>
        </p:nvSpPr>
        <p:spPr>
          <a:xfrm rot="0">
            <a:off x="738187" y="555625"/>
            <a:ext cx="2351087" cy="14541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AGENDA</a:t>
            </a:r>
          </a:p>
        </p:txBody>
      </p:sp>
      <p:sp>
        <p:nvSpPr>
          <p:cNvPr id="1048640" name="object 20"/>
          <p:cNvSpPr txBox="1"/>
          <p:nvPr/>
        </p:nvSpPr>
        <p:spPr>
          <a:xfrm rot="0">
            <a:off x="2587625" y="1584325"/>
            <a:ext cx="4470400" cy="33289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99000"/>
              </a:lnSpc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1.Problem Statement 2.Project Overview 3.End Users</a:t>
            </a:r>
          </a:p>
          <a:p>
            <a:pPr indent="0" lvl="0" marL="12700">
              <a:lnSpc>
                <a:spcPct val="99000"/>
              </a:lnSpc>
              <a:spcBef>
                <a:spcPts val="50"/>
              </a:spcBef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4.Our Solution and Proposition 5.Dataset Description 6.Modelling Approach 7.Results and Discussion 8.Conclusion</a:t>
            </a:r>
          </a:p>
        </p:txBody>
      </p:sp>
      <p:sp>
        <p:nvSpPr>
          <p:cNvPr id="1048641" name="object 21"/>
          <p:cNvSpPr txBox="1"/>
          <p:nvPr/>
        </p:nvSpPr>
        <p:spPr>
          <a:xfrm rot="0">
            <a:off x="11383962" y="647541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 rot="0">
            <a:off x="674687" y="623887"/>
            <a:ext cx="5622925" cy="124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tabLst>
                <a:tab algn="l" pos="2625725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PROBLEM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STATEMENT</a:t>
            </a:r>
          </a:p>
        </p:txBody>
      </p:sp>
      <p:sp>
        <p:nvSpPr>
          <p:cNvPr id="1048644" name="object 3"/>
          <p:cNvSpPr txBox="1"/>
          <p:nvPr/>
        </p:nvSpPr>
        <p:spPr>
          <a:xfrm rot="0">
            <a:off x="609600" y="1914525"/>
            <a:ext cx="6656387" cy="29321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41275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trends,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patterns,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areas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help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making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data-driven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related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workforce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efficiency.</a:t>
            </a:r>
          </a:p>
        </p:txBody>
      </p:sp>
      <p:sp>
        <p:nvSpPr>
          <p:cNvPr id="1048645" name="object 4"/>
          <p:cNvSpPr txBox="1"/>
          <p:nvPr/>
        </p:nvSpPr>
        <p:spPr>
          <a:xfrm rot="0">
            <a:off x="11410950" y="54689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4</a:t>
            </a:r>
          </a:p>
        </p:txBody>
      </p:sp>
      <p:sp>
        <p:nvSpPr>
          <p:cNvPr id="1048646" name="object 5"/>
          <p:cNvSpPr/>
          <p:nvPr/>
        </p:nvSpPr>
        <p:spPr>
          <a:xfrm rot="0">
            <a:off x="1666875" y="54419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4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48" name="object 7"/>
          <p:cNvSpPr/>
          <p:nvPr/>
        </p:nvSpPr>
        <p:spPr>
          <a:xfrm rot="0">
            <a:off x="9353550" y="433705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49" name="object 8"/>
          <p:cNvSpPr/>
          <p:nvPr/>
        </p:nvSpPr>
        <p:spPr>
          <a:xfrm rot="0">
            <a:off x="9353550" y="487045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50" name="object 9"/>
          <p:cNvSpPr/>
          <p:nvPr/>
        </p:nvSpPr>
        <p:spPr>
          <a:xfrm rot="0">
            <a:off x="7991475" y="1908175"/>
            <a:ext cx="2762250" cy="325755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1" name="object 10"/>
          <p:cNvSpPr/>
          <p:nvPr/>
        </p:nvSpPr>
        <p:spPr>
          <a:xfrm rot="0">
            <a:off x="7677150" y="1985962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/>
          <p:nvPr/>
        </p:nvSpPr>
        <p:spPr>
          <a:xfrm rot="0">
            <a:off x="609600" y="931862"/>
            <a:ext cx="5251450" cy="64287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062"/>
              </a:lnSpc>
              <a:tabLst>
                <a:tab algn="l" pos="2617787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OVERVIEW</a:t>
            </a:r>
          </a:p>
        </p:txBody>
      </p:sp>
      <p:sp>
        <p:nvSpPr>
          <p:cNvPr id="1048654" name="object 3"/>
          <p:cNvSpPr txBox="1"/>
          <p:nvPr/>
        </p:nvSpPr>
        <p:spPr>
          <a:xfrm rot="0">
            <a:off x="609600" y="2225675"/>
            <a:ext cx="6024562" cy="251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overview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provides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structured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approach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methodology,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expected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outcomes.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Adjust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specific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requirements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available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</p:txBody>
      </p:sp>
      <p:sp>
        <p:nvSpPr>
          <p:cNvPr id="1048655" name="object 4"/>
          <p:cNvSpPr txBox="1"/>
          <p:nvPr/>
        </p:nvSpPr>
        <p:spPr>
          <a:xfrm rot="0">
            <a:off x="11410950" y="5897562"/>
            <a:ext cx="100012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5</a:t>
            </a:r>
          </a:p>
        </p:txBody>
      </p:sp>
      <p:sp>
        <p:nvSpPr>
          <p:cNvPr id="1048656" name="object 5"/>
          <p:cNvSpPr/>
          <p:nvPr/>
        </p:nvSpPr>
        <p:spPr>
          <a:xfrm rot="0">
            <a:off x="1685925" y="5872162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58" name="object 7"/>
          <p:cNvSpPr/>
          <p:nvPr/>
        </p:nvSpPr>
        <p:spPr>
          <a:xfrm rot="0">
            <a:off x="7477125" y="576580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59" name="object 8"/>
          <p:cNvSpPr/>
          <p:nvPr/>
        </p:nvSpPr>
        <p:spPr>
          <a:xfrm rot="0">
            <a:off x="7477125" y="629920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0" name="object 9"/>
          <p:cNvSpPr/>
          <p:nvPr/>
        </p:nvSpPr>
        <p:spPr>
          <a:xfrm rot="0">
            <a:off x="6781800" y="3051175"/>
            <a:ext cx="3533775" cy="38068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61" name="object 10"/>
          <p:cNvSpPr/>
          <p:nvPr/>
        </p:nvSpPr>
        <p:spPr>
          <a:xfrm rot="0">
            <a:off x="8777288" y="23653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 rot="0">
            <a:off x="9353550" y="4664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4" name="object 3"/>
          <p:cNvSpPr/>
          <p:nvPr>
            <p:ph type="title" sz="full" idx="0"/>
          </p:nvPr>
        </p:nvSpPr>
        <p:spPr>
          <a:xfrm rot="0">
            <a:off x="738187" y="708025"/>
            <a:ext cx="10715625" cy="482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lvl="0"/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WHO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ARE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END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USERS?</a:t>
            </a:r>
          </a:p>
        </p:txBody>
      </p:sp>
      <p:sp>
        <p:nvSpPr>
          <p:cNvPr id="1048665" name="object 4"/>
          <p:cNvSpPr txBox="1"/>
          <p:nvPr/>
        </p:nvSpPr>
        <p:spPr>
          <a:xfrm rot="0">
            <a:off x="723900" y="1192212"/>
            <a:ext cx="10663238" cy="259994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457200" lvl="0" marL="469900">
              <a:lnSpc>
                <a:spcPts val="3237"/>
              </a:lnSpc>
              <a:buFont typeface="Trebuchet MS" pitchFamily="34" charset="0"/>
              <a:buChar char="•"/>
              <a:tabLst>
                <a:tab algn="l" pos="469900"/>
              </a:tabLst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develop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targeted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engagement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initiatives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policies.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Senior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guide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strategic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evaluate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Line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team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day-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to-day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operational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challenges.</a:t>
            </a:r>
          </a:p>
        </p:txBody>
      </p:sp>
      <p:sp>
        <p:nvSpPr>
          <p:cNvPr id="1048666" name="object 5"/>
          <p:cNvSpPr txBox="1"/>
          <p:nvPr/>
        </p:nvSpPr>
        <p:spPr>
          <a:xfrm rot="0">
            <a:off x="11383962" y="49085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6</a:t>
            </a:r>
          </a:p>
        </p:txBody>
      </p:sp>
      <p:sp>
        <p:nvSpPr>
          <p:cNvPr id="104866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68" name="object 7"/>
          <p:cNvSpPr/>
          <p:nvPr/>
        </p:nvSpPr>
        <p:spPr>
          <a:xfrm rot="0">
            <a:off x="9353550" y="4130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69" name="object 8"/>
          <p:cNvSpPr/>
          <p:nvPr/>
        </p:nvSpPr>
        <p:spPr>
          <a:xfrm rot="0">
            <a:off x="10287000" y="9906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70" name="object 9"/>
          <p:cNvSpPr/>
          <p:nvPr/>
        </p:nvSpPr>
        <p:spPr>
          <a:xfrm rot="0">
            <a:off x="723900" y="4354512"/>
            <a:ext cx="2181225" cy="4857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1" name="object 10"/>
          <p:cNvSpPr/>
          <p:nvPr/>
        </p:nvSpPr>
        <p:spPr>
          <a:xfrm rot="0">
            <a:off x="6337300" y="3459162"/>
            <a:ext cx="2895600" cy="2362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65836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34925">
              <a:lnSpc>
                <a:spcPts val="4287"/>
              </a:lnSpc>
            </a:pP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ITS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PROPOSITION</a:t>
            </a:r>
          </a:p>
        </p:txBody>
      </p:sp>
      <p:sp>
        <p:nvSpPr>
          <p:cNvPr id="1048674" name="object 3"/>
          <p:cNvSpPr txBox="1"/>
          <p:nvPr/>
        </p:nvSpPr>
        <p:spPr>
          <a:xfrm rot="0">
            <a:off x="760412" y="1289050"/>
            <a:ext cx="6937375" cy="4762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Formatting:</a:t>
            </a:r>
          </a:p>
          <a:p>
            <a:pPr indent="0" lvl="0" marL="12700">
              <a:lnSpc>
                <a:spcPts val="2862"/>
              </a:lnSpc>
              <a:spcBef>
                <a:spcPts val="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000" lang="en-US">
                <a:latin typeface="Trebuchet MS" pitchFamily="34" charset="0"/>
                <a:ea typeface="Trebuchet MS" pitchFamily="34" charset="0"/>
              </a:rPr>
              <a:t>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2.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Filter:</a:t>
            </a:r>
          </a:p>
          <a:p>
            <a:pPr indent="0" lvl="0" marL="12700">
              <a:lnSpc>
                <a:spcPts val="2862"/>
              </a:lnSpc>
              <a:spcBef>
                <a:spcPts val="37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3.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Formula:</a:t>
            </a:r>
          </a:p>
          <a:p>
            <a:pPr indent="0" lvl="0" marL="12700">
              <a:lnSpc>
                <a:spcPts val="2862"/>
              </a:lnSpc>
              <a:spcBef>
                <a:spcPts val="150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find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level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4.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4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0"/>
              </a:spcBef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5.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Graph:</a:t>
            </a:r>
          </a:p>
          <a:p>
            <a:pPr indent="0" lvl="0" marL="12700">
              <a:lnSpc>
                <a:spcPct val="103000"/>
              </a:lnSpc>
              <a:spcBef>
                <a:spcPts val="3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675" name="object 4"/>
          <p:cNvSpPr txBox="1"/>
          <p:nvPr/>
        </p:nvSpPr>
        <p:spPr>
          <a:xfrm rot="0">
            <a:off x="11410950" y="6492875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7</a:t>
            </a:r>
          </a:p>
        </p:txBody>
      </p:sp>
      <p:sp>
        <p:nvSpPr>
          <p:cNvPr id="1048676" name="object 5"/>
          <p:cNvSpPr/>
          <p:nvPr/>
        </p:nvSpPr>
        <p:spPr>
          <a:xfrm rot="0">
            <a:off x="1666875" y="6467475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78" name="object 7"/>
          <p:cNvSpPr/>
          <p:nvPr/>
        </p:nvSpPr>
        <p:spPr>
          <a:xfrm rot="0">
            <a:off x="7543800" y="1857375"/>
            <a:ext cx="2695575" cy="32480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9" name="object 8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80" name="object 9"/>
          <p:cNvSpPr/>
          <p:nvPr/>
        </p:nvSpPr>
        <p:spPr>
          <a:xfrm rot="0">
            <a:off x="10363200" y="8382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81" name="object 10"/>
          <p:cNvSpPr/>
          <p:nvPr/>
        </p:nvSpPr>
        <p:spPr>
          <a:xfrm rot="0">
            <a:off x="9353550" y="58943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 rot="0">
            <a:off x="741362" y="860425"/>
            <a:ext cx="5592762" cy="609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Dataset</a:t>
            </a:r>
            <a:r>
              <a:rPr altLang="en-US" b="1" sz="4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Description</a:t>
            </a:r>
          </a:p>
        </p:txBody>
      </p:sp>
      <p:sp>
        <p:nvSpPr>
          <p:cNvPr id="1048684" name="object 3"/>
          <p:cNvSpPr txBox="1"/>
          <p:nvPr/>
        </p:nvSpPr>
        <p:spPr>
          <a:xfrm rot="0">
            <a:off x="838200" y="1692275"/>
            <a:ext cx="10107612" cy="339883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228600" lvl="0" marL="241300">
              <a:lnSpc>
                <a:spcPts val="3075"/>
              </a:lnSpc>
              <a:buSzPct val="38000"/>
              <a:buFont typeface="Symbol" pitchFamily="18" charset="2"/>
              <a:buChar char=""/>
              <a:tabLst>
                <a:tab algn="l" pos="241300"/>
              </a:tabLst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where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works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Age: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age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employee.</a:t>
            </a:r>
          </a:p>
          <a:p>
            <a:pPr indent="-228600" lvl="0" marL="241300">
              <a:lnSpc>
                <a:spcPts val="3025"/>
              </a:lnSpc>
              <a:spcBef>
                <a:spcPts val="125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Gender: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gender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Female,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Non-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Binary)</a:t>
            </a:r>
          </a:p>
          <a:p>
            <a:pPr indent="-228600" lvl="0" marL="241300">
              <a:lnSpc>
                <a:spcPts val="3012"/>
              </a:lnSpc>
              <a:spcBef>
                <a:spcPts val="12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Salary/Compensation: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employee’s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base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salary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total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compensation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package.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Empolyee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Status: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status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Part-Time,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Contract)</a:t>
            </a:r>
          </a:p>
        </p:txBody>
      </p:sp>
      <p:sp>
        <p:nvSpPr>
          <p:cNvPr id="1048685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 rot="0">
            <a:off x="66675" y="3381375"/>
            <a:ext cx="2466975" cy="34194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685800">
              <a:tabLst>
                <a:tab algn="l" pos="1471612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88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89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90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1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2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3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4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95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96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7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8" name="object 13"/>
          <p:cNvSpPr/>
          <p:nvPr/>
        </p:nvSpPr>
        <p:spPr>
          <a:xfrm rot="0">
            <a:off x="66675" y="3381375"/>
            <a:ext cx="2466975" cy="34194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99" name="object 1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700" name="object 15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38402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"WOW"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</a:p>
        </p:txBody>
      </p:sp>
      <p:sp>
        <p:nvSpPr>
          <p:cNvPr id="1048701" name="object 16"/>
          <p:cNvSpPr txBox="1"/>
          <p:nvPr/>
        </p:nvSpPr>
        <p:spPr>
          <a:xfrm rot="0">
            <a:off x="609600" y="2182812"/>
            <a:ext cx="9172575" cy="381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</p:txBody>
      </p:sp>
      <p:sp>
        <p:nvSpPr>
          <p:cNvPr id="1048702" name="object 17"/>
          <p:cNvSpPr txBox="1"/>
          <p:nvPr/>
        </p:nvSpPr>
        <p:spPr>
          <a:xfrm rot="0">
            <a:off x="11307762" y="58229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9</a:t>
            </a:r>
          </a:p>
        </p:txBody>
      </p:sp>
      <p:sp>
        <p:nvSpPr>
          <p:cNvPr id="1048703" name="object 18"/>
          <p:cNvSpPr/>
          <p:nvPr/>
        </p:nvSpPr>
        <p:spPr>
          <a:xfrm rot="0">
            <a:off x="9353550" y="4700587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04" name="object 19"/>
          <p:cNvSpPr/>
          <p:nvPr/>
        </p:nvSpPr>
        <p:spPr>
          <a:xfrm rot="0">
            <a:off x="9353550" y="52339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PowerPoint-Präsentation</dc:title>
  <dc:creator>Online2PDF.com</dc:creator>
  <cp:lastModifiedBy>Online2PDF.com</cp:lastModifiedBy>
  <dcterms:created xsi:type="dcterms:W3CDTF">2024-08-30T05:49:24Z</dcterms:created>
  <dcterms:modified xsi:type="dcterms:W3CDTF">2024-09-17T06:15:23Z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  <property fmtid="{D5CDD505-2E9C-101B-9397-08002B2CF9AE}" pid="4" name="ICV">
    <vt:lpwstr>a35dc8d038e74f718bc550b825250c50</vt:lpwstr>
  </property>
</Properties>
</file>