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5F512-2D3C-4ACC-83D2-3D29A0B5BCCE}" v="4" dt="2022-07-15T09:26:37.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22620922"/>
              </p:ext>
            </p:extLst>
          </p:nvPr>
        </p:nvGraphicFramePr>
        <p:xfrm>
          <a:off x="9229514" y="1143001"/>
          <a:ext cx="2962486" cy="5254626"/>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3325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txBody>
                  <a:tcPr/>
                </a:tc>
                <a:extLst>
                  <a:ext uri="{0D108BD9-81ED-4DB2-BD59-A6C34878D82A}">
                    <a16:rowId xmlns:a16="http://schemas.microsoft.com/office/drawing/2014/main" val="3727898659"/>
                  </a:ext>
                </a:extLst>
              </a:tr>
              <a:tr h="41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4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3325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72431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325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193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332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kern="1200" dirty="0">
                          <a:solidFill>
                            <a:schemeClr val="tx1"/>
                          </a:solidFill>
                          <a:effectLst/>
                          <a:latin typeface="+mn-lt"/>
                          <a:ea typeface="+mn-ea"/>
                          <a:cs typeface="+mn-cs"/>
                        </a:rPr>
                        <a:t>PostgreSQL</a:t>
                      </a:r>
                      <a:endParaRPr lang="en-IN" sz="700" kern="1200" dirty="0">
                        <a:solidFill>
                          <a:schemeClr val="tx1"/>
                        </a:solidFill>
                        <a:effectLst/>
                        <a:latin typeface="+mn-lt"/>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1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lvl="0"/>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a:t>
                      </a:r>
                      <a:r>
                        <a:rPr lang="en-US" sz="700" kern="1200" dirty="0">
                          <a:solidFill>
                            <a:schemeClr val="tx1"/>
                          </a:solidFill>
                          <a:effectLst/>
                          <a:latin typeface="+mn-lt"/>
                          <a:ea typeface="+mn-ea"/>
                          <a:cs typeface="+mn-cs"/>
                        </a:rPr>
                        <a:t> eclipse IDE</a:t>
                      </a:r>
                      <a:r>
                        <a:rPr lang="en-IN" sz="700" kern="1200" dirty="0">
                          <a:solidFill>
                            <a:schemeClr val="tx1"/>
                          </a:solidFill>
                          <a:effectLst/>
                          <a:latin typeface="+mn-lt"/>
                          <a:ea typeface="+mn-ea"/>
                          <a:cs typeface="+mn-cs"/>
                        </a:rPr>
                        <a:t>,</a:t>
                      </a:r>
                    </a:p>
                    <a:p>
                      <a:pPr lvl="0"/>
                      <a:r>
                        <a:rPr lang="en-US" sz="700" kern="1200" dirty="0">
                          <a:solidFill>
                            <a:schemeClr val="tx1"/>
                          </a:solidFill>
                          <a:effectLst/>
                          <a:latin typeface="+mn-lt"/>
                          <a:ea typeface="+mn-ea"/>
                          <a:cs typeface="+mn-cs"/>
                        </a:rPr>
                        <a:t>Visual Studio Code</a:t>
                      </a:r>
                      <a:endParaRPr lang="en-IN" sz="700" kern="1200" dirty="0">
                        <a:solidFill>
                          <a:schemeClr val="tx1"/>
                        </a:solidFill>
                        <a:effectLst/>
                        <a:latin typeface="+mn-lt"/>
                        <a:ea typeface="+mn-ea"/>
                        <a:cs typeface="+mn-cs"/>
                      </a:endParaRPr>
                    </a:p>
                  </a:txBody>
                  <a:tcPr/>
                </a:tc>
                <a:extLst>
                  <a:ext uri="{0D108BD9-81ED-4DB2-BD59-A6C34878D82A}">
                    <a16:rowId xmlns:a16="http://schemas.microsoft.com/office/drawing/2014/main" val="9512774"/>
                  </a:ext>
                </a:extLst>
              </a:tr>
              <a:tr h="571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029286" y="2781301"/>
            <a:ext cx="5038514" cy="4087210"/>
          </a:xfrm>
        </p:spPr>
        <p:txBody>
          <a:bodyPr/>
          <a:lstStyle/>
          <a:p>
            <a:pPr algn="l"/>
            <a:r>
              <a:rPr lang="en-IN" sz="1200" b="1" dirty="0">
                <a:solidFill>
                  <a:srgbClr val="242424"/>
                </a:solidFill>
                <a:effectLst/>
              </a:rPr>
              <a:t>Case Study: Online Hotel Management System</a:t>
            </a:r>
          </a:p>
          <a:p>
            <a:pPr algn="l"/>
            <a:r>
              <a:rPr lang="en-IN" sz="1100" b="1" dirty="0">
                <a:solidFill>
                  <a:srgbClr val="242424"/>
                </a:solidFill>
                <a:effectLst/>
              </a:rPr>
              <a:t>Backend</a:t>
            </a:r>
            <a:r>
              <a:rPr lang="en-IN" sz="1100" dirty="0">
                <a:solidFill>
                  <a:srgbClr val="242424"/>
                </a:solidFill>
                <a:effectLst/>
                <a:latin typeface="-apple-system"/>
              </a:rPr>
              <a:t>: </a:t>
            </a:r>
            <a:r>
              <a:rPr lang="en-IN" sz="900" dirty="0">
                <a:solidFill>
                  <a:srgbClr val="242424"/>
                </a:solidFill>
                <a:effectLst/>
                <a:latin typeface="+mn-lt"/>
              </a:rPr>
              <a:t>we created4 microservices and </a:t>
            </a:r>
            <a:r>
              <a:rPr lang="en-IN" sz="900" dirty="0" err="1">
                <a:solidFill>
                  <a:srgbClr val="242424"/>
                </a:solidFill>
                <a:effectLst/>
                <a:latin typeface="+mn-lt"/>
              </a:rPr>
              <a:t>zuul</a:t>
            </a:r>
            <a:r>
              <a:rPr lang="en-IN" sz="900" dirty="0">
                <a:solidFill>
                  <a:srgbClr val="242424"/>
                </a:solidFill>
                <a:effectLst/>
                <a:latin typeface="+mn-lt"/>
              </a:rPr>
              <a:t> </a:t>
            </a:r>
            <a:r>
              <a:rPr lang="en-IN" sz="900" dirty="0" err="1">
                <a:solidFill>
                  <a:srgbClr val="242424"/>
                </a:solidFill>
                <a:effectLst/>
                <a:latin typeface="+mn-lt"/>
              </a:rPr>
              <a:t>Api</a:t>
            </a:r>
            <a:r>
              <a:rPr lang="en-IN" sz="900" dirty="0">
                <a:solidFill>
                  <a:srgbClr val="242424"/>
                </a:solidFill>
                <a:effectLst/>
                <a:latin typeface="+mn-lt"/>
              </a:rPr>
              <a:t> and discovery server using spring boot application.</a:t>
            </a:r>
          </a:p>
          <a:p>
            <a:pPr algn="l"/>
            <a:r>
              <a:rPr lang="en-IN" sz="1100" b="1" dirty="0">
                <a:solidFill>
                  <a:srgbClr val="242424"/>
                </a:solidFill>
                <a:effectLst/>
              </a:rPr>
              <a:t>Frontend</a:t>
            </a:r>
            <a:r>
              <a:rPr lang="en-IN" sz="1100" dirty="0">
                <a:solidFill>
                  <a:srgbClr val="242424"/>
                </a:solidFill>
                <a:effectLst/>
                <a:latin typeface="-apple-system"/>
              </a:rPr>
              <a:t>: </a:t>
            </a:r>
            <a:r>
              <a:rPr lang="en-IN" sz="900" dirty="0">
                <a:solidFill>
                  <a:srgbClr val="242424"/>
                </a:solidFill>
                <a:effectLst/>
                <a:latin typeface="+mn-lt"/>
              </a:rPr>
              <a:t>we using angular to design the web pages</a:t>
            </a:r>
          </a:p>
          <a:p>
            <a:pPr eaLnBrk="1" hangingPunct="1">
              <a:lnSpc>
                <a:spcPct val="114000"/>
              </a:lnSpc>
            </a:pPr>
            <a:r>
              <a:rPr lang="en-US" sz="1100" b="1" u="sng" dirty="0">
                <a:effectLst/>
                <a:ea typeface="Times New Roman" panose="02020603050405020304" pitchFamily="18" charset="0"/>
                <a:cs typeface="Times New Roman" panose="02020603050405020304" pitchFamily="18" charset="0"/>
              </a:rPr>
              <a:t>Neo bookstore </a:t>
            </a:r>
          </a:p>
          <a:p>
            <a:pPr eaLnBrk="1" hangingPunct="1">
              <a:lnSpc>
                <a:spcPct val="114000"/>
              </a:lnSpc>
            </a:pPr>
            <a:r>
              <a:rPr lang="en-US" b="1" dirty="0">
                <a:effectLst/>
                <a:ea typeface="Times New Roman" panose="02020603050405020304" pitchFamily="18" charset="0"/>
                <a:cs typeface="Times New Roman" panose="02020603050405020304" pitchFamily="18" charset="0"/>
              </a:rPr>
              <a:t>Backend Developer:</a:t>
            </a:r>
            <a:endParaRPr lang="en-US" b="1" u="sng" dirty="0">
              <a:cs typeface="Times New Roman" panose="02020603050405020304" pitchFamily="18" charset="0"/>
            </a:endParaRPr>
          </a:p>
          <a:p>
            <a:pPr eaLnBrk="1" hangingPunct="1">
              <a:lnSpc>
                <a:spcPct val="100000"/>
              </a:lnSpc>
            </a:pPr>
            <a:r>
              <a:rPr lang="en-US" sz="900" dirty="0">
                <a:effectLst/>
                <a:latin typeface="+mn-lt"/>
                <a:ea typeface="Times New Roman" panose="02020603050405020304" pitchFamily="18" charset="0"/>
              </a:rPr>
              <a:t>In our project we have used Spring Boot Framework of core java for backend development. Our application allows administrator to add, modify book, delete book. User can be able to add a book to cart and buy the product. Designed UML diagrams based on given requirements.</a:t>
            </a:r>
            <a:r>
              <a:rPr lang="en-IN" sz="900" dirty="0">
                <a:latin typeface="+mn-lt"/>
                <a:ea typeface="Times New Roman" panose="02020603050405020304" pitchFamily="18" charset="0"/>
              </a:rPr>
              <a:t>.</a:t>
            </a:r>
            <a:r>
              <a:rPr lang="en-US" sz="900" dirty="0">
                <a:effectLst/>
                <a:latin typeface="+mn-lt"/>
                <a:ea typeface="Times New Roman" panose="02020603050405020304" pitchFamily="18" charset="0"/>
              </a:rPr>
              <a:t>Used Spring boot to perform backend tasks. We used Spring data JPA for creation of entites in  PostgreSQL.</a:t>
            </a:r>
            <a:r>
              <a:rPr lang="en-IN" sz="900" dirty="0">
                <a:latin typeface="+mn-lt"/>
                <a:ea typeface="Times New Roman" panose="02020603050405020304" pitchFamily="18" charset="0"/>
              </a:rPr>
              <a:t>.</a:t>
            </a:r>
            <a:r>
              <a:rPr lang="en-US" sz="900" dirty="0">
                <a:effectLst/>
                <a:latin typeface="+mn-lt"/>
                <a:ea typeface="Times New Roman" panose="02020603050405020304" pitchFamily="18" charset="0"/>
                <a:cs typeface="Times New Roman" panose="02020603050405020304" pitchFamily="18" charset="0"/>
              </a:rPr>
              <a:t>Done unit testing for all the possible use cases by postman tool</a:t>
            </a:r>
          </a:p>
          <a:p>
            <a:pPr eaLnBrk="1" hangingPunct="1">
              <a:lnSpc>
                <a:spcPct val="100000"/>
              </a:lnSpc>
            </a:pPr>
            <a:r>
              <a:rPr lang="en-US" sz="1100" b="1" u="sng" dirty="0">
                <a:effectLst/>
                <a:ea typeface="Times New Roman" panose="02020603050405020304" pitchFamily="18" charset="0"/>
                <a:cs typeface="Times New Roman" panose="02020603050405020304" pitchFamily="18" charset="0"/>
              </a:rPr>
              <a:t>Expense Tracker</a:t>
            </a:r>
          </a:p>
          <a:p>
            <a:pPr eaLnBrk="1" hangingPunct="1">
              <a:lnSpc>
                <a:spcPct val="100000"/>
              </a:lnSpc>
            </a:pPr>
            <a:r>
              <a:rPr lang="en-US" b="1" dirty="0">
                <a:effectLst/>
                <a:ea typeface="Times New Roman" panose="02020603050405020304" pitchFamily="18" charset="0"/>
                <a:cs typeface="Times New Roman" panose="02020603050405020304" pitchFamily="18" charset="0"/>
              </a:rPr>
              <a:t>Front Developer:</a:t>
            </a:r>
            <a:endParaRPr lang="en-US" b="1" dirty="0">
              <a:cs typeface="Times New Roman" panose="02020603050405020304" pitchFamily="18" charset="0"/>
            </a:endParaRPr>
          </a:p>
          <a:p>
            <a:pPr eaLnBrk="1" hangingPunct="1">
              <a:lnSpc>
                <a:spcPct val="100000"/>
              </a:lnSpc>
            </a:pPr>
            <a:r>
              <a:rPr lang="en-US" sz="900" dirty="0">
                <a:effectLst/>
                <a:latin typeface="+mn-lt"/>
                <a:ea typeface="Times New Roman" panose="02020603050405020304" pitchFamily="18" charset="0"/>
              </a:rPr>
              <a:t>In our project we have used HTML, CSS, JS and ReactJs for front development. We can add new expense to expenses tracker, and we can see all expenses in the expense tracker. We used vscode and node.js to create the expense tracker projec</a:t>
            </a:r>
            <a:r>
              <a:rPr lang="en-US" sz="800" dirty="0">
                <a:effectLst/>
                <a:latin typeface="+mn-lt"/>
                <a:ea typeface="Times New Roman" panose="02020603050405020304" pitchFamily="18" charset="0"/>
              </a:rPr>
              <a:t>t.</a:t>
            </a:r>
            <a:endParaRPr lang="en-IN" sz="800" dirty="0">
              <a:effectLst/>
              <a:latin typeface="+mn-lt"/>
              <a:ea typeface="Times New Roman" panose="02020603050405020304" pitchFamily="18" charset="0"/>
            </a:endParaRPr>
          </a:p>
          <a:p>
            <a:pPr marL="457200" indent="-228600">
              <a:tabLst>
                <a:tab pos="457200" algn="l"/>
                <a:tab pos="457200" algn="l"/>
              </a:tabLst>
            </a:pPr>
            <a:r>
              <a:rPr lang="en-US" sz="1800" dirty="0">
                <a:effectLst/>
                <a:latin typeface="Avenir 45"/>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15531" y="1379514"/>
            <a:ext cx="2443163" cy="165895"/>
          </a:xfrm>
        </p:spPr>
        <p:txBody>
          <a:bodyPr/>
          <a:lstStyle/>
          <a:p>
            <a:pPr eaLnBrk="1" hangingPunct="1"/>
            <a:r>
              <a:rPr lang="nl-NL" altLang="nl-NL" dirty="0"/>
              <a:t> PUNE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0400" y="1613693"/>
            <a:ext cx="2967039" cy="165895"/>
          </a:xfrm>
        </p:spPr>
        <p:txBody>
          <a:bodyPr/>
          <a:lstStyle/>
          <a:p>
            <a:pPr eaLnBrk="1" hangingPunct="1"/>
            <a:r>
              <a:rPr lang="nl-NL" altLang="nl-NL" dirty="0"/>
              <a:t>naveenkumar.kurumeti@capgemini.com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71746" y="1838279"/>
            <a:ext cx="2459130" cy="165895"/>
          </a:xfrm>
        </p:spPr>
        <p:txBody>
          <a:bodyPr/>
          <a:lstStyle/>
          <a:p>
            <a:pPr eaLnBrk="1" hangingPunct="1"/>
            <a:r>
              <a:rPr lang="nl-NL" altLang="nl-NL" dirty="0"/>
              <a:t>+91 9618388208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152400" y="2819399"/>
            <a:ext cx="3876886" cy="3373438"/>
          </a:xfrm>
        </p:spPr>
        <p:txBody>
          <a:bodyPr/>
          <a:lstStyle/>
          <a:p>
            <a:r>
              <a:rPr lang="en-US" altLang="en-US" sz="12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Netflix Zuul API Gateway,</a:t>
            </a:r>
            <a:r>
              <a:rPr lang="en-US" dirty="0"/>
              <a:t> Eureka server</a:t>
            </a:r>
          </a:p>
          <a:p>
            <a:pPr marL="171450" indent="-171450">
              <a:buFont typeface="Arial" panose="020B0604020202020204" pitchFamily="34" charset="0"/>
              <a:buChar char="•"/>
            </a:pPr>
            <a:r>
              <a:rPr lang="en-US" dirty="0">
                <a:latin typeface="+mn-lt"/>
              </a:rPr>
              <a:t>Hands on experience in creating </a:t>
            </a:r>
            <a:r>
              <a:rPr lang="en-US" b="1" dirty="0">
                <a:latin typeface="+mn-lt"/>
              </a:rPr>
              <a:t>DDL,DML,DCL,DQL in Postgres SQL</a:t>
            </a:r>
          </a:p>
          <a:p>
            <a:pPr marL="171450" indent="-171450">
              <a:buFont typeface="Arial" panose="020B0604020202020204" pitchFamily="34" charset="0"/>
              <a:buChar char="•"/>
            </a:pPr>
            <a:r>
              <a:rPr lang="en-US" b="1" dirty="0">
                <a:latin typeface="+mn-lt"/>
              </a:rPr>
              <a:t>Git &amp; GitHub </a:t>
            </a:r>
            <a:r>
              <a:rPr lang="en-US" dirty="0">
                <a:latin typeface="+mn-lt"/>
              </a:rPr>
              <a:t>knowledge on an intermediate level</a:t>
            </a:r>
            <a:endParaRPr lang="en-US" b="1" dirty="0">
              <a:latin typeface="+mn-lt"/>
            </a:endParaRPr>
          </a:p>
          <a:p>
            <a:pPr marL="171450" indent="-171450">
              <a:buFont typeface="Arial" panose="020B0604020202020204" pitchFamily="34" charset="0"/>
              <a:buChar char="•"/>
            </a:pPr>
            <a:r>
              <a:rPr lang="en-US" dirty="0">
                <a:latin typeface="+mn-lt"/>
              </a:rPr>
              <a:t>Knowledge on </a:t>
            </a:r>
            <a:r>
              <a:rPr lang="en-US" b="1" dirty="0">
                <a:latin typeface="+mn-lt"/>
              </a:rPr>
              <a:t>HTML, CSS and React</a:t>
            </a:r>
          </a:p>
          <a:p>
            <a:pPr marL="171450" indent="-171450">
              <a:buFont typeface="Arial" panose="020B0604020202020204" pitchFamily="34" charset="0"/>
              <a:buChar char="•"/>
            </a:pPr>
            <a:r>
              <a:rPr lang="en-US" dirty="0">
                <a:latin typeface="+mn-lt"/>
              </a:rPr>
              <a:t>Ready to learn new technologies and implement them to further improve my knowledge </a:t>
            </a:r>
          </a:p>
          <a:p>
            <a:r>
              <a:rPr lang="en-IN" sz="1200" b="1" i="0" dirty="0">
                <a:solidFill>
                  <a:srgbClr val="242424"/>
                </a:solidFill>
                <a:effectLst/>
              </a:rPr>
              <a:t>Certification’s</a:t>
            </a:r>
            <a:br>
              <a:rPr lang="en-IN" dirty="0">
                <a:latin typeface="+mn-lt"/>
              </a:rPr>
            </a:br>
            <a:r>
              <a:rPr lang="en-IN" b="0" i="0" dirty="0">
                <a:solidFill>
                  <a:srgbClr val="242424"/>
                </a:solidFill>
                <a:effectLst/>
                <a:latin typeface="+mn-lt"/>
              </a:rPr>
              <a:t>• Agile Software Development</a:t>
            </a:r>
            <a:br>
              <a:rPr lang="en-IN" dirty="0">
                <a:latin typeface="+mn-lt"/>
              </a:rPr>
            </a:br>
            <a:r>
              <a:rPr lang="en-IN" b="0" i="0" dirty="0">
                <a:solidFill>
                  <a:srgbClr val="242424"/>
                </a:solidFill>
                <a:effectLst/>
                <a:latin typeface="+mn-lt"/>
              </a:rPr>
              <a:t>• AWS Cloud Practitioner</a:t>
            </a:r>
            <a:br>
              <a:rPr lang="en-IN" dirty="0">
                <a:latin typeface="+mn-lt"/>
              </a:rPr>
            </a:br>
            <a:r>
              <a:rPr lang="en-IN" b="0" i="0" dirty="0">
                <a:solidFill>
                  <a:srgbClr val="242424"/>
                </a:solidFill>
                <a:effectLst/>
                <a:latin typeface="+mn-lt"/>
              </a:rPr>
              <a:t>• Java entry level Developer test by Capgemini</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KURUMETI NAVEEN KUMAR</a:t>
            </a:r>
          </a:p>
        </p:txBody>
      </p:sp>
      <p:pic>
        <p:nvPicPr>
          <p:cNvPr id="7179" name="Picture 7">
            <a:extLst>
              <a:ext uri="{FF2B5EF4-FFF2-40B4-BE49-F238E27FC236}">
                <a16:creationId xmlns:a16="http://schemas.microsoft.com/office/drawing/2014/main" id="{12618B16-99B6-4F89-A145-C5939A938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582" t="2058" r="24332" b="4875"/>
          <a:stretch>
            <a:fillRect/>
          </a:stretch>
        </p:blipFill>
        <p:spPr bwMode="auto">
          <a:xfrm>
            <a:off x="228601" y="6305493"/>
            <a:ext cx="6096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996277" y="6396246"/>
            <a:ext cx="34995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6505"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525000" y="541794"/>
            <a:ext cx="2424112" cy="397929"/>
          </a:xfrm>
          <a:prstGeom prst="rect">
            <a:avLst/>
          </a:prstGeom>
        </p:spPr>
        <p:txBody>
          <a:bodyPr wrap="square">
            <a:spAutoFit/>
          </a:bodyPr>
          <a:lstStyle/>
          <a:p>
            <a:pPr>
              <a:lnSpc>
                <a:spcPct val="114000"/>
              </a:lnSpc>
              <a:defRPr/>
            </a:pPr>
            <a:r>
              <a:rPr lang="en-IN" sz="900" b="1" i="0" dirty="0">
                <a:solidFill>
                  <a:srgbClr val="212529"/>
                </a:solidFill>
                <a:effectLst/>
                <a:latin typeface="Abadi" panose="020B0604020104020204" pitchFamily="34" charset="0"/>
              </a:rPr>
              <a:t>Bachelor of Technology</a:t>
            </a:r>
            <a:endParaRPr kumimoji="0" lang="en-US" altLang="nl-NL" sz="900" b="1" i="0" u="none" strike="noStrike" kern="1200" cap="none" spc="0" normalizeH="0" baseline="0" noProof="0" dirty="0">
              <a:ln>
                <a:noFill/>
              </a:ln>
              <a:solidFill>
                <a:prstClr val="black"/>
              </a:solidFill>
              <a:effectLst/>
              <a:uLnTx/>
              <a:uFillTx/>
              <a:latin typeface="Abadi" panose="020B060402010402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sz="900" b="1"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Mechanical</a:t>
            </a:r>
            <a:r>
              <a:rPr lang="en-US" sz="900" b="1" spc="-30"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 </a:t>
            </a:r>
            <a:r>
              <a:rPr lang="en-US" sz="900" b="1" spc="-30" dirty="0">
                <a:solidFill>
                  <a:srgbClr val="1F2123"/>
                </a:solidFill>
                <a:latin typeface="Abadi" panose="020B0604020104020204" pitchFamily="34" charset="0"/>
                <a:ea typeface="Times New Roman" panose="02020603050405020304" pitchFamily="18" charset="0"/>
                <a:cs typeface="Times New Roman" panose="02020603050405020304" pitchFamily="18" charset="0"/>
              </a:rPr>
              <a:t>E</a:t>
            </a:r>
            <a:r>
              <a:rPr lang="en-US" sz="900" b="1"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ngineering</a:t>
            </a:r>
            <a:r>
              <a:rPr lang="en-US" sz="900" b="1" spc="5"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 </a:t>
            </a:r>
            <a:r>
              <a:rPr kumimoji="0" lang="en-US" altLang="nl-NL" sz="900" b="1" i="0" u="none" strike="noStrike" kern="1200" cap="none" spc="0" normalizeH="0" baseline="0" noProof="0" dirty="0">
                <a:ln>
                  <a:noFill/>
                </a:ln>
                <a:solidFill>
                  <a:prstClr val="black"/>
                </a:solidFill>
                <a:effectLst/>
                <a:uLnTx/>
                <a:uFillTx/>
                <a:latin typeface="Abadi" panose="020B0604020104020204" pitchFamily="34" charset="0"/>
              </a:rPr>
              <a:t>: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icture containing person, person, wall, indoor&#10;&#10;Description automatically generated">
            <a:extLst>
              <a:ext uri="{FF2B5EF4-FFF2-40B4-BE49-F238E27FC236}">
                <a16:creationId xmlns:a16="http://schemas.microsoft.com/office/drawing/2014/main" id="{1AB2A411-5C1B-4E98-B81B-5ADE0F8B578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6474" r="6474"/>
          <a:stretch>
            <a:fillRect/>
          </a:stretch>
        </p:blipFill>
        <p:spPr>
          <a:xfrm>
            <a:off x="381000" y="290513"/>
            <a:ext cx="1733550" cy="1735137"/>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A26436E4BF1342AA82160D82C35D38" ma:contentTypeVersion="7" ma:contentTypeDescription="Create a new document." ma:contentTypeScope="" ma:versionID="034b316dddde47361c23449b6a496ba5">
  <xsd:schema xmlns:xsd="http://www.w3.org/2001/XMLSchema" xmlns:xs="http://www.w3.org/2001/XMLSchema" xmlns:p="http://schemas.microsoft.com/office/2006/metadata/properties" xmlns:ns3="3f635e55-0a3f-4500-944e-a9c2d406e1d6" xmlns:ns4="e3da68b3-3937-4a38-b3fc-94d9d6a10e98" targetNamespace="http://schemas.microsoft.com/office/2006/metadata/properties" ma:root="true" ma:fieldsID="6b98cbe66a12ca17d5c59732d0932a15" ns3:_="" ns4:_="">
    <xsd:import namespace="3f635e55-0a3f-4500-944e-a9c2d406e1d6"/>
    <xsd:import namespace="e3da68b3-3937-4a38-b3fc-94d9d6a10e9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635e55-0a3f-4500-944e-a9c2d406e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3da68b3-3937-4a38-b3fc-94d9d6a10e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4978EE-CEE4-4C15-974B-267957F78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635e55-0a3f-4500-944e-a9c2d406e1d6"/>
    <ds:schemaRef ds:uri="e3da68b3-3937-4a38-b3fc-94d9d6a10e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openxmlformats.org/package/2006/metadata/core-properties"/>
    <ds:schemaRef ds:uri="http://purl.org/dc/dcmitype/"/>
    <ds:schemaRef ds:uri="http://schemas.microsoft.com/office/infopath/2007/PartnerControls"/>
    <ds:schemaRef ds:uri="3f635e55-0a3f-4500-944e-a9c2d406e1d6"/>
    <ds:schemaRef ds:uri="http://purl.org/dc/elements/1.1/"/>
    <ds:schemaRef ds:uri="http://schemas.microsoft.com/office/2006/metadata/properties"/>
    <ds:schemaRef ds:uri="http://schemas.microsoft.com/office/2006/documentManagement/types"/>
    <ds:schemaRef ds:uri="http://purl.org/dc/terms/"/>
    <ds:schemaRef ds:uri="e3da68b3-3937-4a38-b3fc-94d9d6a10e9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2151</TotalTime>
  <Words>440</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1" baseType="lpstr">
      <vt:lpstr>Abadi</vt:lpstr>
      <vt:lpstr>-apple-system</vt:lpstr>
      <vt:lpstr>Arial</vt:lpstr>
      <vt:lpstr>Avenir 45</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Kurumeti, NaveenKumar</cp:lastModifiedBy>
  <cp:revision>110</cp:revision>
  <dcterms:created xsi:type="dcterms:W3CDTF">2020-09-22T06:24:34Z</dcterms:created>
  <dcterms:modified xsi:type="dcterms:W3CDTF">2022-11-03T11:18:13Z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0x010100E2A26436E4BF1342AA82160D82C35D38</vt:lpwstr>
  </property>
</Properties>
</file>