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8" r:id="rId3"/>
    <p:sldId id="270" r:id="rId4"/>
    <p:sldId id="290" r:id="rId5"/>
    <p:sldId id="291" r:id="rId6"/>
    <p:sldId id="296" r:id="rId7"/>
    <p:sldId id="303" r:id="rId8"/>
    <p:sldId id="304" r:id="rId9"/>
    <p:sldId id="306" r:id="rId10"/>
    <p:sldId id="272" r:id="rId11"/>
    <p:sldId id="286" r:id="rId12"/>
    <p:sldId id="287" r:id="rId13"/>
    <p:sldId id="288" r:id="rId14"/>
    <p:sldId id="289" r:id="rId15"/>
    <p:sldId id="273" r:id="rId16"/>
    <p:sldId id="274" r:id="rId17"/>
    <p:sldId id="275" r:id="rId18"/>
    <p:sldId id="276" r:id="rId19"/>
    <p:sldId id="277" r:id="rId20"/>
    <p:sldId id="293" r:id="rId21"/>
    <p:sldId id="279" r:id="rId22"/>
    <p:sldId id="280" r:id="rId23"/>
    <p:sldId id="281" r:id="rId24"/>
    <p:sldId id="282" r:id="rId25"/>
    <p:sldId id="283" r:id="rId26"/>
    <p:sldId id="294" r:id="rId27"/>
    <p:sldId id="284" r:id="rId28"/>
    <p:sldId id="285" r:id="rId29"/>
    <p:sldId id="297" r:id="rId30"/>
    <p:sldId id="298" r:id="rId31"/>
    <p:sldId id="299" r:id="rId32"/>
    <p:sldId id="300" r:id="rId33"/>
    <p:sldId id="301" r:id="rId34"/>
    <p:sldId id="295" r:id="rId35"/>
    <p:sldId id="302" r:id="rId36"/>
    <p:sldId id="305" r:id="rId37"/>
    <p:sldId id="307" r:id="rId38"/>
    <p:sldId id="308" r:id="rId39"/>
    <p:sldId id="309" r:id="rId40"/>
    <p:sldId id="310" r:id="rId41"/>
    <p:sldId id="312" r:id="rId42"/>
    <p:sldId id="2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 varScale="1">
        <p:scale>
          <a:sx n="74" d="100"/>
          <a:sy n="74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257BB-FB86-4C07-A31D-41557BAD8054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4149E-6AFE-45F0-A145-6C80E12196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4149E-6AFE-45F0-A145-6C80E12196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88C7C3-2091-4FDF-90BE-25413EE6F27F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CFC020-0625-4DCA-886F-2773778F9B9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Student  Mark </a:t>
            </a:r>
            <a:r>
              <a:rPr lang="en-US" dirty="0" err="1" smtClean="0"/>
              <a:t>AnalysisSystem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Naveen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Ravikumar</a:t>
            </a:r>
            <a:endParaRPr lang="en-US" dirty="0"/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pandas as pd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csv</a:t>
            </a:r>
            <a:endParaRPr lang="en-US" dirty="0" smtClean="0"/>
          </a:p>
          <a:p>
            <a:r>
              <a:rPr lang="en-US" dirty="0" err="1" smtClean="0"/>
              <a:t>os.chdir</a:t>
            </a:r>
            <a:r>
              <a:rPr lang="en-US" dirty="0" smtClean="0"/>
              <a:t>("E:")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 smtClean="0"/>
              <a:t>("E:\mark1.csv")</a:t>
            </a:r>
          </a:p>
          <a:p>
            <a:r>
              <a:rPr lang="en-US" dirty="0" smtClean="0"/>
              <a:t>list1=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df,columns</a:t>
            </a:r>
            <a:r>
              <a:rPr lang="en-US" dirty="0" smtClean="0"/>
              <a:t>=["</a:t>
            </a:r>
            <a:r>
              <a:rPr lang="en-US" dirty="0" err="1" smtClean="0"/>
              <a:t>subcode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print(list1)</a:t>
            </a:r>
          </a:p>
          <a:p>
            <a:r>
              <a:rPr lang="en-US" dirty="0" smtClean="0"/>
              <a:t>list2=</a:t>
            </a:r>
            <a:r>
              <a:rPr lang="en-US" dirty="0" err="1" smtClean="0"/>
              <a:t>df.subcode.unique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print(list2)</a:t>
            </a:r>
          </a:p>
          <a:p>
            <a:r>
              <a:rPr lang="en-US" dirty="0" smtClean="0"/>
              <a:t>list3=</a:t>
            </a:r>
            <a:r>
              <a:rPr lang="en-US" dirty="0" err="1" smtClean="0"/>
              <a:t>df.regno.unique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print(list3)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= ['</a:t>
            </a:r>
            <a:r>
              <a:rPr lang="en-US" dirty="0" err="1" smtClean="0"/>
              <a:t>regno','name','sec','dept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for l in list2:</a:t>
            </a:r>
          </a:p>
          <a:p>
            <a:r>
              <a:rPr lang="en-US" dirty="0" smtClean="0"/>
              <a:t>    print (l)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95401"/>
            <a:ext cx="6324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(l)+'ca1')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(l)+'ca2')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(l)+'ca3')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(l)+'ext')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(l)+'tot')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(l)+'result')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open('E:\mark2.csv','w',newline='') as file: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writer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csv.writer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(file)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writer.writerow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list3: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n=df.name[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 ==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s=df.sec[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 ==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d=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df.dept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 ==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a=[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rn,n.unique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d.unique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64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sc in list2: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c1=df.ca1[(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(c1.unique())[1:-1])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c2=df.ca2[(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(c2.unique())[1:-1])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c3=df.ca3[(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(c3.unique())[1:-1])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i1=df.int[(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(i1.unique())[1:-1])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e1=df.ext[(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(e1.unique())[1:-1])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df.total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(t1.unique())[1:-1])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r1=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df.result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(r1.unique())[1:-1])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6477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a1=df.att[(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']==sc)]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(a1.unique())[1:-1])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writer.writerow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mean: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pandas as pd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("E:")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("E:\mark1.csv")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("E:\mark2.csv")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df.subcode.unique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print(list1)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hdr1 = ['subcode','ca1','ca2','ca3','int','ext']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open('E:\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mean.csv','w',newline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='') as file: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writer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csv.writer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(file)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writer.writerow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(hdr1)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l in list1: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ca1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(l)+'ca1'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ca1v = (df1[ca1].mean())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ca2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(l)+'ca2'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ca2v = (df1[ca2].mean())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ca3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(l)+'ca3'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ca3v = (df1[ca3].mean())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int1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(df1[int1].mean())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ext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(l)+'ext'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extv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(df1[ext].mean())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[l,ca1v,ca2v,ca3v,intv,extv]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writer.writerow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BARPLOT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data=[[241.0,28.120332,14.975467,0.0,17.0,30.0,38.0,65.0],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[230.0,27.382609,14.981551,0.0,14.0,30.0,38.0,63.0]]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plt.bar(x+0.0,data[0],color='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plt.bar(x+0.25,data[1],color='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("18UCSM101ca1")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data1=[[239.0,35.623431,14.879644,0.0,25.0,33.0,46.0,70.0],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[230.0,29.773913,14.127344,0.0,20.0,30.0,38.0,75.0]]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plt.bar(x+0.0,data1[0],color='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plt.bar(x+0.25,data1[1],color='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("18UCSM101ca2")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data2=[[241.0,1.471784,0.649192,0.0,1.0,1.5,1.8,3.3],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[230.0,2.086522,0.813124,0.0,1.5,2.0,2.5,4.7]]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plt.bar(x+0.0,data2[0],color='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plt.bar(x+0.25,data2[1],color='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("18UCSM101ca3")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data3=[[241.0,14.713693,3.216653,0.0,13.00,15.0,17.0,21.0],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[230.0,15.482609,2.861757,5.0,13.25,15.5,18.0,23.0]]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plt.bar(x+0.0,data3[0],color='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plt.bar(x+0.25,data3[1],color='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("18UCSM101int")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data4=[[237.0,27.654008,12.162325,0.0,17.0,30.0,35.0,59.0],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[230.0,35.291304,12.033338,0.0,30.0,34.0,42.0,65.0]]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plt.bar(x+0.0,data4[0],color='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plt.bar(x+0.25,data4[1],color='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("18UCSM101ext")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data5=[[239.0,92.133347,10.436266,0.0,89.65,95.7,98.2,100.0],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[230.0,94.630435,5.559361,68.0,93.00,96.0,99.0,100.0]]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plt.bar(x+0.0,data5[0],color='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plt.bar(x+0.25,data5[1],color='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("18UCSM101att")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data6=[[237.0,42.430380,14.265952,0.0,31.0,45.0,51.0,78.0],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[230.0,50.773913,13.903322,5.0,44.0,50.0,59.0,85.0]]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np.arange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plt.bar(x+0.0,data6[0],color='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plt.bar(x+0.25,data6[1],color='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g',width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=0.25)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("18UCSM101tot")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    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2362200" cy="1600200"/>
          </a:xfrm>
          <a:prstGeom prst="rect">
            <a:avLst/>
          </a:prstGeom>
          <a:noFill/>
        </p:spPr>
      </p:pic>
      <p:pic>
        <p:nvPicPr>
          <p:cNvPr id="1030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524000"/>
            <a:ext cx="2743200" cy="1676400"/>
          </a:xfrm>
          <a:prstGeom prst="rect">
            <a:avLst/>
          </a:prstGeom>
          <a:noFill/>
        </p:spPr>
      </p:pic>
      <p:pic>
        <p:nvPicPr>
          <p:cNvPr id="1029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600200"/>
            <a:ext cx="2609850" cy="1600200"/>
          </a:xfrm>
          <a:prstGeom prst="rect">
            <a:avLst/>
          </a:prstGeom>
          <a:noFill/>
        </p:spPr>
      </p:pic>
      <p:pic>
        <p:nvPicPr>
          <p:cNvPr id="1028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038600"/>
            <a:ext cx="2438400" cy="1485900"/>
          </a:xfrm>
          <a:prstGeom prst="rect">
            <a:avLst/>
          </a:prstGeom>
          <a:noFill/>
        </p:spPr>
      </p:pic>
      <p:pic>
        <p:nvPicPr>
          <p:cNvPr id="1027" name="Picture 3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3886200"/>
            <a:ext cx="2819400" cy="1676400"/>
          </a:xfrm>
          <a:prstGeom prst="rect">
            <a:avLst/>
          </a:prstGeom>
          <a:noFill/>
        </p:spPr>
      </p:pic>
      <p:pic>
        <p:nvPicPr>
          <p:cNvPr id="1026" name="Picture 3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3886200"/>
            <a:ext cx="2667000" cy="17526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4686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9372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5867400"/>
            <a:ext cx="152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" y="6248400"/>
            <a:ext cx="152400" cy="152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8200" y="6172200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NOVEMBER-2019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8200" y="5791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NOVEMBER-2018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Project Abstract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aim of this project is to analyze the Comprehensive Examination result of the past two semesters(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)Nov18 and Nov19||(first semester result for the same subject)||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first semester result of two different batch student 2018 and 2019 were analyzed.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checked with the three Continuous Assessment test and the attendance percentage of the students.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6858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pandas as pd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("E:")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("E:\mark0.csv")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["18UCSM101ca1"].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["18UCSM101ca1"].mean(),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["18UCSM101ca1"])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("Range of Marks Secured by Students(18UCSM101ca1)")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["18UCSM101ca2"].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["18UCSM101ca2"].mean(),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["18UCSM101ca2"])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("Range of Marks Secured by Students(18UCSM101ca2)")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676400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["18UCSM101ca3"].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["18UCSM101ca3"].mean(),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["18UCSM101ca3"])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("Range of Marks Secured by Students(18UCSM101ca3)")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["18UCSM101int"].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["18UCSM101int"].mean(),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["18UCSM101int"])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("Range of Marks Secured by Students(18UCSM101int)")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6324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["18UCSM101ext"].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["18UCSM101ext"].mean(),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["18UCSM101ext"])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("Range of Marks Secured by Students(18UCSM101ext)")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["18UCSM101att"].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["18UCSM101att"].mean(),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["18UCSM101att"])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("Range of Marks Secured by Students(18UCSM101att)")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0"/>
            <a:ext cx="6477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["18UCSM101tot"].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fillna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["18UCSM101tot"].mean(),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=True)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plt.hist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["18UCSM101tot"])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("Range of Marks Secured by Students(18UCSM101tot)")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("Marks")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("No. of Students")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676400"/>
            <a:ext cx="2667000" cy="1975556"/>
          </a:xfrm>
          <a:prstGeom prst="rect">
            <a:avLst/>
          </a:prstGeom>
          <a:noFill/>
        </p:spPr>
      </p:pic>
      <p:pic>
        <p:nvPicPr>
          <p:cNvPr id="38917" name="Picture 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676400"/>
            <a:ext cx="2514600" cy="1905000"/>
          </a:xfrm>
          <a:prstGeom prst="rect">
            <a:avLst/>
          </a:prstGeom>
          <a:noFill/>
        </p:spPr>
      </p:pic>
      <p:pic>
        <p:nvPicPr>
          <p:cNvPr id="38916" name="Picture 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191000"/>
            <a:ext cx="2438400" cy="1744910"/>
          </a:xfrm>
          <a:prstGeom prst="rect">
            <a:avLst/>
          </a:prstGeom>
          <a:noFill/>
        </p:spPr>
      </p:pic>
      <p:pic>
        <p:nvPicPr>
          <p:cNvPr id="38915" name="Picture 4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191000"/>
            <a:ext cx="2362200" cy="1600200"/>
          </a:xfrm>
          <a:prstGeom prst="rect">
            <a:avLst/>
          </a:prstGeom>
          <a:noFill/>
        </p:spPr>
      </p:pic>
      <p:pic>
        <p:nvPicPr>
          <p:cNvPr id="38914" name="Picture 4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4114799"/>
            <a:ext cx="2438400" cy="1869441"/>
          </a:xfrm>
          <a:prstGeom prst="rect">
            <a:avLst/>
          </a:prstGeom>
          <a:noFill/>
        </p:spPr>
      </p:pic>
      <p:pic>
        <p:nvPicPr>
          <p:cNvPr id="38913" name="Picture 5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8801100"/>
            <a:ext cx="5743575" cy="2228850"/>
          </a:xfrm>
          <a:prstGeom prst="rect">
            <a:avLst/>
          </a:prstGeom>
          <a:noFill/>
        </p:spPr>
      </p:pic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-342900" y="3886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834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1752600"/>
            <a:ext cx="2819400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09600" y="1066800"/>
            <a:ext cx="7239000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import pandas as pd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os.chdir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("E:")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pd.read_csv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("E:\mark0.csv")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seaborn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["18UCSM101ca1"])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["18UCSM101ca2"])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["18UCSM101ca3"])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["18UCSM101int"])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["18UCSM101ext"])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["18UCSM101att"])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sns.boxplot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"],y=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rslt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["18UCSM101tot"])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819912"/>
          </a:xfrm>
        </p:spPr>
        <p:txBody>
          <a:bodyPr/>
          <a:lstStyle/>
          <a:p>
            <a:pPr algn="ctr"/>
            <a:r>
              <a:rPr lang="en-US" dirty="0" smtClean="0"/>
              <a:t>BOXPLOT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41106"/>
            <a:ext cx="5029200" cy="3185160"/>
          </a:xfrm>
          <a:prstGeom prst="rect">
            <a:avLst/>
          </a:prstGeom>
          <a:noFill/>
        </p:spPr>
      </p:pic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5486400"/>
            <a:ext cx="8130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count      mean           std               min      25%   50%    75%       max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  241.0     33.049793    14.179122   0.0    22.0   34.0     42.00      64.0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  230.0    36.830435     16.027050   0.0    30.0   35.0     46.75       75.0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8200" y="1143000"/>
            <a:ext cx="69342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CONTINUOUS ASSESSMENT 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5105400" cy="32004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14400" y="53340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     mean           std              min   25%    50%     75%       max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239.0  39.594142     14.236247   0.0   30.0    40.0      51.0        70.0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230.0  39.091304     12.742509   0.0   30.0    40.0      47.0        67.0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76200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ASSESSMENT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Stakeholders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Education institutes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Teachers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Administrators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students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33600"/>
            <a:ext cx="5638800" cy="2667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54102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count      mean            std           min      25%   50%     75%       max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   241.0      1.598340    0.712739    0.0     1.2      1.7      2.000         3.0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  230.0      1.921304     0.601692   0.0      1.5     2.0      2.425          3.2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1066800"/>
            <a:ext cx="7315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ASSESSMENT 3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5568940" cy="3124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66800" y="5105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count     mean           std           min     25%   50%   75%     max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239.0  15.556485  2.749322   0.0     14.0   16.0     17.0       21.0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230.0  16.669565  2.551553  10.0    15.0   17.0      19.0      22.0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8400" y="762000"/>
            <a:ext cx="62484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MARKS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257800" cy="2971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447800" y="46482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count       mean        std             min   25%   50%   75%   max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 237.0   36.632911   11.977214  0.0    31.0   37.0   43.0  69.0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 230.0   38.934783  10.890888   0.0   33.0    39.0   45.0  64.0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EXTERNAL MARKS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46661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53340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count       mean            std           min   25%   50%    75%       max</a:t>
            </a:r>
          </a:p>
          <a:p>
            <a:r>
              <a:rPr lang="en-US" dirty="0" err="1"/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 241.0    92.079419   11.472932   0.0    89.2  96.0    100.0     100.0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 230.0   95.669565    4.749115    76.0   94.0  97.0    100.0     100.0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248400" cy="3429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47800" y="51816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count       mean        std           min     25%   50%  75%   max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Nov-18  237.0  52.156118  13.676843   0.0    46.0   52.0   60.0    88.0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Nov-19  230.0  55.604348  11.829760  11.0   48.0   55.0   62.0    84.0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TOTAL(INTERNAL+EXTRENAL)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612" y="1276985"/>
            <a:ext cx="2916936" cy="1624202"/>
          </a:xfrm>
          <a:prstGeom prst="rect">
            <a:avLst/>
          </a:prstGeom>
          <a:noFill/>
        </p:spPr>
      </p:pic>
      <p:pic>
        <p:nvPicPr>
          <p:cNvPr id="46086" name="Picture 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95400"/>
            <a:ext cx="2651760" cy="1433120"/>
          </a:xfrm>
          <a:prstGeom prst="rect">
            <a:avLst/>
          </a:prstGeom>
          <a:noFill/>
        </p:spPr>
      </p:pic>
      <p:pic>
        <p:nvPicPr>
          <p:cNvPr id="46085" name="Picture 4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240" y="1447800"/>
            <a:ext cx="2651760" cy="1356959"/>
          </a:xfrm>
          <a:prstGeom prst="rect">
            <a:avLst/>
          </a:prstGeom>
          <a:noFill/>
        </p:spPr>
      </p:pic>
      <p:pic>
        <p:nvPicPr>
          <p:cNvPr id="46084" name="Picture 5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048000"/>
            <a:ext cx="2651760" cy="1399540"/>
          </a:xfrm>
          <a:prstGeom prst="rect">
            <a:avLst/>
          </a:prstGeom>
          <a:noFill/>
        </p:spPr>
      </p:pic>
      <p:pic>
        <p:nvPicPr>
          <p:cNvPr id="46083" name="Picture 5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2971800"/>
            <a:ext cx="2651760" cy="1403878"/>
          </a:xfrm>
          <a:prstGeom prst="rect">
            <a:avLst/>
          </a:prstGeom>
          <a:noFill/>
        </p:spPr>
      </p:pic>
      <p:pic>
        <p:nvPicPr>
          <p:cNvPr id="46082" name="Picture 5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92240" y="2971800"/>
            <a:ext cx="2651760" cy="1447799"/>
          </a:xfrm>
          <a:prstGeom prst="rect">
            <a:avLst/>
          </a:prstGeom>
          <a:noFill/>
        </p:spPr>
      </p:pic>
      <p:pic>
        <p:nvPicPr>
          <p:cNvPr id="46081" name="Picture 6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4419600"/>
            <a:ext cx="6374208" cy="2468880"/>
          </a:xfrm>
          <a:prstGeom prst="rect">
            <a:avLst/>
          </a:prstGeom>
          <a:noFill/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62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18UCSM101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2038350" cy="1400175"/>
          </a:xfrm>
          <a:prstGeom prst="rect">
            <a:avLst/>
          </a:prstGeom>
          <a:noFill/>
        </p:spPr>
      </p:pic>
      <p:pic>
        <p:nvPicPr>
          <p:cNvPr id="2054" name="Picture 6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143000"/>
            <a:ext cx="2038350" cy="1400175"/>
          </a:xfrm>
          <a:prstGeom prst="rect">
            <a:avLst/>
          </a:prstGeom>
          <a:noFill/>
        </p:spPr>
      </p:pic>
      <p:pic>
        <p:nvPicPr>
          <p:cNvPr id="2053" name="Picture 7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066800"/>
            <a:ext cx="2009775" cy="1400175"/>
          </a:xfrm>
          <a:prstGeom prst="rect">
            <a:avLst/>
          </a:prstGeom>
          <a:noFill/>
        </p:spPr>
      </p:pic>
      <p:pic>
        <p:nvPicPr>
          <p:cNvPr id="2052" name="Picture 7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667000"/>
            <a:ext cx="2095500" cy="1400175"/>
          </a:xfrm>
          <a:prstGeom prst="rect">
            <a:avLst/>
          </a:prstGeom>
          <a:noFill/>
        </p:spPr>
      </p:pic>
      <p:pic>
        <p:nvPicPr>
          <p:cNvPr id="2051" name="Picture 7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2667000"/>
            <a:ext cx="2038350" cy="1400175"/>
          </a:xfrm>
          <a:prstGeom prst="rect">
            <a:avLst/>
          </a:prstGeom>
          <a:noFill/>
        </p:spPr>
      </p:pic>
      <p:pic>
        <p:nvPicPr>
          <p:cNvPr id="2050" name="Picture 7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2667000"/>
            <a:ext cx="2076450" cy="1400175"/>
          </a:xfrm>
          <a:prstGeom prst="rect">
            <a:avLst/>
          </a:prstGeom>
          <a:noFill/>
        </p:spPr>
      </p:pic>
      <p:pic>
        <p:nvPicPr>
          <p:cNvPr id="2049" name="Picture 8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00200" y="4038600"/>
            <a:ext cx="5276850" cy="20955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305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18UCSM102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2038350" cy="1400175"/>
          </a:xfrm>
          <a:prstGeom prst="rect">
            <a:avLst/>
          </a:prstGeom>
          <a:noFill/>
        </p:spPr>
      </p:pic>
      <p:pic>
        <p:nvPicPr>
          <p:cNvPr id="5325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447800"/>
            <a:ext cx="2038350" cy="1400175"/>
          </a:xfrm>
          <a:prstGeom prst="rect">
            <a:avLst/>
          </a:prstGeom>
          <a:noFill/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371600"/>
            <a:ext cx="2009775" cy="1400175"/>
          </a:xfrm>
          <a:prstGeom prst="rect">
            <a:avLst/>
          </a:prstGeom>
          <a:noFill/>
        </p:spPr>
      </p:pic>
      <p:pic>
        <p:nvPicPr>
          <p:cNvPr id="5325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048000"/>
            <a:ext cx="2038350" cy="1400175"/>
          </a:xfrm>
          <a:prstGeom prst="rect">
            <a:avLst/>
          </a:prstGeom>
          <a:noFill/>
        </p:spPr>
      </p:pic>
      <p:pic>
        <p:nvPicPr>
          <p:cNvPr id="5325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2971800"/>
            <a:ext cx="2038350" cy="1400175"/>
          </a:xfrm>
          <a:prstGeom prst="rect">
            <a:avLst/>
          </a:prstGeom>
          <a:noFill/>
        </p:spPr>
      </p:pic>
      <p:pic>
        <p:nvPicPr>
          <p:cNvPr id="5325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2895600"/>
            <a:ext cx="2076450" cy="1400175"/>
          </a:xfrm>
          <a:prstGeom prst="rect">
            <a:avLst/>
          </a:prstGeom>
          <a:noFill/>
        </p:spPr>
      </p:pic>
      <p:pic>
        <p:nvPicPr>
          <p:cNvPr id="53249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05000" y="4419600"/>
            <a:ext cx="4610100" cy="2095500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18UTALA101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9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2038350" cy="1400175"/>
          </a:xfrm>
          <a:prstGeom prst="rect">
            <a:avLst/>
          </a:prstGeom>
          <a:noFill/>
        </p:spPr>
      </p:pic>
      <p:pic>
        <p:nvPicPr>
          <p:cNvPr id="54278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371600"/>
            <a:ext cx="2038350" cy="1400175"/>
          </a:xfrm>
          <a:prstGeom prst="rect">
            <a:avLst/>
          </a:prstGeom>
          <a:noFill/>
        </p:spPr>
      </p:pic>
      <p:pic>
        <p:nvPicPr>
          <p:cNvPr id="54277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143000"/>
            <a:ext cx="2009775" cy="1400175"/>
          </a:xfrm>
          <a:prstGeom prst="rect">
            <a:avLst/>
          </a:prstGeom>
          <a:noFill/>
        </p:spPr>
      </p:pic>
      <p:pic>
        <p:nvPicPr>
          <p:cNvPr id="54276" name="Picture 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048000"/>
            <a:ext cx="2038350" cy="1400175"/>
          </a:xfrm>
          <a:prstGeom prst="rect">
            <a:avLst/>
          </a:prstGeom>
          <a:noFill/>
        </p:spPr>
      </p:pic>
      <p:pic>
        <p:nvPicPr>
          <p:cNvPr id="54275" name="Picture 3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1400" y="2971800"/>
            <a:ext cx="2038350" cy="1400175"/>
          </a:xfrm>
          <a:prstGeom prst="rect">
            <a:avLst/>
          </a:prstGeom>
          <a:noFill/>
        </p:spPr>
      </p:pic>
      <p:pic>
        <p:nvPicPr>
          <p:cNvPr id="54274" name="Picture 3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819400"/>
            <a:ext cx="2076450" cy="1400175"/>
          </a:xfrm>
          <a:prstGeom prst="rect">
            <a:avLst/>
          </a:prstGeom>
          <a:noFill/>
        </p:spPr>
      </p:pic>
      <p:pic>
        <p:nvPicPr>
          <p:cNvPr id="54273" name="Picture 4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8800" y="4495800"/>
            <a:ext cx="4962525" cy="2095500"/>
          </a:xfrm>
          <a:prstGeom prst="rect">
            <a:avLst/>
          </a:prstGeom>
          <a:noFill/>
        </p:spPr>
      </p:pic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0" y="11868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18UENALA101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3" name="Picture 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2038350" cy="1400175"/>
          </a:xfrm>
          <a:prstGeom prst="rect">
            <a:avLst/>
          </a:prstGeom>
          <a:noFill/>
        </p:spPr>
      </p:pic>
      <p:pic>
        <p:nvPicPr>
          <p:cNvPr id="55302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143000"/>
            <a:ext cx="2038350" cy="1400175"/>
          </a:xfrm>
          <a:prstGeom prst="rect">
            <a:avLst/>
          </a:prstGeom>
          <a:noFill/>
        </p:spPr>
      </p:pic>
      <p:pic>
        <p:nvPicPr>
          <p:cNvPr id="55301" name="Picture 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219200"/>
            <a:ext cx="2009775" cy="1400175"/>
          </a:xfrm>
          <a:prstGeom prst="rect">
            <a:avLst/>
          </a:prstGeom>
          <a:noFill/>
        </p:spPr>
      </p:pic>
      <p:pic>
        <p:nvPicPr>
          <p:cNvPr id="55300" name="Picture 9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667000"/>
            <a:ext cx="2038350" cy="1400175"/>
          </a:xfrm>
          <a:prstGeom prst="rect">
            <a:avLst/>
          </a:prstGeom>
          <a:noFill/>
        </p:spPr>
      </p:pic>
      <p:pic>
        <p:nvPicPr>
          <p:cNvPr id="55299" name="Picture 9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2667000"/>
            <a:ext cx="2038350" cy="1400175"/>
          </a:xfrm>
          <a:prstGeom prst="rect">
            <a:avLst/>
          </a:prstGeom>
          <a:noFill/>
        </p:spPr>
      </p:pic>
      <p:pic>
        <p:nvPicPr>
          <p:cNvPr id="55298" name="Picture 10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667000"/>
            <a:ext cx="2076450" cy="1400175"/>
          </a:xfrm>
          <a:prstGeom prst="rect">
            <a:avLst/>
          </a:prstGeom>
          <a:noFill/>
        </p:spPr>
      </p:pic>
      <p:pic>
        <p:nvPicPr>
          <p:cNvPr id="55297" name="Picture 10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4114800"/>
            <a:ext cx="4857750" cy="2095500"/>
          </a:xfrm>
          <a:prstGeom prst="rect">
            <a:avLst/>
          </a:prstGeom>
          <a:noFill/>
        </p:spPr>
      </p:pic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441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18UMACSA101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mpact" pitchFamily="34" charset="0"/>
              </a:rPr>
              <a:t>Software</a:t>
            </a:r>
            <a:r>
              <a:rPr lang="en-US" dirty="0" smtClean="0">
                <a:latin typeface="Impact" pitchFamily="34" charset="0"/>
              </a:rPr>
              <a:t> </a:t>
            </a:r>
            <a:r>
              <a:rPr lang="en-US" b="1" dirty="0" smtClean="0">
                <a:latin typeface="Impact" pitchFamily="34" charset="0"/>
              </a:rPr>
              <a:t>Requirements</a:t>
            </a:r>
            <a:endParaRPr lang="en-US" b="1" dirty="0">
              <a:latin typeface="Impact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Application  name  :Python</a:t>
            </a:r>
          </a:p>
          <a:p>
            <a:endParaRPr lang="en-US" sz="4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Version	</a:t>
            </a:r>
            <a:r>
              <a:rPr lang="en-US" sz="4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              :3.6</a:t>
            </a:r>
          </a:p>
          <a:p>
            <a:pPr>
              <a:buNone/>
            </a:pPr>
            <a:endParaRPr lang="en-US" sz="4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7" name="Picture 1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2038350" cy="1400175"/>
          </a:xfrm>
          <a:prstGeom prst="rect">
            <a:avLst/>
          </a:prstGeom>
          <a:noFill/>
        </p:spPr>
      </p:pic>
      <p:pic>
        <p:nvPicPr>
          <p:cNvPr id="56326" name="Picture 1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295400"/>
            <a:ext cx="2038350" cy="1400175"/>
          </a:xfrm>
          <a:prstGeom prst="rect">
            <a:avLst/>
          </a:prstGeom>
          <a:noFill/>
        </p:spPr>
      </p:pic>
      <p:pic>
        <p:nvPicPr>
          <p:cNvPr id="56325" name="Picture 1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295400"/>
            <a:ext cx="2057400" cy="1400175"/>
          </a:xfrm>
          <a:prstGeom prst="rect">
            <a:avLst/>
          </a:prstGeom>
          <a:noFill/>
        </p:spPr>
      </p:pic>
      <p:pic>
        <p:nvPicPr>
          <p:cNvPr id="56324" name="Picture 1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895600"/>
            <a:ext cx="2038350" cy="1400175"/>
          </a:xfrm>
          <a:prstGeom prst="rect">
            <a:avLst/>
          </a:prstGeom>
          <a:noFill/>
        </p:spPr>
      </p:pic>
      <p:pic>
        <p:nvPicPr>
          <p:cNvPr id="56323" name="Picture 1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2819400"/>
            <a:ext cx="2038350" cy="1400175"/>
          </a:xfrm>
          <a:prstGeom prst="rect">
            <a:avLst/>
          </a:prstGeom>
          <a:noFill/>
        </p:spPr>
      </p:pic>
      <p:pic>
        <p:nvPicPr>
          <p:cNvPr id="56322" name="Picture 12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2743200"/>
            <a:ext cx="2076450" cy="1400175"/>
          </a:xfrm>
          <a:prstGeom prst="rect">
            <a:avLst/>
          </a:prstGeom>
          <a:noFill/>
        </p:spPr>
      </p:pic>
      <p:pic>
        <p:nvPicPr>
          <p:cNvPr id="56321" name="Picture 12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76400" y="4495800"/>
            <a:ext cx="5314950" cy="2095500"/>
          </a:xfrm>
          <a:prstGeom prst="rect">
            <a:avLst/>
          </a:prstGeom>
          <a:noFill/>
        </p:spPr>
      </p:pic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0" y="465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9315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18UVE101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above said improvement is achieved by securing high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Levels in the continuous Assessment tests and improvement in attendance percentage.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THE END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Impact" pitchFamily="34" charset="0"/>
              </a:rPr>
              <a:t>   THANKING YOU</a:t>
            </a:r>
            <a:endParaRPr lang="en-US" sz="4400" b="1" dirty="0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Impact" pitchFamily="34" charset="0"/>
              </a:rPr>
              <a:t>Hardware configuration</a:t>
            </a:r>
            <a:endParaRPr 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Device name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	: HP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Processor         	:AMD PRO A4-3350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Graphics          	:2.00 GHZ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RAM	            	:4.00GB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OS		    	        :windows 10 pro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System type     	:32-bit OS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system reduces manual work to great extent.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Easy computation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Clear  and through analysis of results leads to a  comprehensive report generation which is useful for all the stakeholders including teachers , administrators and students.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is gathered from different source it is collected in raw format . Which is not feasible for the analysis.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Pre-processing refers to the transformation applied to the data before feeding it to the algorithm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pre-processing needs for  achieving better result from the applied model in machine of the data has to be in proper manner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32004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2860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 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33800" y="33528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38800" y="24384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Exploration Data Analysis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58000" y="33528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 reports visual graphs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600200" y="2743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810000" y="28956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029200" y="2895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467600" y="281940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of all we used the data pre-processing method for the proper result.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 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 for data visualization in informative statistical graphics.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we use the histogram to represent the  performance  level  like good , average , worst.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 finally  we use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for data comparison  the distribution ,it represents the minimum , maximum, median  in the given dataset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2819</TotalTime>
  <Words>1668</Words>
  <Application>Microsoft Office PowerPoint</Application>
  <PresentationFormat>On-screen Show (4:3)</PresentationFormat>
  <Paragraphs>305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Unicode MS</vt:lpstr>
      <vt:lpstr>Calibri</vt:lpstr>
      <vt:lpstr>Constantia</vt:lpstr>
      <vt:lpstr>Impact</vt:lpstr>
      <vt:lpstr>Times New Roman</vt:lpstr>
      <vt:lpstr>Wingdings 2</vt:lpstr>
      <vt:lpstr>Flow</vt:lpstr>
      <vt:lpstr>Student  Mark AnalysisSystem</vt:lpstr>
      <vt:lpstr>Project Abstract</vt:lpstr>
      <vt:lpstr>Stakeholders</vt:lpstr>
      <vt:lpstr>Software Requirements</vt:lpstr>
      <vt:lpstr>Hardware configuration</vt:lpstr>
      <vt:lpstr>Advantages</vt:lpstr>
      <vt:lpstr>Data preprocessing</vt:lpstr>
      <vt:lpstr>PowerPoint Presentation</vt:lpstr>
      <vt:lpstr>Function of our project</vt:lpstr>
      <vt:lpstr>Source code</vt:lpstr>
      <vt:lpstr>PowerPoint Presentation</vt:lpstr>
      <vt:lpstr>PowerPoint Presentation</vt:lpstr>
      <vt:lpstr>PowerPoint Presentation</vt:lpstr>
      <vt:lpstr>PowerPoint Presentation</vt:lpstr>
      <vt:lpstr> BARPLOT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BOXPLOT</vt:lpstr>
      <vt:lpstr>CONTINUOUS ASSESSMENT 1</vt:lpstr>
      <vt:lpstr>CONTINUOUS ASSESSMENT 2</vt:lpstr>
      <vt:lpstr>CONTINUOUS ASSESSMENT 3</vt:lpstr>
      <vt:lpstr>INTERNAL MARKS</vt:lpstr>
      <vt:lpstr>EXTERNAL MARKS</vt:lpstr>
      <vt:lpstr>ATTENDANCE</vt:lpstr>
      <vt:lpstr>TOTAL(INTERNAL+EXTRENAL)</vt:lpstr>
      <vt:lpstr>18UCSM101</vt:lpstr>
      <vt:lpstr>18UCSM102</vt:lpstr>
      <vt:lpstr>18UTALA101</vt:lpstr>
      <vt:lpstr>18UENALA101</vt:lpstr>
      <vt:lpstr>18UMACSA101</vt:lpstr>
      <vt:lpstr>18UVE101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Management System</dc:title>
  <dc:creator>Windows User</dc:creator>
  <cp:lastModifiedBy>Admin</cp:lastModifiedBy>
  <cp:revision>110</cp:revision>
  <dcterms:created xsi:type="dcterms:W3CDTF">2019-10-09T02:22:34Z</dcterms:created>
  <dcterms:modified xsi:type="dcterms:W3CDTF">2022-08-23T10:18:12Z</dcterms:modified>
</cp:coreProperties>
</file>