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5" r:id="rId2"/>
    <p:sldId id="296" r:id="rId3"/>
    <p:sldId id="284" r:id="rId4"/>
    <p:sldId id="298" r:id="rId5"/>
    <p:sldId id="303" r:id="rId6"/>
    <p:sldId id="297" r:id="rId7"/>
    <p:sldId id="300" r:id="rId8"/>
    <p:sldId id="301" r:id="rId9"/>
    <p:sldId id="304" r:id="rId10"/>
    <p:sldId id="302" r:id="rId11"/>
    <p:sldId id="2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F3A22-6BBE-76EB-EC11-4A1CAF43A246}"/>
              </a:ext>
            </a:extLst>
          </p:cNvPr>
          <p:cNvSpPr txBox="1"/>
          <p:nvPr/>
        </p:nvSpPr>
        <p:spPr>
          <a:xfrm>
            <a:off x="1600200" y="381000"/>
            <a:ext cx="9076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Anonymous inner class</a:t>
            </a:r>
          </a:p>
          <a:p>
            <a:pPr marL="342900" indent="-342900">
              <a:buAutoNum type="arabicPeriod"/>
            </a:pPr>
            <a:r>
              <a:rPr lang="en-IN" dirty="0"/>
              <a:t>Functional Interface</a:t>
            </a:r>
          </a:p>
          <a:p>
            <a:pPr marL="342900" indent="-342900">
              <a:buAutoNum type="arabicPeriod"/>
            </a:pPr>
            <a:r>
              <a:rPr lang="en-IN" dirty="0"/>
              <a:t>Lambda expression</a:t>
            </a:r>
          </a:p>
          <a:p>
            <a:pPr marL="342900" indent="-342900">
              <a:buAutoNum type="arabicPeriod"/>
            </a:pPr>
            <a:r>
              <a:rPr lang="en-IN" dirty="0"/>
              <a:t>Stream API</a:t>
            </a:r>
          </a:p>
          <a:p>
            <a:pPr marL="342900" indent="-342900">
              <a:buAutoNum type="arabicPeriod"/>
            </a:pPr>
            <a:r>
              <a:rPr lang="en-IN" dirty="0"/>
              <a:t>Optional class</a:t>
            </a:r>
          </a:p>
          <a:p>
            <a:pPr marL="342900" indent="-342900">
              <a:buAutoNum type="arabicPeriod"/>
            </a:pPr>
            <a:r>
              <a:rPr lang="en-IN" dirty="0"/>
              <a:t>Threads and concurrency</a:t>
            </a:r>
          </a:p>
        </p:txBody>
      </p:sp>
    </p:spTree>
    <p:extLst>
      <p:ext uri="{BB962C8B-B14F-4D97-AF65-F5344CB8AC3E}">
        <p14:creationId xmlns:p14="http://schemas.microsoft.com/office/powerpoint/2010/main" val="384196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5D818-C5BC-B55C-0790-B34ED0003E5C}"/>
              </a:ext>
            </a:extLst>
          </p:cNvPr>
          <p:cNvSpPr txBox="1"/>
          <p:nvPr/>
        </p:nvSpPr>
        <p:spPr>
          <a:xfrm>
            <a:off x="1196502" y="554477"/>
            <a:ext cx="865761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Distinct</a:t>
            </a:r>
          </a:p>
          <a:p>
            <a:pPr marL="342900" indent="-342900">
              <a:buAutoNum type="arabicPeriod"/>
            </a:pPr>
            <a:r>
              <a:rPr lang="en-IN" dirty="0"/>
              <a:t>Even </a:t>
            </a:r>
          </a:p>
          <a:p>
            <a:pPr marL="342900" indent="-342900">
              <a:buAutoNum type="arabicPeriod"/>
            </a:pPr>
            <a:r>
              <a:rPr lang="en-IN" dirty="0"/>
              <a:t>Count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sz="4000" dirty="0"/>
              <a:t>Java Stream are Lazy</a:t>
            </a:r>
          </a:p>
        </p:txBody>
      </p:sp>
    </p:spTree>
    <p:extLst>
      <p:ext uri="{BB962C8B-B14F-4D97-AF65-F5344CB8AC3E}">
        <p14:creationId xmlns:p14="http://schemas.microsoft.com/office/powerpoint/2010/main" val="3717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EFB84-7091-52DF-BED9-084229C51D4F}"/>
              </a:ext>
            </a:extLst>
          </p:cNvPr>
          <p:cNvSpPr txBox="1"/>
          <p:nvPr/>
        </p:nvSpPr>
        <p:spPr>
          <a:xfrm>
            <a:off x="1684866" y="2582334"/>
            <a:ext cx="928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UPTO 14:50 PM</a:t>
            </a:r>
          </a:p>
        </p:txBody>
      </p:sp>
    </p:spTree>
    <p:extLst>
      <p:ext uri="{BB962C8B-B14F-4D97-AF65-F5344CB8AC3E}">
        <p14:creationId xmlns:p14="http://schemas.microsoft.com/office/powerpoint/2010/main" val="11892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7963F-5932-6AA8-E810-899907CAF183}"/>
              </a:ext>
            </a:extLst>
          </p:cNvPr>
          <p:cNvSpPr txBox="1"/>
          <p:nvPr/>
        </p:nvSpPr>
        <p:spPr>
          <a:xfrm>
            <a:off x="1498600" y="668867"/>
            <a:ext cx="9364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Functional interface is an interface that is going to have </a:t>
            </a:r>
            <a:r>
              <a:rPr lang="en-IN" b="1" dirty="0"/>
              <a:t>One and Only </a:t>
            </a:r>
            <a:r>
              <a:rPr lang="en-IN" dirty="0"/>
              <a:t>one public abstract method.</a:t>
            </a:r>
          </a:p>
          <a:p>
            <a:endParaRPr lang="en-IN" dirty="0"/>
          </a:p>
          <a:p>
            <a:r>
              <a:rPr lang="en-IN" dirty="0"/>
              <a:t>By default, whenever you declare a method in an interface, that becomes public and abstract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()-&gt;{}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535DC4-CB18-84FD-3923-1A6D452650B6}"/>
              </a:ext>
            </a:extLst>
          </p:cNvPr>
          <p:cNvSpPr/>
          <p:nvPr/>
        </p:nvSpPr>
        <p:spPr>
          <a:xfrm>
            <a:off x="3945467" y="2853267"/>
            <a:ext cx="2472266" cy="66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Interface</a:t>
            </a:r>
          </a:p>
          <a:p>
            <a:pPr algn="ctr"/>
            <a:r>
              <a:rPr lang="en-IN" dirty="0"/>
              <a:t>(normal/functional)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D122E-4C8B-4B2D-8D03-A5A8EAAFB26F}"/>
              </a:ext>
            </a:extLst>
          </p:cNvPr>
          <p:cNvSpPr/>
          <p:nvPr/>
        </p:nvSpPr>
        <p:spPr>
          <a:xfrm>
            <a:off x="1439333" y="4588933"/>
            <a:ext cx="1498600" cy="575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Normal Class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A9857B-48CC-6433-7CC7-6064CDF219CF}"/>
              </a:ext>
            </a:extLst>
          </p:cNvPr>
          <p:cNvCxnSpPr>
            <a:cxnSpLocks/>
          </p:cNvCxnSpPr>
          <p:nvPr/>
        </p:nvCxnSpPr>
        <p:spPr>
          <a:xfrm flipH="1">
            <a:off x="2785533" y="3522135"/>
            <a:ext cx="1371599" cy="106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60B846-A129-6107-0961-FE74952F7D6E}"/>
              </a:ext>
            </a:extLst>
          </p:cNvPr>
          <p:cNvSpPr/>
          <p:nvPr/>
        </p:nvSpPr>
        <p:spPr>
          <a:xfrm>
            <a:off x="3623733" y="4673599"/>
            <a:ext cx="1845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Anonymous Inner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22EA0A-C501-FEB3-3B3B-FDD7E499AD3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46600" y="3522135"/>
            <a:ext cx="0" cy="115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3557319-C51A-DF75-B3E5-2AB3056084CA}"/>
              </a:ext>
            </a:extLst>
          </p:cNvPr>
          <p:cNvSpPr/>
          <p:nvPr/>
        </p:nvSpPr>
        <p:spPr>
          <a:xfrm>
            <a:off x="8348133" y="4631266"/>
            <a:ext cx="1845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Lambda Expression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7AC01-446A-C829-B1B1-BDF04705EBF3}"/>
              </a:ext>
            </a:extLst>
          </p:cNvPr>
          <p:cNvSpPr/>
          <p:nvPr/>
        </p:nvSpPr>
        <p:spPr>
          <a:xfrm>
            <a:off x="8221134" y="2726266"/>
            <a:ext cx="2472266" cy="66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Functional Interface</a:t>
            </a:r>
          </a:p>
          <a:p>
            <a:pPr algn="ctr"/>
            <a:r>
              <a:rPr lang="en-IN" dirty="0"/>
              <a:t>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C397BB-DF4E-6564-E1D5-5465B50DA142}"/>
              </a:ext>
            </a:extLst>
          </p:cNvPr>
          <p:cNvCxnSpPr>
            <a:cxnSpLocks/>
          </p:cNvCxnSpPr>
          <p:nvPr/>
        </p:nvCxnSpPr>
        <p:spPr>
          <a:xfrm>
            <a:off x="9457267" y="3395134"/>
            <a:ext cx="0" cy="119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9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1B3AB-CA2B-A83A-19B0-961F7B26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30E59-288D-E267-9FAE-8C9DE0515288}"/>
              </a:ext>
            </a:extLst>
          </p:cNvPr>
          <p:cNvSpPr txBox="1"/>
          <p:nvPr/>
        </p:nvSpPr>
        <p:spPr>
          <a:xfrm>
            <a:off x="1464733" y="711200"/>
            <a:ext cx="10422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an interface called </a:t>
            </a:r>
            <a:r>
              <a:rPr lang="en-IN" dirty="0" err="1"/>
              <a:t>BankOps</a:t>
            </a:r>
            <a:r>
              <a:rPr lang="en-IN" dirty="0"/>
              <a:t> having a method called void deposit(double amount).</a:t>
            </a:r>
          </a:p>
          <a:p>
            <a:r>
              <a:rPr lang="en-IN" dirty="0"/>
              <a:t>Create two anonymous inner classes  one for Savings Account  and another for Current Account implementing deposit method. Call the deposit method from the object of savings and current account. 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Ex2: Create a functional interface called Greet  having a method called  void </a:t>
            </a:r>
            <a:r>
              <a:rPr lang="en-IN" dirty="0" err="1"/>
              <a:t>sayHello</a:t>
            </a:r>
            <a:r>
              <a:rPr lang="en-IN" dirty="0"/>
              <a:t>().</a:t>
            </a:r>
          </a:p>
          <a:p>
            <a:endParaRPr lang="en-IN" dirty="0"/>
          </a:p>
          <a:p>
            <a:r>
              <a:rPr lang="en-IN" dirty="0"/>
              <a:t>Implement a lambda expression of this functional interface which prints “Hello Lambda”;</a:t>
            </a:r>
          </a:p>
          <a:p>
            <a:r>
              <a:rPr lang="en-IN" dirty="0"/>
              <a:t>Call the </a:t>
            </a:r>
            <a:r>
              <a:rPr lang="en-IN" dirty="0" err="1"/>
              <a:t>sayHello</a:t>
            </a:r>
            <a:r>
              <a:rPr lang="en-IN" dirty="0"/>
              <a:t> method of the lambda expression.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Ex3: Create a functional interface called Multiply  having a method called  int  multiply(int a, int b).</a:t>
            </a:r>
          </a:p>
          <a:p>
            <a:r>
              <a:rPr lang="en-IN" dirty="0"/>
              <a:t>Implement a lambda expression of this functional interface which  multiplies a with b and returns the result.</a:t>
            </a:r>
          </a:p>
          <a:p>
            <a:r>
              <a:rPr lang="en-IN" dirty="0"/>
              <a:t>Call the multiply method of the lambda expression.</a:t>
            </a:r>
          </a:p>
          <a:p>
            <a:endParaRPr lang="en-IN" dirty="0"/>
          </a:p>
          <a:p>
            <a:r>
              <a:rPr lang="en-IN" dirty="0"/>
              <a:t>Ex4: </a:t>
            </a:r>
            <a:r>
              <a:rPr lang="en-US" dirty="0"/>
              <a:t>Write a Java program that uses Predicate to check if a given string is a palindrome.</a:t>
            </a:r>
          </a:p>
          <a:p>
            <a:endParaRPr lang="en-US" dirty="0"/>
          </a:p>
          <a:p>
            <a:r>
              <a:rPr lang="en-US" dirty="0"/>
              <a:t>Ex5:  Write a Java program that uses Predicate to check if a given string is in uppercase or lowercase.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38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8DB55-61EC-0FA0-E29C-3860D62A1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621BE-9281-DBF3-46F4-CB633683B5AE}"/>
              </a:ext>
            </a:extLst>
          </p:cNvPr>
          <p:cNvSpPr txBox="1"/>
          <p:nvPr/>
        </p:nvSpPr>
        <p:spPr>
          <a:xfrm>
            <a:off x="1464733" y="711200"/>
            <a:ext cx="104224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Ex6</a:t>
            </a:r>
            <a:r>
              <a:rPr lang="en-US" dirty="0"/>
              <a:t>: Using supplier to implement a  lambda expression that will give tomorrow’s day . </a:t>
            </a:r>
            <a:r>
              <a:rPr lang="en-US" dirty="0" err="1"/>
              <a:t>E.g</a:t>
            </a:r>
            <a:r>
              <a:rPr lang="en-US" dirty="0"/>
              <a:t>  if the program is run on Thursday it will give Friday/Fri. </a:t>
            </a:r>
          </a:p>
          <a:p>
            <a:endParaRPr lang="en-US" dirty="0"/>
          </a:p>
          <a:p>
            <a:r>
              <a:rPr lang="en-US" dirty="0"/>
              <a:t>Ex7: Using Consumer print the next even number. So if the input is 5 it will print 6 , if 100 is passed it will print 102. </a:t>
            </a:r>
            <a:endParaRPr lang="en-IN" dirty="0"/>
          </a:p>
          <a:p>
            <a:endParaRPr lang="en-IN" dirty="0"/>
          </a:p>
          <a:p>
            <a:r>
              <a:rPr lang="en-IN" dirty="0"/>
              <a:t>Ex8: Using consumer print current time in Europe/London</a:t>
            </a:r>
          </a:p>
          <a:p>
            <a:endParaRPr lang="en-IN" dirty="0"/>
          </a:p>
          <a:p>
            <a:r>
              <a:rPr lang="en-IN" dirty="0"/>
              <a:t>Ex9: Using Function functional interface take a double number say 123.45 that returns the fractional part of it , so output will be .45;</a:t>
            </a:r>
          </a:p>
          <a:p>
            <a:endParaRPr lang="en-IN" dirty="0"/>
          </a:p>
          <a:p>
            <a:r>
              <a:rPr lang="en-IN" dirty="0"/>
              <a:t>Ex10: Input is list of Strings in any cases (all </a:t>
            </a:r>
            <a:r>
              <a:rPr lang="en-IN" dirty="0" err="1"/>
              <a:t>lower,all</a:t>
            </a:r>
            <a:r>
              <a:rPr lang="en-IN" dirty="0"/>
              <a:t> </a:t>
            </a:r>
            <a:r>
              <a:rPr lang="en-IN" dirty="0" err="1"/>
              <a:t>upper,mixed</a:t>
            </a:r>
            <a:r>
              <a:rPr lang="en-IN" dirty="0"/>
              <a:t> case) return list of integers with their corresponding lengths.</a:t>
            </a:r>
          </a:p>
          <a:p>
            <a:endParaRPr lang="en-IN" dirty="0"/>
          </a:p>
          <a:p>
            <a:r>
              <a:rPr lang="en-IN" dirty="0"/>
              <a:t>If input is [“</a:t>
            </a:r>
            <a:r>
              <a:rPr lang="en-IN" dirty="0" err="1"/>
              <a:t>Jayanta”,”Amit”,”Vasu</a:t>
            </a:r>
            <a:r>
              <a:rPr lang="en-IN" dirty="0"/>
              <a:t>”]= &gt; [7,4,4]</a:t>
            </a:r>
          </a:p>
          <a:p>
            <a:r>
              <a:rPr lang="en-IN" dirty="0"/>
              <a:t>Use Function functional interface.</a:t>
            </a:r>
          </a:p>
          <a:p>
            <a:endParaRPr lang="en-IN" dirty="0"/>
          </a:p>
          <a:p>
            <a:r>
              <a:rPr lang="en-IN" dirty="0"/>
              <a:t>Ex11: Sort the employee list using a Comparator lambda expression.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76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85FC9-54CB-2B2E-EF88-76CE0F0C9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476675-1B46-F4D9-E635-441EE307EFA4}"/>
              </a:ext>
            </a:extLst>
          </p:cNvPr>
          <p:cNvSpPr txBox="1"/>
          <p:nvPr/>
        </p:nvSpPr>
        <p:spPr>
          <a:xfrm>
            <a:off x="1464733" y="711200"/>
            <a:ext cx="104224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Ex12:  Create a stream from a list of names. Collect a subset of that list for the names where j and a comes consecutively.</a:t>
            </a:r>
          </a:p>
          <a:p>
            <a:endParaRPr lang="en-IN" dirty="0"/>
          </a:p>
          <a:p>
            <a:r>
              <a:rPr lang="en-IN" dirty="0"/>
              <a:t>e.g. Jayanta  -&gt; this will pass</a:t>
            </a:r>
          </a:p>
          <a:p>
            <a:r>
              <a:rPr lang="en-IN" dirty="0" err="1"/>
              <a:t>Jnanedra</a:t>
            </a:r>
            <a:r>
              <a:rPr lang="en-IN" dirty="0"/>
              <a:t>  -&gt; this will not pass.</a:t>
            </a:r>
          </a:p>
          <a:p>
            <a:endParaRPr lang="en-IN" dirty="0"/>
          </a:p>
          <a:p>
            <a:r>
              <a:rPr lang="en-IN" dirty="0"/>
              <a:t>Ex13: </a:t>
            </a:r>
            <a:r>
              <a:rPr lang="en-US" dirty="0"/>
              <a:t>Given a list of integers  , use streams to calculate the average number.</a:t>
            </a:r>
          </a:p>
          <a:p>
            <a:endParaRPr lang="en-US" dirty="0"/>
          </a:p>
          <a:p>
            <a:r>
              <a:rPr lang="en-US" dirty="0"/>
              <a:t>Ex14:  Create </a:t>
            </a:r>
            <a:r>
              <a:rPr lang="en-US" dirty="0" err="1"/>
              <a:t>FoodItem</a:t>
            </a:r>
            <a:r>
              <a:rPr lang="en-US" dirty="0"/>
              <a:t> class having </a:t>
            </a:r>
            <a:r>
              <a:rPr lang="en-US" dirty="0" err="1"/>
              <a:t>FoodName</a:t>
            </a:r>
            <a:r>
              <a:rPr lang="en-US" dirty="0"/>
              <a:t>, </a:t>
            </a:r>
            <a:r>
              <a:rPr lang="en-US" dirty="0" err="1"/>
              <a:t>Foodtype</a:t>
            </a:r>
            <a:r>
              <a:rPr lang="en-US" dirty="0"/>
              <a:t> =“Veg/Non Veg” Cuisine = </a:t>
            </a:r>
            <a:r>
              <a:rPr lang="en-US" dirty="0" err="1"/>
              <a:t>Chinese,Thai,Continental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and price.</a:t>
            </a:r>
          </a:p>
          <a:p>
            <a:r>
              <a:rPr lang="en-US" dirty="0"/>
              <a:t>Create a list of food items and find out the list of Chinese foods using the </a:t>
            </a:r>
            <a:r>
              <a:rPr lang="en-US" dirty="0" err="1"/>
              <a:t>steram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Ex15 : </a:t>
            </a:r>
            <a:r>
              <a:rPr lang="en-US" dirty="0" err="1"/>
              <a:t>Findout</a:t>
            </a:r>
            <a:r>
              <a:rPr lang="en-US" dirty="0"/>
              <a:t> most expensive Chinese dish using stream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Ex16:</a:t>
            </a:r>
          </a:p>
          <a:p>
            <a:r>
              <a:rPr lang="en-US" dirty="0"/>
              <a:t>Create an Optional instance with an Integer value.</a:t>
            </a:r>
          </a:p>
          <a:p>
            <a:r>
              <a:rPr lang="en-US" dirty="0"/>
              <a:t>Use </a:t>
            </a:r>
            <a:r>
              <a:rPr lang="en-US" dirty="0" err="1"/>
              <a:t>ifPresent</a:t>
            </a:r>
            <a:r>
              <a:rPr lang="en-US" dirty="0"/>
              <a:t> to print the value if it's present.</a:t>
            </a:r>
          </a:p>
          <a:p>
            <a:r>
              <a:rPr lang="en-US" dirty="0"/>
              <a:t>Use </a:t>
            </a:r>
            <a:r>
              <a:rPr lang="en-US" dirty="0" err="1"/>
              <a:t>orElse</a:t>
            </a:r>
            <a:r>
              <a:rPr lang="en-US" dirty="0"/>
              <a:t> to provide a default value if the string is absent.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3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9D11DF-07B9-8C3C-B1A2-4BAB60927D5A}"/>
              </a:ext>
            </a:extLst>
          </p:cNvPr>
          <p:cNvSpPr txBox="1"/>
          <p:nvPr/>
        </p:nvSpPr>
        <p:spPr>
          <a:xfrm>
            <a:off x="1159933" y="838200"/>
            <a:ext cx="9948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Predicate - &gt; returns Boolean and accept one parameter , the abstract method name is test.</a:t>
            </a:r>
          </a:p>
          <a:p>
            <a:endParaRPr lang="en-IN" dirty="0"/>
          </a:p>
          <a:p>
            <a:r>
              <a:rPr lang="en-IN" dirty="0"/>
              <a:t>Supplier -&gt;  returns data but does not take any input . T get();</a:t>
            </a:r>
          </a:p>
          <a:p>
            <a:endParaRPr lang="en-IN" dirty="0"/>
          </a:p>
          <a:p>
            <a:r>
              <a:rPr lang="en-IN" dirty="0"/>
              <a:t>Consumer -&gt;  it does not return any value but takes one argument . void accept (T t)</a:t>
            </a:r>
          </a:p>
          <a:p>
            <a:endParaRPr lang="en-IN" dirty="0"/>
          </a:p>
          <a:p>
            <a:r>
              <a:rPr lang="en-IN" dirty="0"/>
              <a:t>Function  -&gt; It accepts and returns values. R apply (T t)</a:t>
            </a:r>
          </a:p>
        </p:txBody>
      </p:sp>
    </p:spTree>
    <p:extLst>
      <p:ext uri="{BB962C8B-B14F-4D97-AF65-F5344CB8AC3E}">
        <p14:creationId xmlns:p14="http://schemas.microsoft.com/office/powerpoint/2010/main" val="296428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5ACAE-E910-CE2E-68A2-1A09A04EFBFC}"/>
              </a:ext>
            </a:extLst>
          </p:cNvPr>
          <p:cNvSpPr/>
          <p:nvPr/>
        </p:nvSpPr>
        <p:spPr>
          <a:xfrm>
            <a:off x="5669424" y="1710267"/>
            <a:ext cx="999068" cy="474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AAE49-9F43-1019-6E3F-5A32EE0AF83B}"/>
              </a:ext>
            </a:extLst>
          </p:cNvPr>
          <p:cNvSpPr/>
          <p:nvPr/>
        </p:nvSpPr>
        <p:spPr>
          <a:xfrm>
            <a:off x="5669424" y="2421467"/>
            <a:ext cx="999068" cy="474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distinct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90147-8E4B-651C-1327-34C4F54B1C0E}"/>
              </a:ext>
            </a:extLst>
          </p:cNvPr>
          <p:cNvSpPr/>
          <p:nvPr/>
        </p:nvSpPr>
        <p:spPr>
          <a:xfrm>
            <a:off x="5669424" y="3132667"/>
            <a:ext cx="999068" cy="474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29546-A2C1-4D0E-B233-33F4BAEE5ECA}"/>
              </a:ext>
            </a:extLst>
          </p:cNvPr>
          <p:cNvSpPr/>
          <p:nvPr/>
        </p:nvSpPr>
        <p:spPr>
          <a:xfrm>
            <a:off x="5669424" y="3877733"/>
            <a:ext cx="999068" cy="474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850BF-CFB4-56A4-5AF5-A1C8ADED8931}"/>
              </a:ext>
            </a:extLst>
          </p:cNvPr>
          <p:cNvSpPr/>
          <p:nvPr/>
        </p:nvSpPr>
        <p:spPr>
          <a:xfrm>
            <a:off x="8175558" y="1710266"/>
            <a:ext cx="999068" cy="474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reduce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6C8AA-9860-D584-C22A-C6DDBDF98245}"/>
              </a:ext>
            </a:extLst>
          </p:cNvPr>
          <p:cNvSpPr/>
          <p:nvPr/>
        </p:nvSpPr>
        <p:spPr>
          <a:xfrm>
            <a:off x="8175558" y="2548466"/>
            <a:ext cx="999068" cy="474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57E8B-A692-EBA9-A80D-014847512AC8}"/>
              </a:ext>
            </a:extLst>
          </p:cNvPr>
          <p:cNvSpPr/>
          <p:nvPr/>
        </p:nvSpPr>
        <p:spPr>
          <a:xfrm>
            <a:off x="4955342" y="1083733"/>
            <a:ext cx="2500010" cy="4159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CAC2DA-7801-B327-B452-31CA5AA85FC0}"/>
              </a:ext>
            </a:extLst>
          </p:cNvPr>
          <p:cNvSpPr txBox="1"/>
          <p:nvPr/>
        </p:nvSpPr>
        <p:spPr>
          <a:xfrm>
            <a:off x="4955342" y="4778401"/>
            <a:ext cx="281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Intermediate operations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FD87-E988-806F-F403-1858FA84DF84}"/>
              </a:ext>
            </a:extLst>
          </p:cNvPr>
          <p:cNvSpPr/>
          <p:nvPr/>
        </p:nvSpPr>
        <p:spPr>
          <a:xfrm>
            <a:off x="7766995" y="1083733"/>
            <a:ext cx="2500010" cy="41594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E746A5-F958-D552-9C51-4DC19838666A}"/>
              </a:ext>
            </a:extLst>
          </p:cNvPr>
          <p:cNvSpPr txBox="1"/>
          <p:nvPr/>
        </p:nvSpPr>
        <p:spPr>
          <a:xfrm>
            <a:off x="7768799" y="4724201"/>
            <a:ext cx="281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terminal operations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7E130D-8480-D2C3-E18D-F5A2E7C1C57A}"/>
              </a:ext>
            </a:extLst>
          </p:cNvPr>
          <p:cNvSpPr/>
          <p:nvPr/>
        </p:nvSpPr>
        <p:spPr>
          <a:xfrm>
            <a:off x="233464" y="1710266"/>
            <a:ext cx="1194339" cy="711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0DC0B2-C77C-0FEA-2096-45E6AAD050A6}"/>
              </a:ext>
            </a:extLst>
          </p:cNvPr>
          <p:cNvSpPr/>
          <p:nvPr/>
        </p:nvSpPr>
        <p:spPr>
          <a:xfrm>
            <a:off x="1945532" y="1935804"/>
            <a:ext cx="535021" cy="248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B7267-D646-B988-1054-4A37EED70248}"/>
              </a:ext>
            </a:extLst>
          </p:cNvPr>
          <p:cNvSpPr/>
          <p:nvPr/>
        </p:nvSpPr>
        <p:spPr>
          <a:xfrm>
            <a:off x="2749863" y="1935803"/>
            <a:ext cx="535021" cy="248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E867C-D3CC-B95C-AC53-131D90494942}"/>
              </a:ext>
            </a:extLst>
          </p:cNvPr>
          <p:cNvSpPr/>
          <p:nvPr/>
        </p:nvSpPr>
        <p:spPr>
          <a:xfrm>
            <a:off x="3768386" y="1912022"/>
            <a:ext cx="535021" cy="248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48902-2BBD-EDC4-EE2D-8F0F05BF8A8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03407" y="2036320"/>
            <a:ext cx="651935" cy="2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E221D6-E16C-B00D-D04D-47B682CA3E8A}"/>
              </a:ext>
            </a:extLst>
          </p:cNvPr>
          <p:cNvCxnSpPr>
            <a:cxnSpLocks/>
          </p:cNvCxnSpPr>
          <p:nvPr/>
        </p:nvCxnSpPr>
        <p:spPr>
          <a:xfrm>
            <a:off x="9335310" y="1916343"/>
            <a:ext cx="1404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F827642-A0D7-52FC-AE18-FF2964093430}"/>
              </a:ext>
            </a:extLst>
          </p:cNvPr>
          <p:cNvSpPr/>
          <p:nvPr/>
        </p:nvSpPr>
        <p:spPr>
          <a:xfrm>
            <a:off x="10826885" y="1595336"/>
            <a:ext cx="1235413" cy="826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4F7716-DD36-8E76-1A8C-5ACB9E8AA51F}"/>
              </a:ext>
            </a:extLst>
          </p:cNvPr>
          <p:cNvCxnSpPr/>
          <p:nvPr/>
        </p:nvCxnSpPr>
        <p:spPr>
          <a:xfrm>
            <a:off x="1435730" y="2074149"/>
            <a:ext cx="50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5BF3CB-6684-F6FE-082E-C622C6A19728}"/>
              </a:ext>
            </a:extLst>
          </p:cNvPr>
          <p:cNvCxnSpPr/>
          <p:nvPr/>
        </p:nvCxnSpPr>
        <p:spPr>
          <a:xfrm>
            <a:off x="2240061" y="2074149"/>
            <a:ext cx="50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55E989-74CE-12F2-8925-68A08143D458}"/>
              </a:ext>
            </a:extLst>
          </p:cNvPr>
          <p:cNvCxnSpPr/>
          <p:nvPr/>
        </p:nvCxnSpPr>
        <p:spPr>
          <a:xfrm>
            <a:off x="3284884" y="2039560"/>
            <a:ext cx="50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90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BF212-FE56-F83C-B94D-761D9808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43907C-1D97-EE52-FD9C-2DAE16B19342}"/>
              </a:ext>
            </a:extLst>
          </p:cNvPr>
          <p:cNvSpPr/>
          <p:nvPr/>
        </p:nvSpPr>
        <p:spPr>
          <a:xfrm>
            <a:off x="3881336" y="1760706"/>
            <a:ext cx="1507787" cy="72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distinct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D5512-EA50-350E-9315-150B9495BC89}"/>
              </a:ext>
            </a:extLst>
          </p:cNvPr>
          <p:cNvSpPr/>
          <p:nvPr/>
        </p:nvSpPr>
        <p:spPr>
          <a:xfrm>
            <a:off x="5658255" y="1760706"/>
            <a:ext cx="1507787" cy="72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filter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BD2A0-FC4C-B981-E135-D584619F36C0}"/>
              </a:ext>
            </a:extLst>
          </p:cNvPr>
          <p:cNvSpPr/>
          <p:nvPr/>
        </p:nvSpPr>
        <p:spPr>
          <a:xfrm>
            <a:off x="7765914" y="1755842"/>
            <a:ext cx="1507787" cy="72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collect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2E4440-035D-1414-FF21-456C01041D32}"/>
              </a:ext>
            </a:extLst>
          </p:cNvPr>
          <p:cNvCxnSpPr/>
          <p:nvPr/>
        </p:nvCxnSpPr>
        <p:spPr>
          <a:xfrm>
            <a:off x="2217906" y="2188723"/>
            <a:ext cx="166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1B5655-FBA7-2E89-0477-55340F6ADFC2}"/>
              </a:ext>
            </a:extLst>
          </p:cNvPr>
          <p:cNvCxnSpPr/>
          <p:nvPr/>
        </p:nvCxnSpPr>
        <p:spPr>
          <a:xfrm>
            <a:off x="3994825" y="2136842"/>
            <a:ext cx="166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BF3F67-91E0-812C-A962-5701D79493CF}"/>
              </a:ext>
            </a:extLst>
          </p:cNvPr>
          <p:cNvCxnSpPr/>
          <p:nvPr/>
        </p:nvCxnSpPr>
        <p:spPr>
          <a:xfrm>
            <a:off x="6102484" y="2136842"/>
            <a:ext cx="1663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DB0D5C3-6CDC-1F94-7370-A35D30185A2E}"/>
              </a:ext>
            </a:extLst>
          </p:cNvPr>
          <p:cNvSpPr/>
          <p:nvPr/>
        </p:nvSpPr>
        <p:spPr>
          <a:xfrm>
            <a:off x="3540868" y="1108953"/>
            <a:ext cx="4017523" cy="2320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6AEC0F-09DD-20E8-C292-0A1A0019DCF4}"/>
              </a:ext>
            </a:extLst>
          </p:cNvPr>
          <p:cNvSpPr txBox="1"/>
          <p:nvPr/>
        </p:nvSpPr>
        <p:spPr>
          <a:xfrm>
            <a:off x="3994825" y="2830749"/>
            <a:ext cx="289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intermediate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EEBE60-2500-70F6-701D-83FFAEE65ED3}"/>
              </a:ext>
            </a:extLst>
          </p:cNvPr>
          <p:cNvSpPr/>
          <p:nvPr/>
        </p:nvSpPr>
        <p:spPr>
          <a:xfrm>
            <a:off x="7710792" y="1028699"/>
            <a:ext cx="3184188" cy="23200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45DCDA-360E-BA5D-6F90-719B3D6EB1D9}"/>
              </a:ext>
            </a:extLst>
          </p:cNvPr>
          <p:cNvSpPr txBox="1"/>
          <p:nvPr/>
        </p:nvSpPr>
        <p:spPr>
          <a:xfrm>
            <a:off x="8155021" y="2732415"/>
            <a:ext cx="289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terminal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B9CBE4-ED9E-A3B3-16D0-D7FA4937BC52}"/>
              </a:ext>
            </a:extLst>
          </p:cNvPr>
          <p:cNvSpPr txBox="1"/>
          <p:nvPr/>
        </p:nvSpPr>
        <p:spPr>
          <a:xfrm>
            <a:off x="505838" y="1028699"/>
            <a:ext cx="186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List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53B0F3-DE51-EFDF-8501-E0F7015FC74E}"/>
              </a:ext>
            </a:extLst>
          </p:cNvPr>
          <p:cNvSpPr txBox="1"/>
          <p:nvPr/>
        </p:nvSpPr>
        <p:spPr>
          <a:xfrm>
            <a:off x="1663430" y="3745149"/>
            <a:ext cx="8297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No duplicates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Names less than 5 characters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Change the names to upper case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02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C0A42A-5599-62CE-818C-9F16C5D791BC}"/>
              </a:ext>
            </a:extLst>
          </p:cNvPr>
          <p:cNvSpPr txBox="1"/>
          <p:nvPr/>
        </p:nvSpPr>
        <p:spPr>
          <a:xfrm>
            <a:off x="1177047" y="1313234"/>
            <a:ext cx="10466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Optional Link:</a:t>
            </a:r>
          </a:p>
          <a:p>
            <a:endParaRPr lang="en-IN" dirty="0"/>
          </a:p>
          <a:p>
            <a:r>
              <a:rPr lang="en-IN" dirty="0"/>
              <a:t>https://medium.com/javarevisited/optional-class-in-java-8-making-your-code-more-clear-and-concise-62af0712910d</a:t>
            </a:r>
          </a:p>
        </p:txBody>
      </p:sp>
    </p:spTree>
    <p:extLst>
      <p:ext uri="{BB962C8B-B14F-4D97-AF65-F5344CB8AC3E}">
        <p14:creationId xmlns:p14="http://schemas.microsoft.com/office/powerpoint/2010/main" val="132924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667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166</cp:revision>
  <dcterms:created xsi:type="dcterms:W3CDTF">2025-07-18T06:23:14Z</dcterms:created>
  <dcterms:modified xsi:type="dcterms:W3CDTF">2025-07-25T15:03:58Z</dcterms:modified>
</cp:coreProperties>
</file>