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0" r:id="rId2"/>
    <p:sldId id="301" r:id="rId3"/>
    <p:sldId id="302" r:id="rId4"/>
    <p:sldId id="305" r:id="rId5"/>
    <p:sldId id="303" r:id="rId6"/>
    <p:sldId id="304" r:id="rId7"/>
    <p:sldId id="306" r:id="rId8"/>
    <p:sldId id="309" r:id="rId9"/>
    <p:sldId id="307" r:id="rId10"/>
    <p:sldId id="30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BEC95-74AC-686D-C807-F41A14385F81}"/>
              </a:ext>
            </a:extLst>
          </p:cNvPr>
          <p:cNvSpPr txBox="1"/>
          <p:nvPr/>
        </p:nvSpPr>
        <p:spPr>
          <a:xfrm>
            <a:off x="1481667" y="474133"/>
            <a:ext cx="836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Maven -&gt; Build and dependency management tool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7B7A1-E349-0DFB-8CF2-7DC4C51515F5}"/>
              </a:ext>
            </a:extLst>
          </p:cNvPr>
          <p:cNvSpPr/>
          <p:nvPr/>
        </p:nvSpPr>
        <p:spPr>
          <a:xfrm>
            <a:off x="1481667" y="21251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0B1DA-8705-48E1-67E9-9816F072CB5C}"/>
              </a:ext>
            </a:extLst>
          </p:cNvPr>
          <p:cNvSpPr/>
          <p:nvPr/>
        </p:nvSpPr>
        <p:spPr>
          <a:xfrm>
            <a:off x="1634067" y="22775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479D07-D580-64F4-89CF-90EB78C26E8D}"/>
              </a:ext>
            </a:extLst>
          </p:cNvPr>
          <p:cNvSpPr/>
          <p:nvPr/>
        </p:nvSpPr>
        <p:spPr>
          <a:xfrm>
            <a:off x="1786467" y="24299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EE019-676F-73A5-1257-30439BB8653D}"/>
              </a:ext>
            </a:extLst>
          </p:cNvPr>
          <p:cNvSpPr/>
          <p:nvPr/>
        </p:nvSpPr>
        <p:spPr>
          <a:xfrm>
            <a:off x="1938867" y="25823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7E6EF-3B8D-BCFA-2F72-C4FCC7597201}"/>
              </a:ext>
            </a:extLst>
          </p:cNvPr>
          <p:cNvSpPr/>
          <p:nvPr/>
        </p:nvSpPr>
        <p:spPr>
          <a:xfrm>
            <a:off x="2091267" y="27347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F55A1-F6A5-EEBF-5B81-29E3A604EAC4}"/>
              </a:ext>
            </a:extLst>
          </p:cNvPr>
          <p:cNvSpPr/>
          <p:nvPr/>
        </p:nvSpPr>
        <p:spPr>
          <a:xfrm>
            <a:off x="2243667" y="28871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312A9-8721-6530-EB5F-4EBB7AE9E380}"/>
              </a:ext>
            </a:extLst>
          </p:cNvPr>
          <p:cNvSpPr/>
          <p:nvPr/>
        </p:nvSpPr>
        <p:spPr>
          <a:xfrm>
            <a:off x="2396067" y="3039533"/>
            <a:ext cx="1193800" cy="82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files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2C2FFE-A18B-CF8D-36FF-B1D806F047CF}"/>
              </a:ext>
            </a:extLst>
          </p:cNvPr>
          <p:cNvCxnSpPr/>
          <p:nvPr/>
        </p:nvCxnSpPr>
        <p:spPr>
          <a:xfrm>
            <a:off x="3285067" y="2734733"/>
            <a:ext cx="35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FE517-99CD-768F-7661-C6CE2133229B}"/>
              </a:ext>
            </a:extLst>
          </p:cNvPr>
          <p:cNvSpPr/>
          <p:nvPr/>
        </p:nvSpPr>
        <p:spPr>
          <a:xfrm>
            <a:off x="6841067" y="1947333"/>
            <a:ext cx="2650066" cy="170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JAR-&gt; Java Archive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111E9-DF83-3A77-89EF-11BA639B1FDD}"/>
              </a:ext>
            </a:extLst>
          </p:cNvPr>
          <p:cNvSpPr txBox="1"/>
          <p:nvPr/>
        </p:nvSpPr>
        <p:spPr>
          <a:xfrm>
            <a:off x="4313767" y="23188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Apache Maven</a:t>
            </a:r>
          </a:p>
        </p:txBody>
      </p:sp>
    </p:spTree>
    <p:extLst>
      <p:ext uri="{BB962C8B-B14F-4D97-AF65-F5344CB8AC3E}">
        <p14:creationId xmlns:p14="http://schemas.microsoft.com/office/powerpoint/2010/main" val="179645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60152-0241-5BDA-0CD0-20DE73AC10E6}"/>
              </a:ext>
            </a:extLst>
          </p:cNvPr>
          <p:cNvSpPr txBox="1"/>
          <p:nvPr/>
        </p:nvSpPr>
        <p:spPr>
          <a:xfrm>
            <a:off x="508000" y="169333"/>
            <a:ext cx="1115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Create a dynamic web project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Configure-&gt; Convert to Maven project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3. Update the pom file with Jakarta servlet </a:t>
            </a:r>
            <a:r>
              <a:rPr lang="en-IN" dirty="0" err="1"/>
              <a:t>api</a:t>
            </a:r>
            <a:r>
              <a:rPr lang="en-IN" dirty="0"/>
              <a:t> dependency</a:t>
            </a:r>
          </a:p>
        </p:txBody>
      </p:sp>
    </p:spTree>
    <p:extLst>
      <p:ext uri="{BB962C8B-B14F-4D97-AF65-F5344CB8AC3E}">
        <p14:creationId xmlns:p14="http://schemas.microsoft.com/office/powerpoint/2010/main" val="26045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4:05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604DC-D09D-B664-C87B-7832E630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D5276-04DB-8FD7-1244-AACDBBFF3503}"/>
              </a:ext>
            </a:extLst>
          </p:cNvPr>
          <p:cNvSpPr txBox="1"/>
          <p:nvPr/>
        </p:nvSpPr>
        <p:spPr>
          <a:xfrm>
            <a:off x="1481667" y="47413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  -&gt; Group Id -&gt; </a:t>
            </a:r>
            <a:r>
              <a:rPr lang="en-IN" b="1" dirty="0"/>
              <a:t>com.wipro.ai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-&gt; Artifact Id -&gt; </a:t>
            </a:r>
            <a:r>
              <a:rPr lang="en-IN" b="1" dirty="0" err="1"/>
              <a:t>wiproai</a:t>
            </a:r>
            <a:endParaRPr lang="en-IN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 -&gt; Version  -&gt; 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F4B37-55E7-20D9-2D67-5F00C35488A2}"/>
              </a:ext>
            </a:extLst>
          </p:cNvPr>
          <p:cNvSpPr txBox="1"/>
          <p:nvPr/>
        </p:nvSpPr>
        <p:spPr>
          <a:xfrm>
            <a:off x="931333" y="2988733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JDBC- &gt; JAVA DATABASE CONNECTIVITY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C17FAF8-3BE4-1552-AC20-2C0BE60750BD}"/>
              </a:ext>
            </a:extLst>
          </p:cNvPr>
          <p:cNvSpPr/>
          <p:nvPr/>
        </p:nvSpPr>
        <p:spPr>
          <a:xfrm>
            <a:off x="8009467" y="3632199"/>
            <a:ext cx="1710267" cy="13546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E682A2-7CD1-67CE-69E9-30F381D838D5}"/>
              </a:ext>
            </a:extLst>
          </p:cNvPr>
          <p:cNvSpPr/>
          <p:nvPr/>
        </p:nvSpPr>
        <p:spPr>
          <a:xfrm>
            <a:off x="1481667" y="3810000"/>
            <a:ext cx="2159000" cy="999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D3C63-30D1-85B5-11E5-07730898FDAC}"/>
              </a:ext>
            </a:extLst>
          </p:cNvPr>
          <p:cNvSpPr txBox="1"/>
          <p:nvPr/>
        </p:nvSpPr>
        <p:spPr>
          <a:xfrm>
            <a:off x="863599" y="5318668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-&gt; CREATE</a:t>
            </a:r>
          </a:p>
          <a:p>
            <a:r>
              <a:rPr lang="en-IN" dirty="0"/>
              <a:t>R-&gt;RETRIEVE</a:t>
            </a:r>
          </a:p>
          <a:p>
            <a:r>
              <a:rPr lang="en-IN" dirty="0"/>
              <a:t>U-&gt;UPDATE</a:t>
            </a:r>
          </a:p>
          <a:p>
            <a:r>
              <a:rPr lang="en-IN" dirty="0"/>
              <a:t>D-&gt;DELETE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BAD96-6530-3D3E-0D8C-43FDCC4A9E2E}"/>
              </a:ext>
            </a:extLst>
          </p:cNvPr>
          <p:cNvSpPr/>
          <p:nvPr/>
        </p:nvSpPr>
        <p:spPr>
          <a:xfrm>
            <a:off x="5147733" y="3920067"/>
            <a:ext cx="1430867" cy="626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Driver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0FB21C-253C-AB85-CDAE-C24F49DF01FF}"/>
              </a:ext>
            </a:extLst>
          </p:cNvPr>
          <p:cNvCxnSpPr>
            <a:stCxn id="17" idx="3"/>
          </p:cNvCxnSpPr>
          <p:nvPr/>
        </p:nvCxnSpPr>
        <p:spPr>
          <a:xfrm flipV="1">
            <a:off x="6578600" y="4233333"/>
            <a:ext cx="149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37F863-8176-4847-BE54-7CF0CE723BB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61266" y="4233334"/>
            <a:ext cx="178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4E285-4C0D-0ACA-190A-5EBF64837CC0}"/>
              </a:ext>
            </a:extLst>
          </p:cNvPr>
          <p:cNvSpPr txBox="1"/>
          <p:nvPr/>
        </p:nvSpPr>
        <p:spPr>
          <a:xfrm>
            <a:off x="389467" y="228600"/>
            <a:ext cx="1148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a maven project having G -&gt; </a:t>
            </a:r>
            <a:r>
              <a:rPr lang="en-IN" dirty="0" err="1"/>
              <a:t>com.wipro</a:t>
            </a:r>
            <a:r>
              <a:rPr lang="en-IN" dirty="0"/>
              <a:t> A-&gt; </a:t>
            </a:r>
            <a:r>
              <a:rPr lang="en-IN" dirty="0" err="1"/>
              <a:t>mockitodemo</a:t>
            </a:r>
            <a:r>
              <a:rPr lang="en-IN" dirty="0"/>
              <a:t> v-&gt;1.0 . Use </a:t>
            </a:r>
            <a:r>
              <a:rPr lang="en-IN" dirty="0" err="1"/>
              <a:t>quickstart</a:t>
            </a:r>
            <a:r>
              <a:rPr lang="en-IN" dirty="0"/>
              <a:t> while creating the maven project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Ex2:  In your maven project include Mockito 5.16.1 and Junit </a:t>
            </a:r>
            <a:r>
              <a:rPr lang="en-IN" u="sng" dirty="0"/>
              <a:t>5.13.4 .  </a:t>
            </a:r>
            <a:r>
              <a:rPr lang="en-IN" dirty="0"/>
              <a:t>Create a class called  </a:t>
            </a:r>
            <a:r>
              <a:rPr lang="en-IN" dirty="0" err="1"/>
              <a:t>OrderService</a:t>
            </a:r>
            <a:r>
              <a:rPr lang="en-IN" dirty="0"/>
              <a:t> having a method called String </a:t>
            </a:r>
            <a:r>
              <a:rPr lang="en-IN" dirty="0" err="1"/>
              <a:t>placeOrder</a:t>
            </a:r>
            <a:r>
              <a:rPr lang="en-IN" dirty="0"/>
              <a:t>(String </a:t>
            </a:r>
            <a:r>
              <a:rPr lang="en-IN" dirty="0" err="1"/>
              <a:t>orderItem</a:t>
            </a:r>
            <a:r>
              <a:rPr lang="en-IN" dirty="0"/>
              <a:t>) . Default implementation will return null;</a:t>
            </a:r>
          </a:p>
          <a:p>
            <a:endParaRPr lang="en-IN" dirty="0"/>
          </a:p>
          <a:p>
            <a:r>
              <a:rPr lang="en-IN" dirty="0"/>
              <a:t>Create a Junit Test case where you mock the </a:t>
            </a:r>
            <a:r>
              <a:rPr lang="en-IN" dirty="0" err="1"/>
              <a:t>OrderService.class</a:t>
            </a:r>
            <a:r>
              <a:rPr lang="en-IN" dirty="0"/>
              <a:t>. Then mock the behaviour where if you pass “ORD-01” it will return “successful” using </a:t>
            </a:r>
            <a:r>
              <a:rPr lang="en-IN" dirty="0" err="1"/>
              <a:t>assertEquals</a:t>
            </a:r>
            <a:r>
              <a:rPr lang="en-IN" dirty="0"/>
              <a:t> verify if the return </a:t>
            </a:r>
            <a:r>
              <a:rPr lang="en-IN" dirty="0" err="1"/>
              <a:t>valus</a:t>
            </a:r>
            <a:r>
              <a:rPr lang="en-IN" dirty="0"/>
              <a:t> is same as “successful”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Ex3: Create a </a:t>
            </a:r>
            <a:r>
              <a:rPr lang="en-IN" dirty="0" err="1"/>
              <a:t>jdbc</a:t>
            </a:r>
            <a:r>
              <a:rPr lang="en-IN" dirty="0"/>
              <a:t> program to insert record into a employee table having id int pk ai, </a:t>
            </a:r>
            <a:r>
              <a:rPr lang="en-IN" dirty="0" err="1"/>
              <a:t>emp_name</a:t>
            </a:r>
            <a:r>
              <a:rPr lang="en-IN" dirty="0"/>
              <a:t> varchar(45), department  varchar(45).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Ex4: Write a function to read data from the employee table.0 </a:t>
            </a:r>
          </a:p>
          <a:p>
            <a:endParaRPr lang="en-IN" dirty="0"/>
          </a:p>
          <a:p>
            <a:r>
              <a:rPr lang="en-IN" dirty="0"/>
              <a:t>Ex5: Create a list of  Strings and then using stream </a:t>
            </a:r>
            <a:r>
              <a:rPr lang="en-IN" dirty="0" err="1"/>
              <a:t>api</a:t>
            </a:r>
            <a:r>
              <a:rPr lang="en-IN" dirty="0"/>
              <a:t> and method reference (</a:t>
            </a:r>
            <a:r>
              <a:rPr lang="en-IN" dirty="0" err="1"/>
              <a:t>compareTo</a:t>
            </a:r>
            <a:r>
              <a:rPr lang="en-IN" dirty="0"/>
              <a:t>) sort it. Print the sorted list.</a:t>
            </a:r>
          </a:p>
          <a:p>
            <a:endParaRPr lang="en-IN" dirty="0"/>
          </a:p>
          <a:p>
            <a:r>
              <a:rPr lang="en-IN" dirty="0"/>
              <a:t>Ex6: Create a Servlet called </a:t>
            </a:r>
            <a:r>
              <a:rPr lang="en-IN" dirty="0" err="1"/>
              <a:t>MyHttpServlet</a:t>
            </a:r>
            <a:r>
              <a:rPr lang="en-IN" dirty="0"/>
              <a:t> extending from </a:t>
            </a:r>
            <a:r>
              <a:rPr lang="en-IN" dirty="0" err="1"/>
              <a:t>HttpServlet</a:t>
            </a:r>
            <a:r>
              <a:rPr lang="en-IN" dirty="0"/>
              <a:t>. Implement the </a:t>
            </a:r>
            <a:r>
              <a:rPr lang="en-IN" b="1" dirty="0"/>
              <a:t>protected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dirty="0" err="1"/>
              <a:t>doGet</a:t>
            </a:r>
            <a:r>
              <a:rPr lang="en-IN" dirty="0"/>
              <a:t>(</a:t>
            </a:r>
            <a:r>
              <a:rPr lang="en-IN" dirty="0" err="1"/>
              <a:t>HttpServletRequest</a:t>
            </a:r>
            <a:r>
              <a:rPr lang="en-IN" dirty="0"/>
              <a:t> </a:t>
            </a:r>
            <a:r>
              <a:rPr lang="en-IN" dirty="0" err="1"/>
              <a:t>req,HttpServletResponse</a:t>
            </a:r>
            <a:r>
              <a:rPr lang="en-IN" dirty="0"/>
              <a:t> </a:t>
            </a:r>
            <a:r>
              <a:rPr lang="en-IN" dirty="0" err="1"/>
              <a:t>resp</a:t>
            </a:r>
            <a:r>
              <a:rPr lang="en-IN" dirty="0"/>
              <a:t>) method add one </a:t>
            </a:r>
            <a:r>
              <a:rPr lang="en-IN" dirty="0" err="1"/>
              <a:t>syso</a:t>
            </a:r>
            <a:r>
              <a:rPr lang="en-IN" dirty="0"/>
              <a:t>. Using @WebServlet map this servlet with some </a:t>
            </a:r>
            <a:r>
              <a:rPr lang="en-IN" dirty="0" err="1"/>
              <a:t>url</a:t>
            </a:r>
            <a:r>
              <a:rPr lang="en-IN" dirty="0"/>
              <a:t> and then restart the server and hot the </a:t>
            </a:r>
            <a:r>
              <a:rPr lang="en-IN" dirty="0" err="1"/>
              <a:t>url</a:t>
            </a:r>
            <a:r>
              <a:rPr lang="en-IN" dirty="0"/>
              <a:t> – verify the console output.</a:t>
            </a:r>
          </a:p>
        </p:txBody>
      </p:sp>
    </p:spTree>
    <p:extLst>
      <p:ext uri="{BB962C8B-B14F-4D97-AF65-F5344CB8AC3E}">
        <p14:creationId xmlns:p14="http://schemas.microsoft.com/office/powerpoint/2010/main" val="6459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4DCE-6CAD-4268-6C49-05AD97D1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A62E0-B4B4-2723-49B3-5E277DCBF48F}"/>
              </a:ext>
            </a:extLst>
          </p:cNvPr>
          <p:cNvSpPr txBox="1"/>
          <p:nvPr/>
        </p:nvSpPr>
        <p:spPr>
          <a:xfrm>
            <a:off x="389467" y="228600"/>
            <a:ext cx="1148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Ex6: </a:t>
            </a:r>
            <a:r>
              <a:rPr lang="en-US" dirty="0"/>
              <a:t>Given a list of employees, find the average salary of employees who are older than 30 and have a salary greater than 50000. The employee class has the following properties:</a:t>
            </a:r>
          </a:p>
          <a:p>
            <a:r>
              <a:rPr lang="en-US" dirty="0"/>
              <a:t>name (String)</a:t>
            </a:r>
          </a:p>
          <a:p>
            <a:r>
              <a:rPr lang="en-US" dirty="0"/>
              <a:t>age (int)</a:t>
            </a:r>
          </a:p>
          <a:p>
            <a:r>
              <a:rPr lang="en-US" dirty="0"/>
              <a:t>salary (double)</a:t>
            </a:r>
          </a:p>
          <a:p>
            <a:r>
              <a:rPr lang="en-US" dirty="0"/>
              <a:t>Example Data:</a:t>
            </a:r>
          </a:p>
          <a:p>
            <a:r>
              <a:rPr lang="en-US" dirty="0"/>
              <a:t>Name	Age	Salary</a:t>
            </a:r>
          </a:p>
          <a:p>
            <a:r>
              <a:rPr lang="en-US" dirty="0"/>
              <a:t>John	25	40000</a:t>
            </a:r>
          </a:p>
          <a:p>
            <a:r>
              <a:rPr lang="en-US" dirty="0"/>
              <a:t>Alice	35	60000</a:t>
            </a:r>
          </a:p>
          <a:p>
            <a:r>
              <a:rPr lang="en-US" dirty="0"/>
              <a:t>Bob	40	70000</a:t>
            </a:r>
          </a:p>
          <a:p>
            <a:r>
              <a:rPr lang="en-US" dirty="0"/>
              <a:t>Charlie	20	30000</a:t>
            </a:r>
          </a:p>
          <a:p>
            <a:r>
              <a:rPr lang="en-US" dirty="0"/>
              <a:t>David	38	55000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46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04522-D805-B4D6-FDDA-6B7DAF7945D5}"/>
              </a:ext>
            </a:extLst>
          </p:cNvPr>
          <p:cNvSpPr/>
          <p:nvPr/>
        </p:nvSpPr>
        <p:spPr>
          <a:xfrm>
            <a:off x="2421467" y="1532467"/>
            <a:ext cx="2294466" cy="125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List&lt;Integer&gt;  </a:t>
            </a:r>
            <a:r>
              <a:rPr lang="en-IN" dirty="0" err="1"/>
              <a:t>teacherId</a:t>
            </a:r>
            <a:r>
              <a:rPr lang="en-IN" dirty="0"/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09098-ABEA-A4AF-3754-B269F4FE9BF7}"/>
              </a:ext>
            </a:extLst>
          </p:cNvPr>
          <p:cNvSpPr/>
          <p:nvPr/>
        </p:nvSpPr>
        <p:spPr>
          <a:xfrm>
            <a:off x="6790267" y="1828800"/>
            <a:ext cx="2226733" cy="897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8D2AB1-0836-F7F4-0967-0B8F1744BBC7}"/>
              </a:ext>
            </a:extLst>
          </p:cNvPr>
          <p:cNvCxnSpPr>
            <a:endCxn id="3" idx="1"/>
          </p:cNvCxnSpPr>
          <p:nvPr/>
        </p:nvCxnSpPr>
        <p:spPr>
          <a:xfrm>
            <a:off x="4792133" y="2192867"/>
            <a:ext cx="1998134" cy="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7AD2A6-7D86-2D51-E839-EE34580AD58D}"/>
              </a:ext>
            </a:extLst>
          </p:cNvPr>
          <p:cNvSpPr txBox="1"/>
          <p:nvPr/>
        </p:nvSpPr>
        <p:spPr>
          <a:xfrm>
            <a:off x="1676399" y="3232331"/>
            <a:ext cx="9364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-&gt; Structured Query Language</a:t>
            </a:r>
          </a:p>
          <a:p>
            <a:endParaRPr lang="en-IN" dirty="0"/>
          </a:p>
          <a:p>
            <a:r>
              <a:rPr lang="en-IN" dirty="0"/>
              <a:t>DDL -&gt; Data Definition Language -&gt; Create Database , CREATE Table, CREATE index  etc </a:t>
            </a:r>
            <a:r>
              <a:rPr lang="en-IN" dirty="0" err="1"/>
              <a:t>etc</a:t>
            </a:r>
            <a:r>
              <a:rPr lang="en-IN" dirty="0"/>
              <a:t> -&gt; Creates/Modifies DB objects.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DML -&gt; Data Manipulation Language -&gt; Insert/update/delete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2505D-9533-59CC-6930-BCDCDC08FE42}"/>
              </a:ext>
            </a:extLst>
          </p:cNvPr>
          <p:cNvSpPr txBox="1"/>
          <p:nvPr/>
        </p:nvSpPr>
        <p:spPr>
          <a:xfrm>
            <a:off x="1905000" y="516467"/>
            <a:ext cx="78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120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CB9EF-BCCE-F7FC-B036-AA8BBB08541F}"/>
              </a:ext>
            </a:extLst>
          </p:cNvPr>
          <p:cNvSpPr txBox="1"/>
          <p:nvPr/>
        </p:nvSpPr>
        <p:spPr>
          <a:xfrm>
            <a:off x="2743200" y="541867"/>
            <a:ext cx="680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Unstructured data -&gt; NoSQL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post_text</a:t>
            </a:r>
            <a:r>
              <a:rPr lang="en-IN" dirty="0"/>
              <a:t> </a:t>
            </a:r>
            <a:r>
              <a:rPr lang="en-IN" dirty="0" err="1"/>
              <a:t>post_video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Post_photo</a:t>
            </a:r>
            <a:r>
              <a:rPr lang="en-IN" dirty="0"/>
              <a:t> </a:t>
            </a:r>
            <a:r>
              <a:rPr lang="en-IN" dirty="0" err="1"/>
              <a:t>photo_video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Post_photo</a:t>
            </a:r>
            <a:r>
              <a:rPr lang="en-IN" dirty="0"/>
              <a:t>, </a:t>
            </a:r>
            <a:r>
              <a:rPr lang="en-IN" dirty="0" err="1"/>
              <a:t>post_text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NoSQL </a:t>
            </a:r>
            <a:r>
              <a:rPr lang="en-IN" dirty="0" err="1"/>
              <a:t>dbs</a:t>
            </a:r>
            <a:r>
              <a:rPr lang="en-IN" dirty="0"/>
              <a:t> -&gt; </a:t>
            </a:r>
            <a:r>
              <a:rPr lang="en-IN" dirty="0" err="1"/>
              <a:t>MongoDB,Couch</a:t>
            </a:r>
            <a:r>
              <a:rPr lang="en-IN" dirty="0"/>
              <a:t> Db, Cassandra, </a:t>
            </a:r>
            <a:r>
              <a:rPr lang="en-IN" dirty="0" err="1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09FA8-EF63-0C6B-3753-2FE531B4BC62}"/>
              </a:ext>
            </a:extLst>
          </p:cNvPr>
          <p:cNvSpPr txBox="1"/>
          <p:nvPr/>
        </p:nvSpPr>
        <p:spPr>
          <a:xfrm>
            <a:off x="626533" y="304800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SERVLET -&gt; Server Side Technology to render dynamic  web content.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Servlet needs  </a:t>
            </a:r>
            <a:r>
              <a:rPr lang="en-IN" dirty="0" err="1"/>
              <a:t>webcontainer</a:t>
            </a:r>
            <a:r>
              <a:rPr lang="en-IN" dirty="0"/>
              <a:t> -&gt; Web Servers  -&gt; </a:t>
            </a:r>
            <a:r>
              <a:rPr lang="en-IN" dirty="0" err="1"/>
              <a:t>Tomcat,netty,jetty</a:t>
            </a:r>
            <a:r>
              <a:rPr lang="en-IN" dirty="0"/>
              <a:t>, </a:t>
            </a:r>
            <a:r>
              <a:rPr lang="en-IN" dirty="0" err="1"/>
              <a:t>weblogic</a:t>
            </a:r>
            <a:r>
              <a:rPr lang="en-IN" dirty="0"/>
              <a:t> 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CAA959-A8F5-2AB4-CB84-1F1FA9F2DA38}"/>
              </a:ext>
            </a:extLst>
          </p:cNvPr>
          <p:cNvSpPr/>
          <p:nvPr/>
        </p:nvSpPr>
        <p:spPr>
          <a:xfrm>
            <a:off x="5096933" y="1923872"/>
            <a:ext cx="1168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E29B22-7508-7BB0-887C-653677B13A56}"/>
              </a:ext>
            </a:extLst>
          </p:cNvPr>
          <p:cNvSpPr/>
          <p:nvPr/>
        </p:nvSpPr>
        <p:spPr>
          <a:xfrm>
            <a:off x="4986867" y="5367867"/>
            <a:ext cx="1278466" cy="100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destroy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08F8C8-C4EB-9105-085F-60FC4A348CAB}"/>
              </a:ext>
            </a:extLst>
          </p:cNvPr>
          <p:cNvSpPr/>
          <p:nvPr/>
        </p:nvSpPr>
        <p:spPr>
          <a:xfrm>
            <a:off x="4986867" y="3572933"/>
            <a:ext cx="1278466" cy="10902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65999-E59A-DDF4-E3FE-95837355EA35}"/>
              </a:ext>
            </a:extLst>
          </p:cNvPr>
          <p:cNvCxnSpPr>
            <a:stCxn id="3" idx="4"/>
            <a:endCxn id="5" idx="0"/>
          </p:cNvCxnSpPr>
          <p:nvPr/>
        </p:nvCxnSpPr>
        <p:spPr>
          <a:xfrm flipH="1">
            <a:off x="5626100" y="2838272"/>
            <a:ext cx="55033" cy="73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E148A4-F994-757A-497D-0D0A2CA9B8E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626100" y="4663195"/>
            <a:ext cx="27516" cy="71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A700F-D1FB-15D5-2063-C2075381EFA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11200" y="3400336"/>
            <a:ext cx="1862665" cy="71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D38E84-B289-C190-E517-E7FC3F28CD30}"/>
              </a:ext>
            </a:extLst>
          </p:cNvPr>
          <p:cNvSpPr txBox="1"/>
          <p:nvPr/>
        </p:nvSpPr>
        <p:spPr>
          <a:xfrm>
            <a:off x="474133" y="3691467"/>
            <a:ext cx="23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67A29-09B0-9247-1954-6903E48AB9F6}"/>
              </a:ext>
            </a:extLst>
          </p:cNvPr>
          <p:cNvSpPr txBox="1"/>
          <p:nvPr/>
        </p:nvSpPr>
        <p:spPr>
          <a:xfrm>
            <a:off x="2573865" y="3077170"/>
            <a:ext cx="36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new Thread is spawned to serve that request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2D316E-E216-0F60-C503-DA65DB74D820}"/>
              </a:ext>
            </a:extLst>
          </p:cNvPr>
          <p:cNvCxnSpPr>
            <a:cxnSpLocks/>
          </p:cNvCxnSpPr>
          <p:nvPr/>
        </p:nvCxnSpPr>
        <p:spPr>
          <a:xfrm flipV="1">
            <a:off x="711200" y="4219064"/>
            <a:ext cx="2167467" cy="1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B155D0-1337-43C3-0C3A-78833DA13BEC}"/>
              </a:ext>
            </a:extLst>
          </p:cNvPr>
          <p:cNvSpPr txBox="1"/>
          <p:nvPr/>
        </p:nvSpPr>
        <p:spPr>
          <a:xfrm>
            <a:off x="1240366" y="3947751"/>
            <a:ext cx="23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/books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D50B68-A3ED-7C59-7206-F5F5D1ECCAFE}"/>
              </a:ext>
            </a:extLst>
          </p:cNvPr>
          <p:cNvSpPr/>
          <p:nvPr/>
        </p:nvSpPr>
        <p:spPr>
          <a:xfrm>
            <a:off x="2878667" y="4097570"/>
            <a:ext cx="270933" cy="219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40FAF-9519-85B3-EEEB-CBC9EF114C47}"/>
              </a:ext>
            </a:extLst>
          </p:cNvPr>
          <p:cNvCxnSpPr>
            <a:cxnSpLocks/>
          </p:cNvCxnSpPr>
          <p:nvPr/>
        </p:nvCxnSpPr>
        <p:spPr>
          <a:xfrm flipV="1">
            <a:off x="2747433" y="4043132"/>
            <a:ext cx="2167467" cy="1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54E5-C538-E39C-FF11-CFB9FCBCB722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573865" y="3400336"/>
            <a:ext cx="2468035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65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F442AD-7342-9913-A07A-AA577D58AF21}"/>
              </a:ext>
            </a:extLst>
          </p:cNvPr>
          <p:cNvSpPr/>
          <p:nvPr/>
        </p:nvSpPr>
        <p:spPr>
          <a:xfrm>
            <a:off x="7789333" y="1346200"/>
            <a:ext cx="2074334" cy="1413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B61781-7F61-5484-873F-1087D7977D2A}"/>
              </a:ext>
            </a:extLst>
          </p:cNvPr>
          <p:cNvSpPr/>
          <p:nvPr/>
        </p:nvSpPr>
        <p:spPr>
          <a:xfrm>
            <a:off x="3073400" y="1557867"/>
            <a:ext cx="931333" cy="592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DDE72-B61B-9DF1-B63E-45FE29D4D7D4}"/>
              </a:ext>
            </a:extLst>
          </p:cNvPr>
          <p:cNvSpPr/>
          <p:nvPr/>
        </p:nvSpPr>
        <p:spPr>
          <a:xfrm>
            <a:off x="4710431" y="1557867"/>
            <a:ext cx="869102" cy="592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A667F-E3CB-5758-221F-10F9EE054A94}"/>
              </a:ext>
            </a:extLst>
          </p:cNvPr>
          <p:cNvCxnSpPr>
            <a:endCxn id="3" idx="1"/>
          </p:cNvCxnSpPr>
          <p:nvPr/>
        </p:nvCxnSpPr>
        <p:spPr>
          <a:xfrm>
            <a:off x="1828800" y="1854200"/>
            <a:ext cx="124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2141FE-F3B0-A8A3-4777-0DACD05021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004733" y="1845733"/>
            <a:ext cx="70569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33E3BD-2E62-D6D9-A22B-FF6A7F0F1DA1}"/>
              </a:ext>
            </a:extLst>
          </p:cNvPr>
          <p:cNvCxnSpPr>
            <a:cxnSpLocks/>
          </p:cNvCxnSpPr>
          <p:nvPr/>
        </p:nvCxnSpPr>
        <p:spPr>
          <a:xfrm>
            <a:off x="5113866" y="1845733"/>
            <a:ext cx="2675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7D5D80-4DF5-B77F-5671-9C0B38AC9E5B}"/>
              </a:ext>
            </a:extLst>
          </p:cNvPr>
          <p:cNvSpPr txBox="1"/>
          <p:nvPr/>
        </p:nvSpPr>
        <p:spPr>
          <a:xfrm>
            <a:off x="3221566" y="16203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9AC04-6B65-A0CC-1F98-11FAA1D3B2A5}"/>
              </a:ext>
            </a:extLst>
          </p:cNvPr>
          <p:cNvSpPr txBox="1"/>
          <p:nvPr/>
        </p:nvSpPr>
        <p:spPr>
          <a:xfrm>
            <a:off x="4862831" y="16695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4B1E14-E565-1377-0007-3DC8BF99ECA9}"/>
              </a:ext>
            </a:extLst>
          </p:cNvPr>
          <p:cNvSpPr txBox="1"/>
          <p:nvPr/>
        </p:nvSpPr>
        <p:spPr>
          <a:xfrm>
            <a:off x="1634067" y="1032933"/>
            <a:ext cx="36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7F0335-C531-973F-51D8-B04D8E9394CD}"/>
              </a:ext>
            </a:extLst>
          </p:cNvPr>
          <p:cNvCxnSpPr>
            <a:cxnSpLocks/>
          </p:cNvCxnSpPr>
          <p:nvPr/>
        </p:nvCxnSpPr>
        <p:spPr>
          <a:xfrm flipH="1">
            <a:off x="6028266" y="2624666"/>
            <a:ext cx="1761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E669EB-DE01-95C4-7B9C-55AA58663CBF}"/>
              </a:ext>
            </a:extLst>
          </p:cNvPr>
          <p:cNvSpPr txBox="1"/>
          <p:nvPr/>
        </p:nvSpPr>
        <p:spPr>
          <a:xfrm>
            <a:off x="5981700" y="2643200"/>
            <a:ext cx="36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E6394-54FD-2CE4-AB11-5821F5DAF3C7}"/>
              </a:ext>
            </a:extLst>
          </p:cNvPr>
          <p:cNvSpPr/>
          <p:nvPr/>
        </p:nvSpPr>
        <p:spPr>
          <a:xfrm>
            <a:off x="5096933" y="2353733"/>
            <a:ext cx="931333" cy="592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97431-7CB4-0FEB-7E77-A3AF1033C2A3}"/>
              </a:ext>
            </a:extLst>
          </p:cNvPr>
          <p:cNvSpPr txBox="1"/>
          <p:nvPr/>
        </p:nvSpPr>
        <p:spPr>
          <a:xfrm>
            <a:off x="5346700" y="2493201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3BA0A-DAA6-67C6-B516-015DBAD0B461}"/>
              </a:ext>
            </a:extLst>
          </p:cNvPr>
          <p:cNvCxnSpPr>
            <a:cxnSpLocks/>
          </p:cNvCxnSpPr>
          <p:nvPr/>
        </p:nvCxnSpPr>
        <p:spPr>
          <a:xfrm flipH="1">
            <a:off x="1913467" y="2677867"/>
            <a:ext cx="3183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2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42EA-17F1-A55D-A7D0-EA98A710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E9D110-94CA-B8FC-F6E1-05F3DE5BD2F9}"/>
              </a:ext>
            </a:extLst>
          </p:cNvPr>
          <p:cNvSpPr/>
          <p:nvPr/>
        </p:nvSpPr>
        <p:spPr>
          <a:xfrm>
            <a:off x="3835399" y="1142999"/>
            <a:ext cx="3344333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Servlet 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E0D3E-6591-DA57-F708-A9941CFB4828}"/>
              </a:ext>
            </a:extLst>
          </p:cNvPr>
          <p:cNvSpPr/>
          <p:nvPr/>
        </p:nvSpPr>
        <p:spPr>
          <a:xfrm>
            <a:off x="3835400" y="2717800"/>
            <a:ext cx="3344333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GenericServlet</a:t>
            </a:r>
            <a:r>
              <a:rPr lang="en-IN" dirty="0"/>
              <a:t> (class)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C3014-ECA7-13F6-EF05-3FF935F84F10}"/>
              </a:ext>
            </a:extLst>
          </p:cNvPr>
          <p:cNvSpPr/>
          <p:nvPr/>
        </p:nvSpPr>
        <p:spPr>
          <a:xfrm>
            <a:off x="3835398" y="4207933"/>
            <a:ext cx="3344333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HttpServlet</a:t>
            </a:r>
            <a:r>
              <a:rPr lang="en-IN" dirty="0"/>
              <a:t> (class)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507E56-68EF-039A-2259-1268A708E9C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507566" y="1854199"/>
            <a:ext cx="1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861E37-32CC-9581-2DDB-F584DA4ACC2C}"/>
              </a:ext>
            </a:extLst>
          </p:cNvPr>
          <p:cNvCxnSpPr/>
          <p:nvPr/>
        </p:nvCxnSpPr>
        <p:spPr>
          <a:xfrm>
            <a:off x="5355166" y="3344332"/>
            <a:ext cx="1" cy="86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730D7E-FC48-15C1-FC10-5267B75F6D18}"/>
              </a:ext>
            </a:extLst>
          </p:cNvPr>
          <p:cNvSpPr txBox="1"/>
          <p:nvPr/>
        </p:nvSpPr>
        <p:spPr>
          <a:xfrm>
            <a:off x="5689600" y="3767667"/>
            <a:ext cx="163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89521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549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207</cp:revision>
  <dcterms:created xsi:type="dcterms:W3CDTF">2025-07-18T06:23:14Z</dcterms:created>
  <dcterms:modified xsi:type="dcterms:W3CDTF">2025-07-28T12:31:44Z</dcterms:modified>
</cp:coreProperties>
</file>