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5" r:id="rId3"/>
    <p:sldId id="306" r:id="rId4"/>
    <p:sldId id="304" r:id="rId5"/>
    <p:sldId id="302" r:id="rId6"/>
    <p:sldId id="307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E909D-485D-4F3F-6493-FD90EFDC08C8}"/>
              </a:ext>
            </a:extLst>
          </p:cNvPr>
          <p:cNvSpPr txBox="1"/>
          <p:nvPr/>
        </p:nvSpPr>
        <p:spPr>
          <a:xfrm>
            <a:off x="1456267" y="778933"/>
            <a:ext cx="951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  -&gt; Object</a:t>
            </a:r>
          </a:p>
          <a:p>
            <a:endParaRPr lang="en-IN" dirty="0"/>
          </a:p>
          <a:p>
            <a:r>
              <a:rPr lang="en-IN" dirty="0"/>
              <a:t>R -&gt; Relational</a:t>
            </a:r>
          </a:p>
          <a:p>
            <a:endParaRPr lang="en-IN" dirty="0"/>
          </a:p>
          <a:p>
            <a:r>
              <a:rPr lang="en-IN" dirty="0"/>
              <a:t>M -&gt; Mapping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B2DB4-34CD-8799-F3F2-629ADAB9E92D}"/>
              </a:ext>
            </a:extLst>
          </p:cNvPr>
          <p:cNvSpPr/>
          <p:nvPr/>
        </p:nvSpPr>
        <p:spPr>
          <a:xfrm>
            <a:off x="1210734" y="3107265"/>
            <a:ext cx="1549400" cy="105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5F6B72-3DD0-093E-70D7-E5EE31C2956A}"/>
              </a:ext>
            </a:extLst>
          </p:cNvPr>
          <p:cNvSpPr/>
          <p:nvPr/>
        </p:nvSpPr>
        <p:spPr>
          <a:xfrm>
            <a:off x="10295467" y="3022595"/>
            <a:ext cx="1159933" cy="12276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3619A-1895-6BD6-CD4B-84EBEBEB71E3}"/>
              </a:ext>
            </a:extLst>
          </p:cNvPr>
          <p:cNvSpPr/>
          <p:nvPr/>
        </p:nvSpPr>
        <p:spPr>
          <a:xfrm>
            <a:off x="6214533" y="3259663"/>
            <a:ext cx="14139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3236A-3E49-943A-5E48-32C7CF8461DF}"/>
              </a:ext>
            </a:extLst>
          </p:cNvPr>
          <p:cNvSpPr/>
          <p:nvPr/>
        </p:nvSpPr>
        <p:spPr>
          <a:xfrm>
            <a:off x="8390466" y="3107265"/>
            <a:ext cx="1219200" cy="105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Jdbc</a:t>
            </a:r>
            <a:r>
              <a:rPr lang="en-IN" dirty="0"/>
              <a:t>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DDCEE-5A8E-917A-D5CF-D1F53F51206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28466" y="3636430"/>
            <a:ext cx="762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0F9D98-36FD-0E52-9FAD-DCDE61B8E6F5}"/>
              </a:ext>
            </a:extLst>
          </p:cNvPr>
          <p:cNvCxnSpPr/>
          <p:nvPr/>
        </p:nvCxnSpPr>
        <p:spPr>
          <a:xfrm>
            <a:off x="9546166" y="3636428"/>
            <a:ext cx="762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76B7C-B5D6-A56B-92FB-8AB557E998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60134" y="3636426"/>
            <a:ext cx="345439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9DB8-6E6A-D7B2-2D4B-9B7196DFB6FE}"/>
              </a:ext>
            </a:extLst>
          </p:cNvPr>
          <p:cNvSpPr/>
          <p:nvPr/>
        </p:nvSpPr>
        <p:spPr>
          <a:xfrm>
            <a:off x="1380067" y="5063067"/>
            <a:ext cx="1286933" cy="677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FFCAC-8167-1ED3-5040-D6FF91C24E6B}"/>
              </a:ext>
            </a:extLst>
          </p:cNvPr>
          <p:cNvSpPr/>
          <p:nvPr/>
        </p:nvSpPr>
        <p:spPr>
          <a:xfrm>
            <a:off x="10295467" y="4876800"/>
            <a:ext cx="1286933" cy="677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8BC0B-3980-8C17-A390-930C90948A99}"/>
              </a:ext>
            </a:extLst>
          </p:cNvPr>
          <p:cNvSpPr/>
          <p:nvPr/>
        </p:nvSpPr>
        <p:spPr>
          <a:xfrm>
            <a:off x="5816600" y="4876800"/>
            <a:ext cx="1532467" cy="1202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13C0B-A650-CBAD-BD25-94DD88BECB5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667000" y="5372098"/>
            <a:ext cx="3149600" cy="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288431-BC62-6DC7-60E1-73E534BCB312}"/>
              </a:ext>
            </a:extLst>
          </p:cNvPr>
          <p:cNvCxnSpPr>
            <a:cxnSpLocks/>
          </p:cNvCxnSpPr>
          <p:nvPr/>
        </p:nvCxnSpPr>
        <p:spPr>
          <a:xfrm>
            <a:off x="7298267" y="5266266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BBF674-4B61-F2D9-CE9B-147D6F87EAA5}"/>
              </a:ext>
            </a:extLst>
          </p:cNvPr>
          <p:cNvSpPr txBox="1"/>
          <p:nvPr/>
        </p:nvSpPr>
        <p:spPr>
          <a:xfrm>
            <a:off x="4512732" y="6205029"/>
            <a:ext cx="48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Translate Java Object manipulation to SQL query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3ED1C-D5E2-DEE3-2066-554187967D8F}"/>
              </a:ext>
            </a:extLst>
          </p:cNvPr>
          <p:cNvSpPr txBox="1"/>
          <p:nvPr/>
        </p:nvSpPr>
        <p:spPr>
          <a:xfrm>
            <a:off x="4766733" y="541867"/>
            <a:ext cx="585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Hibernate</a:t>
            </a:r>
          </a:p>
          <a:p>
            <a:pPr marL="342900" indent="-342900">
              <a:buAutoNum type="arabicPeriod"/>
            </a:pPr>
            <a:r>
              <a:rPr lang="en-IN" dirty="0" err="1"/>
              <a:t>EclipseLink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iBatis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16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21E39-49F2-E13E-FBE2-766480286F48}"/>
              </a:ext>
            </a:extLst>
          </p:cNvPr>
          <p:cNvSpPr txBox="1"/>
          <p:nvPr/>
        </p:nvSpPr>
        <p:spPr>
          <a:xfrm>
            <a:off x="503766" y="338667"/>
            <a:ext cx="1118446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is a </a:t>
            </a:r>
            <a:r>
              <a:rPr lang="en-IN" sz="3600" b="1" dirty="0"/>
              <a:t>framework</a:t>
            </a:r>
            <a:r>
              <a:rPr lang="en-IN" dirty="0"/>
              <a:t> of </a:t>
            </a:r>
            <a:r>
              <a:rPr lang="en-IN" sz="3600" b="1" dirty="0"/>
              <a:t>frameworks</a:t>
            </a:r>
          </a:p>
          <a:p>
            <a:endParaRPr lang="en-IN" sz="3600" b="1" dirty="0"/>
          </a:p>
          <a:p>
            <a:endParaRPr lang="en-IN" sz="3600" b="1" dirty="0"/>
          </a:p>
          <a:p>
            <a:r>
              <a:rPr lang="en-IN" sz="2800" dirty="0"/>
              <a:t>For Rapid application development 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POJO- &gt; Plain Old Java Objects</a:t>
            </a:r>
          </a:p>
          <a:p>
            <a:endParaRPr lang="en-IN" sz="2800" dirty="0"/>
          </a:p>
          <a:p>
            <a:r>
              <a:rPr lang="en-IN" sz="2800" dirty="0"/>
              <a:t>Properties, Getters/Setters, </a:t>
            </a:r>
            <a:r>
              <a:rPr lang="en-IN" sz="2800" dirty="0" err="1"/>
              <a:t>toString</a:t>
            </a:r>
            <a:r>
              <a:rPr lang="en-IN" sz="2800" dirty="0"/>
              <a:t> , Constructors</a:t>
            </a:r>
          </a:p>
          <a:p>
            <a:r>
              <a:rPr lang="en-IN" sz="2800" dirty="0"/>
              <a:t>Beans -&gt; </a:t>
            </a:r>
            <a:r>
              <a:rPr lang="en-IN" sz="2800" dirty="0" err="1"/>
              <a:t>pojo</a:t>
            </a:r>
            <a:r>
              <a:rPr lang="en-IN" sz="2800" dirty="0"/>
              <a:t> classes</a:t>
            </a:r>
          </a:p>
          <a:p>
            <a:r>
              <a:rPr lang="en-IN" dirty="0"/>
              <a:t>Scope = singleton</a:t>
            </a:r>
          </a:p>
          <a:p>
            <a:r>
              <a:rPr lang="en-IN" dirty="0"/>
              <a:t>Scope= prototype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Property based DI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4A8D8-C7E9-3DF5-4126-7083E65B2A3C}"/>
              </a:ext>
            </a:extLst>
          </p:cNvPr>
          <p:cNvSpPr/>
          <p:nvPr/>
        </p:nvSpPr>
        <p:spPr>
          <a:xfrm>
            <a:off x="2709333" y="3666067"/>
            <a:ext cx="7408334" cy="702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101B7-059D-B53A-832A-F60A59DB32FA}"/>
              </a:ext>
            </a:extLst>
          </p:cNvPr>
          <p:cNvSpPr/>
          <p:nvPr/>
        </p:nvSpPr>
        <p:spPr>
          <a:xfrm>
            <a:off x="3420534" y="3197014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EC2948E-0E52-73C2-FF57-8156599AC863}"/>
              </a:ext>
            </a:extLst>
          </p:cNvPr>
          <p:cNvSpPr/>
          <p:nvPr/>
        </p:nvSpPr>
        <p:spPr>
          <a:xfrm>
            <a:off x="3437467" y="3251200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E90F0-B7F4-77B9-7DF0-3B2F9E1CB1AE}"/>
              </a:ext>
            </a:extLst>
          </p:cNvPr>
          <p:cNvSpPr/>
          <p:nvPr/>
        </p:nvSpPr>
        <p:spPr>
          <a:xfrm>
            <a:off x="6180666" y="3183466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DF6822B-9DFF-374F-595E-544C515D70BC}"/>
              </a:ext>
            </a:extLst>
          </p:cNvPr>
          <p:cNvSpPr/>
          <p:nvPr/>
        </p:nvSpPr>
        <p:spPr>
          <a:xfrm>
            <a:off x="6197599" y="3237652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1C7D2-F9E4-1449-7970-624F3944C1AB}"/>
              </a:ext>
            </a:extLst>
          </p:cNvPr>
          <p:cNvCxnSpPr>
            <a:cxnSpLocks/>
          </p:cNvCxnSpPr>
          <p:nvPr/>
        </p:nvCxnSpPr>
        <p:spPr>
          <a:xfrm>
            <a:off x="5410200" y="1346200"/>
            <a:ext cx="127000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E1FC0-191E-F86B-960D-7750B14C4BE4}"/>
              </a:ext>
            </a:extLst>
          </p:cNvPr>
          <p:cNvSpPr txBox="1"/>
          <p:nvPr/>
        </p:nvSpPr>
        <p:spPr>
          <a:xfrm>
            <a:off x="4656667" y="1049867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D406D-3FF5-09B3-22CE-0C17CABCDD42}"/>
              </a:ext>
            </a:extLst>
          </p:cNvPr>
          <p:cNvSpPr/>
          <p:nvPr/>
        </p:nvSpPr>
        <p:spPr>
          <a:xfrm>
            <a:off x="3640667" y="2870200"/>
            <a:ext cx="287866" cy="267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2D91D-1FED-5D61-7EB9-13832D598AE1}"/>
              </a:ext>
            </a:extLst>
          </p:cNvPr>
          <p:cNvCxnSpPr>
            <a:cxnSpLocks/>
          </p:cNvCxnSpPr>
          <p:nvPr/>
        </p:nvCxnSpPr>
        <p:spPr>
          <a:xfrm>
            <a:off x="3640667" y="2391833"/>
            <a:ext cx="118534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05D203-EEED-F3B2-7F86-CF8FC45AA6CE}"/>
              </a:ext>
            </a:extLst>
          </p:cNvPr>
          <p:cNvSpPr txBox="1"/>
          <p:nvPr/>
        </p:nvSpPr>
        <p:spPr>
          <a:xfrm>
            <a:off x="3302000" y="21267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5A536-2E65-49FB-11D2-D364EE428ADE}"/>
              </a:ext>
            </a:extLst>
          </p:cNvPr>
          <p:cNvSpPr txBox="1"/>
          <p:nvPr/>
        </p:nvSpPr>
        <p:spPr>
          <a:xfrm>
            <a:off x="1938867" y="4995333"/>
            <a:ext cx="578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of Control -&gt; IoC</a:t>
            </a:r>
          </a:p>
          <a:p>
            <a:endParaRPr lang="en-IN" dirty="0"/>
          </a:p>
          <a:p>
            <a:r>
              <a:rPr lang="en-IN" dirty="0"/>
              <a:t>Dependency Injection -&gt; 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60A71-6E00-2AF8-99D7-14376AAA94F5}"/>
              </a:ext>
            </a:extLst>
          </p:cNvPr>
          <p:cNvSpPr txBox="1"/>
          <p:nvPr/>
        </p:nvSpPr>
        <p:spPr>
          <a:xfrm>
            <a:off x="8111067" y="677333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types of DI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Property based</a:t>
            </a:r>
          </a:p>
          <a:p>
            <a:pPr marL="342900" indent="-342900">
              <a:buAutoNum type="arabicPeriod"/>
            </a:pPr>
            <a:r>
              <a:rPr lang="en-IN" dirty="0"/>
              <a:t>Setter based</a:t>
            </a:r>
          </a:p>
          <a:p>
            <a:pPr marL="342900" indent="-342900">
              <a:buAutoNum type="arabicPeriod"/>
            </a:pPr>
            <a:r>
              <a:rPr lang="en-IN" dirty="0"/>
              <a:t>Constructor based</a:t>
            </a:r>
          </a:p>
        </p:txBody>
      </p:sp>
    </p:spTree>
    <p:extLst>
      <p:ext uri="{BB962C8B-B14F-4D97-AF65-F5344CB8AC3E}">
        <p14:creationId xmlns:p14="http://schemas.microsoft.com/office/powerpoint/2010/main" val="23743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12F88-EC00-CCEF-543F-962AD2F5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2" y="1611472"/>
            <a:ext cx="801693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4E285-4C0D-0ACA-190A-5EBF64837CC0}"/>
              </a:ext>
            </a:extLst>
          </p:cNvPr>
          <p:cNvSpPr txBox="1"/>
          <p:nvPr/>
        </p:nvSpPr>
        <p:spPr>
          <a:xfrm>
            <a:off x="389467" y="228600"/>
            <a:ext cx="1148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 hibernate application to store data in the database table called PAN – id (int), </a:t>
            </a:r>
            <a:r>
              <a:rPr lang="en-IN" dirty="0" err="1"/>
              <a:t>panholderName</a:t>
            </a:r>
            <a:r>
              <a:rPr lang="en-IN" dirty="0"/>
              <a:t>(String) , </a:t>
            </a:r>
            <a:r>
              <a:rPr lang="en-IN" dirty="0" err="1"/>
              <a:t>panNumber</a:t>
            </a:r>
            <a:r>
              <a:rPr lang="en-IN" dirty="0"/>
              <a:t>(String) -&gt; save some record in the </a:t>
            </a:r>
            <a:r>
              <a:rPr lang="en-IN" dirty="0" err="1"/>
              <a:t>db</a:t>
            </a:r>
            <a:r>
              <a:rPr lang="en-IN" dirty="0"/>
              <a:t> using hibernate.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Ex2: Create a maven project , add spring context as dependency, create class called Department with two properties </a:t>
            </a:r>
            <a:r>
              <a:rPr lang="en-IN" dirty="0" err="1"/>
              <a:t>deptCode</a:t>
            </a:r>
            <a:r>
              <a:rPr lang="en-IN" dirty="0"/>
              <a:t> like “Fin” </a:t>
            </a:r>
            <a:r>
              <a:rPr lang="en-IN" dirty="0" err="1"/>
              <a:t>departmentName</a:t>
            </a:r>
            <a:r>
              <a:rPr lang="en-IN" dirty="0"/>
              <a:t> like “Finance” . Using spring context create the beans and print it.  </a:t>
            </a:r>
          </a:p>
          <a:p>
            <a:endParaRPr lang="en-IN" dirty="0"/>
          </a:p>
          <a:p>
            <a:r>
              <a:rPr lang="en-IN" dirty="0"/>
              <a:t>Ex3: Set some default values for Department bean, create a bean called college having </a:t>
            </a:r>
            <a:r>
              <a:rPr lang="en-IN" dirty="0" err="1"/>
              <a:t>collegeName</a:t>
            </a:r>
            <a:r>
              <a:rPr lang="en-IN" dirty="0"/>
              <a:t> and department. Using property based DI set a department to the College bean. In the App class get the College bean and print it.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Modify your previous code to do a constructor based DI. </a:t>
            </a:r>
          </a:p>
          <a:p>
            <a:endParaRPr lang="en-IN" dirty="0"/>
          </a:p>
          <a:p>
            <a:r>
              <a:rPr lang="en-IN" dirty="0"/>
              <a:t>Ex4: Create a class called Display having a property called size (int) ,create a class called Mobile in that Mobile class using </a:t>
            </a:r>
            <a:r>
              <a:rPr lang="en-IN" dirty="0" err="1"/>
              <a:t>contstructor</a:t>
            </a:r>
            <a:r>
              <a:rPr lang="en-IN" dirty="0"/>
              <a:t> based DI inject Display object. Make both of these classes spring beans by using @Component and use annotation based configuration for application context.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2000D-4519-386B-FD5F-6F1CCED5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6" y="436664"/>
            <a:ext cx="5243014" cy="4968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D4A32-57C0-4705-7348-5461DD1B9460}"/>
              </a:ext>
            </a:extLst>
          </p:cNvPr>
          <p:cNvSpPr txBox="1"/>
          <p:nvPr/>
        </p:nvSpPr>
        <p:spPr>
          <a:xfrm>
            <a:off x="6671733" y="567266"/>
            <a:ext cx="511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Checkin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showBookingSlip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showPhotoId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payment()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void </a:t>
            </a:r>
            <a:r>
              <a:rPr lang="en-IN" dirty="0" err="1"/>
              <a:t>collectDish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void </a:t>
            </a:r>
            <a:r>
              <a:rPr lang="en-IN" dirty="0" err="1"/>
              <a:t>collectFood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void pay()</a:t>
            </a:r>
          </a:p>
          <a:p>
            <a:r>
              <a:rPr lang="en-IN" dirty="0"/>
              <a:t>3. Gym</a:t>
            </a:r>
          </a:p>
          <a:p>
            <a:r>
              <a:rPr lang="en-IN" dirty="0"/>
              <a:t>        void </a:t>
            </a:r>
            <a:r>
              <a:rPr lang="en-IN" dirty="0" err="1"/>
              <a:t>showRoomKey</a:t>
            </a:r>
            <a:r>
              <a:rPr lang="en-IN" dirty="0"/>
              <a:t>()</a:t>
            </a:r>
          </a:p>
          <a:p>
            <a:r>
              <a:rPr lang="en-IN" dirty="0"/>
              <a:t>4. Swimming Pool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   void </a:t>
            </a:r>
            <a:r>
              <a:rPr lang="en-IN" dirty="0" err="1"/>
              <a:t>takeShower</a:t>
            </a:r>
            <a:r>
              <a:rPr lang="en-IN" dirty="0"/>
              <a:t>()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31122-9AE5-1FF1-9EA1-040ED03DF6A0}"/>
              </a:ext>
            </a:extLst>
          </p:cNvPr>
          <p:cNvSpPr/>
          <p:nvPr/>
        </p:nvSpPr>
        <p:spPr>
          <a:xfrm>
            <a:off x="1735667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bookingSlip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3AF954-E184-7849-B4DE-96B66ADD809D}"/>
              </a:ext>
            </a:extLst>
          </p:cNvPr>
          <p:cNvSpPr/>
          <p:nvPr/>
        </p:nvSpPr>
        <p:spPr>
          <a:xfrm>
            <a:off x="4741334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photoId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16DAC7-EDE5-4E77-042A-88AD8512238F}"/>
              </a:ext>
            </a:extLst>
          </p:cNvPr>
          <p:cNvSpPr/>
          <p:nvPr/>
        </p:nvSpPr>
        <p:spPr>
          <a:xfrm>
            <a:off x="7653867" y="5552445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2AC31-95C5-00E2-B834-F339ED4439F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539067" y="6095157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0B82A-190C-2384-86D8-3E86D828882E}"/>
              </a:ext>
            </a:extLst>
          </p:cNvPr>
          <p:cNvCxnSpPr/>
          <p:nvPr/>
        </p:nvCxnSpPr>
        <p:spPr>
          <a:xfrm>
            <a:off x="6451600" y="6002022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158CAB-8FD9-806E-CD42-FA4F37B7177E}"/>
              </a:ext>
            </a:extLst>
          </p:cNvPr>
          <p:cNvSpPr/>
          <p:nvPr/>
        </p:nvSpPr>
        <p:spPr>
          <a:xfrm>
            <a:off x="9558866" y="5657435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9CFFDC-86A4-7EE9-CF97-AAAC55633B2A}"/>
              </a:ext>
            </a:extLst>
          </p:cNvPr>
          <p:cNvSpPr/>
          <p:nvPr/>
        </p:nvSpPr>
        <p:spPr>
          <a:xfrm>
            <a:off x="139701" y="5757333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3595E-F678-B737-3EC7-2E4614761A66}"/>
              </a:ext>
            </a:extLst>
          </p:cNvPr>
          <p:cNvCxnSpPr/>
          <p:nvPr/>
        </p:nvCxnSpPr>
        <p:spPr>
          <a:xfrm>
            <a:off x="7954434" y="5209211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A8E735-B770-97C8-E050-3631CEF1DF0E}"/>
              </a:ext>
            </a:extLst>
          </p:cNvPr>
          <p:cNvSpPr txBox="1"/>
          <p:nvPr/>
        </p:nvSpPr>
        <p:spPr>
          <a:xfrm>
            <a:off x="7467599" y="4918202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showVacCard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ECB5E-A32A-A74E-C0C6-5DC7ED2632B2}"/>
              </a:ext>
            </a:extLst>
          </p:cNvPr>
          <p:cNvSpPr txBox="1"/>
          <p:nvPr/>
        </p:nvSpPr>
        <p:spPr>
          <a:xfrm>
            <a:off x="7467598" y="4561759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wearMusk()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07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4:00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333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228</cp:revision>
  <dcterms:created xsi:type="dcterms:W3CDTF">2025-07-18T06:23:14Z</dcterms:created>
  <dcterms:modified xsi:type="dcterms:W3CDTF">2025-07-29T11:37:38Z</dcterms:modified>
</cp:coreProperties>
</file>