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4" r:id="rId2"/>
    <p:sldId id="273" r:id="rId3"/>
    <p:sldId id="275" r:id="rId4"/>
    <p:sldId id="276" r:id="rId5"/>
    <p:sldId id="277" r:id="rId6"/>
    <p:sldId id="280" r:id="rId7"/>
    <p:sldId id="279" r:id="rId8"/>
    <p:sldId id="282" r:id="rId9"/>
    <p:sldId id="283" r:id="rId10"/>
    <p:sldId id="278" r:id="rId11"/>
    <p:sldId id="274" r:id="rId12"/>
    <p:sldId id="281" r:id="rId13"/>
    <p:sldId id="284"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4BE0ED-9622-46B1-A655-0736F2AB9F14}" v="83" dt="2025-07-18T12:49:43.2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100" d="100"/>
          <a:sy n="100" d="100"/>
        </p:scale>
        <p:origin x="58"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AB84C9-CE1A-4EFB-99CE-21F484E4DB5C}"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C35177-09B2-4AAF-9512-402091CBA717}" type="slidenum">
              <a:rPr lang="en-IN" smtClean="0"/>
              <a:t>‹#›</a:t>
            </a:fld>
            <a:endParaRPr lang="en-IN"/>
          </a:p>
        </p:txBody>
      </p:sp>
    </p:spTree>
    <p:extLst>
      <p:ext uri="{BB962C8B-B14F-4D97-AF65-F5344CB8AC3E}">
        <p14:creationId xmlns:p14="http://schemas.microsoft.com/office/powerpoint/2010/main" val="597431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A9625-90C6-50D1-7B07-9A8FA533E5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D52F40-DF22-7C70-9A5B-26A038AF3D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F97FAF8-9580-078F-28D6-BA0D99C54BBB}"/>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5" name="Footer Placeholder 4">
            <a:extLst>
              <a:ext uri="{FF2B5EF4-FFF2-40B4-BE49-F238E27FC236}">
                <a16:creationId xmlns:a16="http://schemas.microsoft.com/office/drawing/2014/main" id="{83E0B3F7-0D6F-34B0-A74B-208E48774A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125C17-3DE6-286E-3491-1F3818EF6476}"/>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284027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40F5-539F-DB5B-EC30-804DD8FDE7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219E8F-A5C4-E7B3-F4D9-BB79A78E3E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92C58B-D4DD-197B-54FA-DB7E190A8028}"/>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5" name="Footer Placeholder 4">
            <a:extLst>
              <a:ext uri="{FF2B5EF4-FFF2-40B4-BE49-F238E27FC236}">
                <a16:creationId xmlns:a16="http://schemas.microsoft.com/office/drawing/2014/main" id="{39188E21-9C5F-452A-C778-9157615543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8DFB33-4802-3C1F-6F41-A5F0F806EF6B}"/>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1665853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201A14-3444-7705-740A-8776B8100C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D40C25-146E-7E25-A0D4-E1881CA746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C4DB97-41DB-BC2B-7643-2065D363DA8F}"/>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5" name="Footer Placeholder 4">
            <a:extLst>
              <a:ext uri="{FF2B5EF4-FFF2-40B4-BE49-F238E27FC236}">
                <a16:creationId xmlns:a16="http://schemas.microsoft.com/office/drawing/2014/main" id="{5785F402-A727-909D-C6C3-A781F3B8D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FA4E34-9BF1-B3A4-5097-26781777E1C5}"/>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21803220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FC724-7C27-223F-6566-5B5CEF2D21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791503C-6DD6-412B-676F-2083307A24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F34271-1F5E-C61A-8CDE-9D60D95F33B0}"/>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5" name="Footer Placeholder 4">
            <a:extLst>
              <a:ext uri="{FF2B5EF4-FFF2-40B4-BE49-F238E27FC236}">
                <a16:creationId xmlns:a16="http://schemas.microsoft.com/office/drawing/2014/main" id="{D24B73FF-A45C-C065-4AB0-EF54B24BB4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FC937C-EB50-BDE7-B9EE-A6A9AC2F80E1}"/>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3180703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C7A1E-A3A0-5266-19BA-F3F4526A6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07E8453-A24D-B515-803B-B355278D6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60F76DE-85AB-3853-DEBD-1DE9A55B14A3}"/>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5" name="Footer Placeholder 4">
            <a:extLst>
              <a:ext uri="{FF2B5EF4-FFF2-40B4-BE49-F238E27FC236}">
                <a16:creationId xmlns:a16="http://schemas.microsoft.com/office/drawing/2014/main" id="{F8538570-B7A2-AEC2-D007-FAA12029DF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292CF8-34E4-A82F-F88E-38DAB31D95FE}"/>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794694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EB8D-8307-612A-FB40-DAC5CBF76A0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8EF2B49-0B65-0EF1-CAF0-94C25D73D3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A8CCD2-4153-F026-2836-22D90BD4D9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A66D21-BE24-607B-2DEB-DF9E261C6F1A}"/>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6" name="Footer Placeholder 5">
            <a:extLst>
              <a:ext uri="{FF2B5EF4-FFF2-40B4-BE49-F238E27FC236}">
                <a16:creationId xmlns:a16="http://schemas.microsoft.com/office/drawing/2014/main" id="{D53E359C-7746-208B-4EC5-035DA3C8F24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F48956-1E8B-74C9-31B9-F8EAF9D8BB71}"/>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8318016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40BD9-0BFD-650F-3403-412FA0ABC7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82E8D0-D7DF-E5EE-D137-7FC9FD57CB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8A6B96-688A-D5A8-E58C-EAFAD0737D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B36211-4953-1317-A0B3-5F833DCB64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29AA6-D69F-7464-A681-04E8C07178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CD71B3-194C-30FD-B683-E50F928233FA}"/>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8" name="Footer Placeholder 7">
            <a:extLst>
              <a:ext uri="{FF2B5EF4-FFF2-40B4-BE49-F238E27FC236}">
                <a16:creationId xmlns:a16="http://schemas.microsoft.com/office/drawing/2014/main" id="{4353813B-5519-0878-5B17-FF233E493D8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7185490-8C74-855D-28F2-1588B8ED4A29}"/>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423315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236-B8F0-1249-ACF1-FC87AFB6856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5B0EC50-C4A6-8130-5064-845E91C64E22}"/>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4" name="Footer Placeholder 3">
            <a:extLst>
              <a:ext uri="{FF2B5EF4-FFF2-40B4-BE49-F238E27FC236}">
                <a16:creationId xmlns:a16="http://schemas.microsoft.com/office/drawing/2014/main" id="{AF3D47B7-7279-CD51-E720-3D2F70DBF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5AE33F8-DE27-329D-F964-8080BCB0BF25}"/>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56510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68B2D1-E562-628C-0D7C-7D677F9855C5}"/>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3" name="Footer Placeholder 2">
            <a:extLst>
              <a:ext uri="{FF2B5EF4-FFF2-40B4-BE49-F238E27FC236}">
                <a16:creationId xmlns:a16="http://schemas.microsoft.com/office/drawing/2014/main" id="{B3D57EC2-C808-A56F-F2D1-DF63A1354C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A078CA-C4CB-E7DC-E58A-43CD21C85EC3}"/>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2416496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CEE7F-3DC0-67AD-E50A-F5E51D8B5B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9A1E843-232A-F69C-24E5-4A65CBE39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DBCE70-9D5C-3CC9-0CB6-D182737F6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4CF865-E13D-E6CC-9B57-EF9DCE0B91C7}"/>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6" name="Footer Placeholder 5">
            <a:extLst>
              <a:ext uri="{FF2B5EF4-FFF2-40B4-BE49-F238E27FC236}">
                <a16:creationId xmlns:a16="http://schemas.microsoft.com/office/drawing/2014/main" id="{342B96A3-DE99-41C9-E222-A58BC351712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CC0851-A28A-5B28-1F60-571E6983624E}"/>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3509074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EF8D4-CA33-287D-56F0-AD0762171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B055018-01C0-1DA1-4410-8535FE354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1F589E-C685-E60C-EEEC-5ABB932FB5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C7EAD-D99D-3F1A-9383-19476EB9241F}"/>
              </a:ext>
            </a:extLst>
          </p:cNvPr>
          <p:cNvSpPr>
            <a:spLocks noGrp="1"/>
          </p:cNvSpPr>
          <p:nvPr>
            <p:ph type="dt" sz="half" idx="10"/>
          </p:nvPr>
        </p:nvSpPr>
        <p:spPr/>
        <p:txBody>
          <a:bodyPr/>
          <a:lstStyle/>
          <a:p>
            <a:fld id="{82354351-63BA-4CC6-9E5D-A53B288D98C2}" type="datetimeFigureOut">
              <a:rPr lang="en-IN" smtClean="0"/>
              <a:t>23-07-2025</a:t>
            </a:fld>
            <a:endParaRPr lang="en-IN"/>
          </a:p>
        </p:txBody>
      </p:sp>
      <p:sp>
        <p:nvSpPr>
          <p:cNvPr id="6" name="Footer Placeholder 5">
            <a:extLst>
              <a:ext uri="{FF2B5EF4-FFF2-40B4-BE49-F238E27FC236}">
                <a16:creationId xmlns:a16="http://schemas.microsoft.com/office/drawing/2014/main" id="{F21B9A65-105B-9171-1A07-A7ED20B904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3BCF60-2BE4-F001-0A10-5013A2B0DCF5}"/>
              </a:ext>
            </a:extLst>
          </p:cNvPr>
          <p:cNvSpPr>
            <a:spLocks noGrp="1"/>
          </p:cNvSpPr>
          <p:nvPr>
            <p:ph type="sldNum" sz="quarter" idx="12"/>
          </p:nvPr>
        </p:nvSpPr>
        <p:spPr/>
        <p:txBody>
          <a:bodyPr/>
          <a:lstStyle/>
          <a:p>
            <a:fld id="{56CB5E77-064F-4F82-8D3C-2944B39C40BF}" type="slidenum">
              <a:rPr lang="en-IN" smtClean="0"/>
              <a:t>‹#›</a:t>
            </a:fld>
            <a:endParaRPr lang="en-IN"/>
          </a:p>
        </p:txBody>
      </p:sp>
    </p:spTree>
    <p:extLst>
      <p:ext uri="{BB962C8B-B14F-4D97-AF65-F5344CB8AC3E}">
        <p14:creationId xmlns:p14="http://schemas.microsoft.com/office/powerpoint/2010/main" val="801326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B44204-87FE-86F4-449D-1467F7A239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FA2F65-3102-59FF-F2B8-51CE59DC21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19B5BF-E792-23F1-17AC-1F20B86148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54351-63BA-4CC6-9E5D-A53B288D98C2}" type="datetimeFigureOut">
              <a:rPr lang="en-IN" smtClean="0"/>
              <a:t>23-07-2025</a:t>
            </a:fld>
            <a:endParaRPr lang="en-IN"/>
          </a:p>
        </p:txBody>
      </p:sp>
      <p:sp>
        <p:nvSpPr>
          <p:cNvPr id="5" name="Footer Placeholder 4">
            <a:extLst>
              <a:ext uri="{FF2B5EF4-FFF2-40B4-BE49-F238E27FC236}">
                <a16:creationId xmlns:a16="http://schemas.microsoft.com/office/drawing/2014/main" id="{93C070D9-644D-53FA-8278-C1F5D760433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19BCEEB-5EBA-552F-A933-82C8851DA4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CB5E77-064F-4F82-8D3C-2944B39C40BF}" type="slidenum">
              <a:rPr lang="en-IN" smtClean="0"/>
              <a:t>‹#›</a:t>
            </a:fld>
            <a:endParaRPr lang="en-IN"/>
          </a:p>
        </p:txBody>
      </p:sp>
    </p:spTree>
    <p:extLst>
      <p:ext uri="{BB962C8B-B14F-4D97-AF65-F5344CB8AC3E}">
        <p14:creationId xmlns:p14="http://schemas.microsoft.com/office/powerpoint/2010/main" val="9741269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16B0908-9D91-F31F-3116-C1D2F898BCB6}"/>
              </a:ext>
            </a:extLst>
          </p:cNvPr>
          <p:cNvSpPr/>
          <p:nvPr/>
        </p:nvSpPr>
        <p:spPr>
          <a:xfrm>
            <a:off x="1388533" y="406400"/>
            <a:ext cx="3335867" cy="37930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4723D969-7487-B68A-FC9B-C604B3DB32C3}"/>
              </a:ext>
            </a:extLst>
          </p:cNvPr>
          <p:cNvSpPr txBox="1"/>
          <p:nvPr/>
        </p:nvSpPr>
        <p:spPr>
          <a:xfrm>
            <a:off x="1473200" y="668867"/>
            <a:ext cx="3031067" cy="2862322"/>
          </a:xfrm>
          <a:prstGeom prst="rect">
            <a:avLst/>
          </a:prstGeom>
          <a:noFill/>
        </p:spPr>
        <p:txBody>
          <a:bodyPr wrap="square" rtlCol="0">
            <a:spAutoFit/>
          </a:bodyPr>
          <a:lstStyle/>
          <a:p>
            <a:r>
              <a:rPr lang="en-IN" dirty="0"/>
              <a:t>CLASS</a:t>
            </a:r>
          </a:p>
          <a:p>
            <a:endParaRPr lang="en-IN" dirty="0"/>
          </a:p>
          <a:p>
            <a:endParaRPr lang="en-IN" dirty="0"/>
          </a:p>
          <a:p>
            <a:pPr marL="342900" indent="-342900">
              <a:buAutoNum type="arabicPeriod"/>
            </a:pPr>
            <a:r>
              <a:rPr lang="en-IN" dirty="0"/>
              <a:t>Property</a:t>
            </a:r>
          </a:p>
          <a:p>
            <a:pPr marL="342900" indent="-342900">
              <a:buAutoNum type="arabicPeriod"/>
            </a:pPr>
            <a:endParaRPr lang="en-IN" dirty="0"/>
          </a:p>
          <a:p>
            <a:pPr marL="342900" indent="-342900">
              <a:buAutoNum type="arabicPeriod"/>
            </a:pPr>
            <a:r>
              <a:rPr lang="en-IN" dirty="0"/>
              <a:t>Getter/Setter</a:t>
            </a:r>
          </a:p>
          <a:p>
            <a:pPr marL="342900" indent="-342900">
              <a:buAutoNum type="arabicPeriod"/>
            </a:pPr>
            <a:endParaRPr lang="en-IN" dirty="0"/>
          </a:p>
          <a:p>
            <a:pPr marL="342900" indent="-342900">
              <a:buAutoNum type="arabicPeriod"/>
            </a:pPr>
            <a:r>
              <a:rPr lang="en-IN" dirty="0"/>
              <a:t>Constructor</a:t>
            </a:r>
          </a:p>
          <a:p>
            <a:pPr marL="342900" indent="-342900">
              <a:buAutoNum type="arabicPeriod"/>
            </a:pPr>
            <a:endParaRPr lang="en-IN" dirty="0"/>
          </a:p>
          <a:p>
            <a:pPr marL="342900" indent="-342900">
              <a:buAutoNum type="arabicPeriod"/>
            </a:pPr>
            <a:r>
              <a:rPr lang="en-IN" dirty="0"/>
              <a:t>Functions/methods</a:t>
            </a:r>
          </a:p>
        </p:txBody>
      </p:sp>
    </p:spTree>
    <p:extLst>
      <p:ext uri="{BB962C8B-B14F-4D97-AF65-F5344CB8AC3E}">
        <p14:creationId xmlns:p14="http://schemas.microsoft.com/office/powerpoint/2010/main" val="748555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DF34580-A933-CB8F-3BDB-54482B9E24A0}"/>
              </a:ext>
            </a:extLst>
          </p:cNvPr>
          <p:cNvPicPr>
            <a:picLocks noChangeAspect="1"/>
          </p:cNvPicPr>
          <p:nvPr/>
        </p:nvPicPr>
        <p:blipFill>
          <a:blip r:embed="rId2"/>
          <a:stretch>
            <a:fillRect/>
          </a:stretch>
        </p:blipFill>
        <p:spPr>
          <a:xfrm>
            <a:off x="1946561" y="323612"/>
            <a:ext cx="8039797" cy="5494496"/>
          </a:xfrm>
          <a:prstGeom prst="rect">
            <a:avLst/>
          </a:prstGeom>
        </p:spPr>
      </p:pic>
    </p:spTree>
    <p:extLst>
      <p:ext uri="{BB962C8B-B14F-4D97-AF65-F5344CB8AC3E}">
        <p14:creationId xmlns:p14="http://schemas.microsoft.com/office/powerpoint/2010/main" val="1545744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6660ED8-203C-E684-5841-C1314C8FECA0}"/>
              </a:ext>
            </a:extLst>
          </p:cNvPr>
          <p:cNvSpPr txBox="1"/>
          <p:nvPr/>
        </p:nvSpPr>
        <p:spPr>
          <a:xfrm>
            <a:off x="1464733" y="711200"/>
            <a:ext cx="9279467" cy="5909310"/>
          </a:xfrm>
          <a:prstGeom prst="rect">
            <a:avLst/>
          </a:prstGeom>
          <a:noFill/>
        </p:spPr>
        <p:txBody>
          <a:bodyPr wrap="square" rtlCol="0">
            <a:spAutoFit/>
          </a:bodyPr>
          <a:lstStyle/>
          <a:p>
            <a:r>
              <a:rPr lang="en-IN" dirty="0"/>
              <a:t>Ex1: Create a package called </a:t>
            </a:r>
            <a:r>
              <a:rPr lang="en-IN" dirty="0" err="1"/>
              <a:t>com.wipro.oop</a:t>
            </a:r>
            <a:r>
              <a:rPr lang="en-IN" dirty="0"/>
              <a:t>. Create a class called Restaurant having some properties , constructors , getters/</a:t>
            </a:r>
            <a:r>
              <a:rPr lang="en-IN" dirty="0" err="1"/>
              <a:t>setters,toString</a:t>
            </a:r>
            <a:r>
              <a:rPr lang="en-IN" dirty="0"/>
              <a:t> method.</a:t>
            </a:r>
          </a:p>
          <a:p>
            <a:endParaRPr lang="en-IN" dirty="0"/>
          </a:p>
          <a:p>
            <a:r>
              <a:rPr lang="en-IN" dirty="0"/>
              <a:t>Create a package called </a:t>
            </a:r>
            <a:r>
              <a:rPr lang="en-IN" dirty="0" err="1"/>
              <a:t>com.wipro.oop.test</a:t>
            </a:r>
            <a:r>
              <a:rPr lang="en-IN" dirty="0"/>
              <a:t> and create a class </a:t>
            </a:r>
            <a:r>
              <a:rPr lang="en-IN" dirty="0" err="1"/>
              <a:t>RestaurantTest</a:t>
            </a:r>
            <a:r>
              <a:rPr lang="en-IN" dirty="0"/>
              <a:t> having a main method. Instantiate the Restaurant class and print it.</a:t>
            </a:r>
          </a:p>
          <a:p>
            <a:endParaRPr lang="en-IN" dirty="0"/>
          </a:p>
          <a:p>
            <a:endParaRPr lang="en-IN" dirty="0"/>
          </a:p>
          <a:p>
            <a:r>
              <a:rPr lang="en-IN" dirty="0"/>
              <a:t>Ex2: Create three classes Circle, Rectangle and Square . Now identify the common </a:t>
            </a:r>
            <a:r>
              <a:rPr lang="en-IN" dirty="0" err="1"/>
              <a:t>properites</a:t>
            </a:r>
            <a:r>
              <a:rPr lang="en-IN" dirty="0"/>
              <a:t> of these </a:t>
            </a:r>
            <a:r>
              <a:rPr lang="en-IN" dirty="0" err="1"/>
              <a:t>sahpes</a:t>
            </a:r>
            <a:r>
              <a:rPr lang="en-IN" dirty="0"/>
              <a:t> and put </a:t>
            </a:r>
            <a:r>
              <a:rPr lang="en-IN" dirty="0" err="1"/>
              <a:t>thos</a:t>
            </a:r>
            <a:r>
              <a:rPr lang="en-IN" dirty="0"/>
              <a:t> in a parent class called Shape. Extend the classes from Shape. Add </a:t>
            </a:r>
            <a:r>
              <a:rPr lang="en-IN" dirty="0" err="1"/>
              <a:t>constructor,getters</a:t>
            </a:r>
            <a:r>
              <a:rPr lang="en-IN" dirty="0"/>
              <a:t>/setters ,</a:t>
            </a:r>
            <a:r>
              <a:rPr lang="en-IN" dirty="0" err="1"/>
              <a:t>toString</a:t>
            </a:r>
            <a:r>
              <a:rPr lang="en-IN" dirty="0"/>
              <a:t> to the Shape class. Create a class called </a:t>
            </a:r>
            <a:r>
              <a:rPr lang="en-IN" dirty="0" err="1"/>
              <a:t>ShapeTest</a:t>
            </a:r>
            <a:r>
              <a:rPr lang="en-IN" dirty="0"/>
              <a:t> having a main method. Instantiate Rectangle /Circle/Square objects and print them.</a:t>
            </a:r>
          </a:p>
          <a:p>
            <a:endParaRPr lang="en-IN" dirty="0"/>
          </a:p>
          <a:p>
            <a:r>
              <a:rPr lang="en-IN" dirty="0"/>
              <a:t>Ex3: Create an interface called </a:t>
            </a:r>
            <a:r>
              <a:rPr lang="en-IN" dirty="0" err="1"/>
              <a:t>BankOps</a:t>
            </a:r>
            <a:r>
              <a:rPr lang="en-IN" dirty="0"/>
              <a:t> having methods:</a:t>
            </a:r>
          </a:p>
          <a:p>
            <a:r>
              <a:rPr lang="en-IN" dirty="0"/>
              <a:t>	void deposit(double </a:t>
            </a:r>
            <a:r>
              <a:rPr lang="en-IN" dirty="0" err="1"/>
              <a:t>amount,String</a:t>
            </a:r>
            <a:r>
              <a:rPr lang="en-IN" dirty="0"/>
              <a:t> </a:t>
            </a:r>
            <a:r>
              <a:rPr lang="en-IN" dirty="0" err="1"/>
              <a:t>accNumber</a:t>
            </a:r>
            <a:r>
              <a:rPr lang="en-IN" dirty="0"/>
              <a:t>);</a:t>
            </a:r>
          </a:p>
          <a:p>
            <a:r>
              <a:rPr lang="en-IN" dirty="0"/>
              <a:t>	double withdraw(double </a:t>
            </a:r>
            <a:r>
              <a:rPr lang="en-IN" dirty="0" err="1"/>
              <a:t>amount,String</a:t>
            </a:r>
            <a:r>
              <a:rPr lang="en-IN" dirty="0"/>
              <a:t> </a:t>
            </a:r>
            <a:r>
              <a:rPr lang="en-IN" dirty="0" err="1"/>
              <a:t>accNumber</a:t>
            </a:r>
            <a:r>
              <a:rPr lang="en-IN" dirty="0"/>
              <a:t>);</a:t>
            </a:r>
          </a:p>
          <a:p>
            <a:endParaRPr lang="en-IN" dirty="0"/>
          </a:p>
          <a:p>
            <a:r>
              <a:rPr lang="en-IN" dirty="0"/>
              <a:t>Create two </a:t>
            </a:r>
            <a:r>
              <a:rPr lang="en-IN" dirty="0" err="1"/>
              <a:t>Clasess</a:t>
            </a:r>
            <a:r>
              <a:rPr lang="en-IN" dirty="0"/>
              <a:t> HDFC implements </a:t>
            </a:r>
            <a:r>
              <a:rPr lang="en-IN" dirty="0" err="1"/>
              <a:t>BankOps</a:t>
            </a:r>
            <a:endParaRPr lang="en-IN" dirty="0"/>
          </a:p>
          <a:p>
            <a:r>
              <a:rPr lang="en-IN" dirty="0"/>
              <a:t>                                   Citi implements </a:t>
            </a:r>
            <a:r>
              <a:rPr lang="en-IN" dirty="0" err="1"/>
              <a:t>BankOps</a:t>
            </a:r>
            <a:r>
              <a:rPr lang="en-IN" dirty="0"/>
              <a:t> </a:t>
            </a:r>
          </a:p>
          <a:p>
            <a:endParaRPr lang="en-IN" dirty="0"/>
          </a:p>
          <a:p>
            <a:r>
              <a:rPr lang="en-IN" dirty="0"/>
              <a:t>Provide different implementation in these two classes. Create a test class called </a:t>
            </a:r>
            <a:r>
              <a:rPr lang="en-IN" dirty="0" err="1"/>
              <a:t>BankTest</a:t>
            </a:r>
            <a:r>
              <a:rPr lang="en-IN" dirty="0"/>
              <a:t> having main method and test these functionalities.</a:t>
            </a:r>
          </a:p>
        </p:txBody>
      </p:sp>
    </p:spTree>
    <p:extLst>
      <p:ext uri="{BB962C8B-B14F-4D97-AF65-F5344CB8AC3E}">
        <p14:creationId xmlns:p14="http://schemas.microsoft.com/office/powerpoint/2010/main" val="866408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8C20-A99F-075C-D823-FC0B538F2EF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73525C-38B3-99C5-652A-E1A780687377}"/>
              </a:ext>
            </a:extLst>
          </p:cNvPr>
          <p:cNvSpPr txBox="1"/>
          <p:nvPr/>
        </p:nvSpPr>
        <p:spPr>
          <a:xfrm>
            <a:off x="1464733" y="711200"/>
            <a:ext cx="9279467" cy="4801314"/>
          </a:xfrm>
          <a:prstGeom prst="rect">
            <a:avLst/>
          </a:prstGeom>
          <a:noFill/>
        </p:spPr>
        <p:txBody>
          <a:bodyPr wrap="square" rtlCol="0">
            <a:spAutoFit/>
          </a:bodyPr>
          <a:lstStyle/>
          <a:p>
            <a:r>
              <a:rPr lang="en-IN" dirty="0"/>
              <a:t>Ex4: Create an abstract class called  Animal and child classes called Human, Bird, Dog . Identify the properties and functionalities/behaviours that are common to the child classes and put them in the Animal class. Then extend Animal in all the child classes provide implementations for abstract method and test it.</a:t>
            </a:r>
          </a:p>
          <a:p>
            <a:endParaRPr lang="en-IN" dirty="0"/>
          </a:p>
          <a:p>
            <a:r>
              <a:rPr lang="en-IN" dirty="0"/>
              <a:t>Ex5: Create a class called Converter having methods called int convert (int a), int convert (int </a:t>
            </a:r>
            <a:r>
              <a:rPr lang="en-IN" dirty="0" err="1"/>
              <a:t>a,int</a:t>
            </a:r>
            <a:r>
              <a:rPr lang="en-IN" dirty="0"/>
              <a:t> b), double convert (double a). In the test class instantiate this Converter class and call all these methods separately. </a:t>
            </a:r>
          </a:p>
          <a:p>
            <a:endParaRPr lang="en-IN" dirty="0"/>
          </a:p>
          <a:p>
            <a:r>
              <a:rPr lang="en-IN" dirty="0"/>
              <a:t>Ex6: Create an interface called </a:t>
            </a:r>
            <a:r>
              <a:rPr lang="en-IN" dirty="0" err="1"/>
              <a:t>PaymentMethod</a:t>
            </a:r>
            <a:r>
              <a:rPr lang="en-IN" dirty="0"/>
              <a:t> having a method called void pay(double amount).</a:t>
            </a:r>
          </a:p>
          <a:p>
            <a:r>
              <a:rPr lang="en-IN" dirty="0"/>
              <a:t>Create two concrete classes called </a:t>
            </a:r>
            <a:r>
              <a:rPr lang="en-IN" dirty="0" err="1"/>
              <a:t>Gpay</a:t>
            </a:r>
            <a:r>
              <a:rPr lang="en-IN" dirty="0"/>
              <a:t> and </a:t>
            </a:r>
            <a:r>
              <a:rPr lang="en-IN" dirty="0" err="1"/>
              <a:t>PhonePay</a:t>
            </a:r>
            <a:r>
              <a:rPr lang="en-IN" dirty="0"/>
              <a:t>, implementing the above interface.</a:t>
            </a:r>
          </a:p>
          <a:p>
            <a:r>
              <a:rPr lang="en-IN" dirty="0"/>
              <a:t>Then in the test class create an Object of </a:t>
            </a:r>
            <a:r>
              <a:rPr lang="en-IN" dirty="0" err="1"/>
              <a:t>PaymentMethod</a:t>
            </a:r>
            <a:r>
              <a:rPr lang="en-IN" dirty="0"/>
              <a:t> to point to either </a:t>
            </a:r>
            <a:r>
              <a:rPr lang="en-IN" dirty="0" err="1"/>
              <a:t>Gpay</a:t>
            </a:r>
            <a:r>
              <a:rPr lang="en-IN" dirty="0"/>
              <a:t> or </a:t>
            </a:r>
            <a:r>
              <a:rPr lang="en-IN" dirty="0" err="1"/>
              <a:t>PhonePay</a:t>
            </a:r>
            <a:r>
              <a:rPr lang="en-IN" dirty="0"/>
              <a:t> and call the pay method.</a:t>
            </a:r>
          </a:p>
          <a:p>
            <a:endParaRPr lang="en-IN" dirty="0"/>
          </a:p>
          <a:p>
            <a:r>
              <a:rPr lang="en-IN" dirty="0"/>
              <a:t>Ex7: Create a String variable called </a:t>
            </a:r>
            <a:r>
              <a:rPr lang="en-IN" dirty="0" err="1"/>
              <a:t>fName</a:t>
            </a:r>
            <a:r>
              <a:rPr lang="en-IN" dirty="0"/>
              <a:t> and set it to null; Try to use </a:t>
            </a:r>
            <a:r>
              <a:rPr lang="en-IN" dirty="0" err="1"/>
              <a:t>toUpperCase</a:t>
            </a:r>
            <a:r>
              <a:rPr lang="en-IN" dirty="0"/>
              <a:t> function on that object you will encounter a null pointer exception. With try/catch handle that exception. </a:t>
            </a:r>
          </a:p>
          <a:p>
            <a:endParaRPr lang="en-IN" dirty="0"/>
          </a:p>
        </p:txBody>
      </p:sp>
    </p:spTree>
    <p:extLst>
      <p:ext uri="{BB962C8B-B14F-4D97-AF65-F5344CB8AC3E}">
        <p14:creationId xmlns:p14="http://schemas.microsoft.com/office/powerpoint/2010/main" val="3512814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1B3AB-CA2B-A83A-19B0-961F7B263EC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C430E59-288D-E267-9FAE-8C9DE0515288}"/>
              </a:ext>
            </a:extLst>
          </p:cNvPr>
          <p:cNvSpPr txBox="1"/>
          <p:nvPr/>
        </p:nvSpPr>
        <p:spPr>
          <a:xfrm>
            <a:off x="1464733" y="711200"/>
            <a:ext cx="9279467" cy="1477328"/>
          </a:xfrm>
          <a:prstGeom prst="rect">
            <a:avLst/>
          </a:prstGeom>
          <a:noFill/>
        </p:spPr>
        <p:txBody>
          <a:bodyPr wrap="square" rtlCol="0">
            <a:spAutoFit/>
          </a:bodyPr>
          <a:lstStyle/>
          <a:p>
            <a:r>
              <a:rPr lang="en-IN" dirty="0"/>
              <a:t>Ex8:  Create a function called </a:t>
            </a:r>
            <a:r>
              <a:rPr lang="en-IN" dirty="0" err="1"/>
              <a:t>changeCurrency</a:t>
            </a:r>
            <a:r>
              <a:rPr lang="en-IN" dirty="0"/>
              <a:t> that would take a number . If the number is zero it will generate a </a:t>
            </a:r>
            <a:r>
              <a:rPr lang="en-IN" dirty="0" err="1"/>
              <a:t>NumberFormatException</a:t>
            </a:r>
            <a:r>
              <a:rPr lang="en-IN" dirty="0"/>
              <a:t> with a message Invalid Number. If the number is not zero </a:t>
            </a:r>
          </a:p>
          <a:p>
            <a:r>
              <a:rPr lang="en-IN" dirty="0"/>
              <a:t>then multiply the input number with 80 and return the resultant number. Use </a:t>
            </a:r>
            <a:r>
              <a:rPr lang="en-IN" dirty="0" err="1"/>
              <a:t>throw,throws</a:t>
            </a:r>
            <a:r>
              <a:rPr lang="en-IN" dirty="0"/>
              <a:t>  in </a:t>
            </a:r>
            <a:r>
              <a:rPr lang="en-IN" dirty="0" err="1"/>
              <a:t>changeCurrency</a:t>
            </a:r>
            <a:r>
              <a:rPr lang="en-IN" dirty="0"/>
              <a:t> and using try/catch handle the exception.</a:t>
            </a:r>
          </a:p>
          <a:p>
            <a:endParaRPr lang="en-IN" dirty="0"/>
          </a:p>
        </p:txBody>
      </p:sp>
    </p:spTree>
    <p:extLst>
      <p:ext uri="{BB962C8B-B14F-4D97-AF65-F5344CB8AC3E}">
        <p14:creationId xmlns:p14="http://schemas.microsoft.com/office/powerpoint/2010/main" val="5713854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B805E-9EF6-5E0F-3357-A502DF6AE628}"/>
              </a:ext>
            </a:extLst>
          </p:cNvPr>
          <p:cNvSpPr txBox="1"/>
          <p:nvPr/>
        </p:nvSpPr>
        <p:spPr>
          <a:xfrm>
            <a:off x="3092026" y="2782147"/>
            <a:ext cx="6519333" cy="795866"/>
          </a:xfrm>
          <a:prstGeom prst="rect">
            <a:avLst/>
          </a:prstGeom>
          <a:noFill/>
        </p:spPr>
        <p:txBody>
          <a:bodyPr wrap="square" rtlCol="0">
            <a:spAutoFit/>
          </a:bodyPr>
          <a:lstStyle/>
          <a:p>
            <a:r>
              <a:rPr lang="en-IN" sz="4400" dirty="0"/>
              <a:t>Break up to 1:45 PM</a:t>
            </a:r>
          </a:p>
        </p:txBody>
      </p:sp>
    </p:spTree>
    <p:extLst>
      <p:ext uri="{BB962C8B-B14F-4D97-AF65-F5344CB8AC3E}">
        <p14:creationId xmlns:p14="http://schemas.microsoft.com/office/powerpoint/2010/main" val="2759855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82823-D823-A78B-5E28-A9256CA960A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D897267-98CA-DE2A-510B-01AA939BEDC9}"/>
              </a:ext>
            </a:extLst>
          </p:cNvPr>
          <p:cNvSpPr/>
          <p:nvPr/>
        </p:nvSpPr>
        <p:spPr>
          <a:xfrm>
            <a:off x="5478780" y="158115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Restaurant</a:t>
            </a:r>
          </a:p>
        </p:txBody>
      </p:sp>
      <p:sp>
        <p:nvSpPr>
          <p:cNvPr id="5" name="Rectangle 4">
            <a:extLst>
              <a:ext uri="{FF2B5EF4-FFF2-40B4-BE49-F238E27FC236}">
                <a16:creationId xmlns:a16="http://schemas.microsoft.com/office/drawing/2014/main" id="{C2344B66-5460-2B1A-658A-45DA4B330001}"/>
              </a:ext>
            </a:extLst>
          </p:cNvPr>
          <p:cNvSpPr/>
          <p:nvPr/>
        </p:nvSpPr>
        <p:spPr>
          <a:xfrm>
            <a:off x="1257300" y="279654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Customer</a:t>
            </a:r>
          </a:p>
        </p:txBody>
      </p:sp>
      <p:sp>
        <p:nvSpPr>
          <p:cNvPr id="6" name="Rectangle 5">
            <a:extLst>
              <a:ext uri="{FF2B5EF4-FFF2-40B4-BE49-F238E27FC236}">
                <a16:creationId xmlns:a16="http://schemas.microsoft.com/office/drawing/2014/main" id="{A786D50A-C529-961E-5970-00FFAE6F6C28}"/>
              </a:ext>
            </a:extLst>
          </p:cNvPr>
          <p:cNvSpPr/>
          <p:nvPr/>
        </p:nvSpPr>
        <p:spPr>
          <a:xfrm>
            <a:off x="2171700" y="125730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Order</a:t>
            </a:r>
          </a:p>
        </p:txBody>
      </p:sp>
      <p:cxnSp>
        <p:nvCxnSpPr>
          <p:cNvPr id="8" name="Straight Arrow Connector 7">
            <a:extLst>
              <a:ext uri="{FF2B5EF4-FFF2-40B4-BE49-F238E27FC236}">
                <a16:creationId xmlns:a16="http://schemas.microsoft.com/office/drawing/2014/main" id="{C563CE35-A786-58A3-9EEB-80DC85E7F1BB}"/>
              </a:ext>
            </a:extLst>
          </p:cNvPr>
          <p:cNvCxnSpPr>
            <a:cxnSpLocks/>
          </p:cNvCxnSpPr>
          <p:nvPr/>
        </p:nvCxnSpPr>
        <p:spPr>
          <a:xfrm flipV="1">
            <a:off x="2065020" y="2095500"/>
            <a:ext cx="487680" cy="701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00B22-F766-5782-1518-8658C1059374}"/>
              </a:ext>
            </a:extLst>
          </p:cNvPr>
          <p:cNvCxnSpPr>
            <a:cxnSpLocks/>
          </p:cNvCxnSpPr>
          <p:nvPr/>
        </p:nvCxnSpPr>
        <p:spPr>
          <a:xfrm>
            <a:off x="4137660" y="1588770"/>
            <a:ext cx="1341120" cy="293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D0D11621-9FCE-FFFD-49CC-6D937EF37E2A}"/>
              </a:ext>
            </a:extLst>
          </p:cNvPr>
          <p:cNvSpPr/>
          <p:nvPr/>
        </p:nvSpPr>
        <p:spPr>
          <a:xfrm>
            <a:off x="5608320" y="315849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Menu</a:t>
            </a:r>
          </a:p>
        </p:txBody>
      </p:sp>
      <p:cxnSp>
        <p:nvCxnSpPr>
          <p:cNvPr id="12" name="Straight Arrow Connector 11">
            <a:extLst>
              <a:ext uri="{FF2B5EF4-FFF2-40B4-BE49-F238E27FC236}">
                <a16:creationId xmlns:a16="http://schemas.microsoft.com/office/drawing/2014/main" id="{360B854F-8E76-C8AA-CCB8-837C88D39129}"/>
              </a:ext>
            </a:extLst>
          </p:cNvPr>
          <p:cNvCxnSpPr>
            <a:cxnSpLocks/>
            <a:stCxn id="6" idx="3"/>
          </p:cNvCxnSpPr>
          <p:nvPr/>
        </p:nvCxnSpPr>
        <p:spPr>
          <a:xfrm>
            <a:off x="4137660" y="1676400"/>
            <a:ext cx="1470660" cy="16992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E723572-618C-AA88-588D-2FB7720AD85B}"/>
              </a:ext>
            </a:extLst>
          </p:cNvPr>
          <p:cNvSpPr/>
          <p:nvPr/>
        </p:nvSpPr>
        <p:spPr>
          <a:xfrm>
            <a:off x="3451860" y="4678680"/>
            <a:ext cx="196596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Delivery</a:t>
            </a:r>
          </a:p>
        </p:txBody>
      </p:sp>
      <p:cxnSp>
        <p:nvCxnSpPr>
          <p:cNvPr id="17" name="Straight Arrow Connector 16">
            <a:extLst>
              <a:ext uri="{FF2B5EF4-FFF2-40B4-BE49-F238E27FC236}">
                <a16:creationId xmlns:a16="http://schemas.microsoft.com/office/drawing/2014/main" id="{8A11BF97-C2AC-BF97-FB72-7CD80E2B7B48}"/>
              </a:ext>
            </a:extLst>
          </p:cNvPr>
          <p:cNvCxnSpPr>
            <a:cxnSpLocks/>
          </p:cNvCxnSpPr>
          <p:nvPr/>
        </p:nvCxnSpPr>
        <p:spPr>
          <a:xfrm flipH="1" flipV="1">
            <a:off x="3360420" y="2095500"/>
            <a:ext cx="1447800" cy="25831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B7A04BEC-D098-8BD5-4657-BB9E22282D10}"/>
              </a:ext>
            </a:extLst>
          </p:cNvPr>
          <p:cNvSpPr txBox="1"/>
          <p:nvPr/>
        </p:nvSpPr>
        <p:spPr>
          <a:xfrm>
            <a:off x="1188720" y="3735615"/>
            <a:ext cx="1889760" cy="1200329"/>
          </a:xfrm>
          <a:prstGeom prst="rect">
            <a:avLst/>
          </a:prstGeom>
          <a:noFill/>
        </p:spPr>
        <p:txBody>
          <a:bodyPr wrap="square" rtlCol="0">
            <a:spAutoFit/>
          </a:bodyPr>
          <a:lstStyle/>
          <a:p>
            <a:r>
              <a:rPr lang="en-IN" dirty="0" err="1"/>
              <a:t>phoneNumber</a:t>
            </a:r>
            <a:endParaRPr lang="en-IN" dirty="0"/>
          </a:p>
          <a:p>
            <a:r>
              <a:rPr lang="en-IN" dirty="0" err="1"/>
              <a:t>emailId</a:t>
            </a:r>
            <a:endParaRPr lang="en-IN" dirty="0"/>
          </a:p>
          <a:p>
            <a:r>
              <a:rPr lang="en-IN" dirty="0"/>
              <a:t>address</a:t>
            </a:r>
          </a:p>
          <a:p>
            <a:r>
              <a:rPr lang="en-IN" dirty="0"/>
              <a:t>name</a:t>
            </a:r>
          </a:p>
        </p:txBody>
      </p:sp>
      <p:sp>
        <p:nvSpPr>
          <p:cNvPr id="21" name="TextBox 20">
            <a:extLst>
              <a:ext uri="{FF2B5EF4-FFF2-40B4-BE49-F238E27FC236}">
                <a16:creationId xmlns:a16="http://schemas.microsoft.com/office/drawing/2014/main" id="{C5CCBFBB-C470-023E-12F4-BB55AB4D87DC}"/>
              </a:ext>
            </a:extLst>
          </p:cNvPr>
          <p:cNvSpPr txBox="1"/>
          <p:nvPr/>
        </p:nvSpPr>
        <p:spPr>
          <a:xfrm>
            <a:off x="1051560" y="5661660"/>
            <a:ext cx="9997440" cy="646331"/>
          </a:xfrm>
          <a:prstGeom prst="rect">
            <a:avLst/>
          </a:prstGeom>
          <a:noFill/>
        </p:spPr>
        <p:txBody>
          <a:bodyPr wrap="square" rtlCol="0">
            <a:spAutoFit/>
          </a:bodyPr>
          <a:lstStyle/>
          <a:p>
            <a:r>
              <a:rPr lang="en-IN" dirty="0"/>
              <a:t>Class -&gt; Template or Blueprint of an object</a:t>
            </a:r>
          </a:p>
          <a:p>
            <a:r>
              <a:rPr lang="en-IN" dirty="0"/>
              <a:t>Object -&gt; An instance of a class.</a:t>
            </a:r>
          </a:p>
        </p:txBody>
      </p:sp>
    </p:spTree>
    <p:extLst>
      <p:ext uri="{BB962C8B-B14F-4D97-AF65-F5344CB8AC3E}">
        <p14:creationId xmlns:p14="http://schemas.microsoft.com/office/powerpoint/2010/main" val="4262436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935B871-AFA9-113D-DA66-CF92BF4445E4}"/>
              </a:ext>
            </a:extLst>
          </p:cNvPr>
          <p:cNvSpPr txBox="1"/>
          <p:nvPr/>
        </p:nvSpPr>
        <p:spPr>
          <a:xfrm>
            <a:off x="952500" y="182880"/>
            <a:ext cx="8991600" cy="3970318"/>
          </a:xfrm>
          <a:prstGeom prst="rect">
            <a:avLst/>
          </a:prstGeom>
          <a:noFill/>
        </p:spPr>
        <p:txBody>
          <a:bodyPr wrap="square" rtlCol="0">
            <a:spAutoFit/>
          </a:bodyPr>
          <a:lstStyle/>
          <a:p>
            <a:pPr lvl="3"/>
            <a:r>
              <a:rPr lang="en-IN" dirty="0"/>
              <a:t>                                 </a:t>
            </a:r>
            <a:r>
              <a:rPr lang="en-IN" b="1" dirty="0"/>
              <a:t>OOP Feature</a:t>
            </a:r>
          </a:p>
          <a:p>
            <a:endParaRPr lang="en-IN" dirty="0"/>
          </a:p>
          <a:p>
            <a:pPr marL="342900" indent="-342900">
              <a:buAutoNum type="arabicPeriod"/>
            </a:pPr>
            <a:r>
              <a:rPr lang="en-IN" dirty="0"/>
              <a:t>Inheritance – code reuse</a:t>
            </a:r>
          </a:p>
          <a:p>
            <a:pPr marL="342900" indent="-342900">
              <a:buAutoNum type="arabicPeriod"/>
            </a:pPr>
            <a:endParaRPr lang="en-IN" dirty="0"/>
          </a:p>
          <a:p>
            <a:pPr marL="342900" indent="-342900">
              <a:buAutoNum type="arabicPeriod"/>
            </a:pPr>
            <a:r>
              <a:rPr lang="en-IN" dirty="0"/>
              <a:t>Abstraction – hiding implementation details</a:t>
            </a:r>
          </a:p>
          <a:p>
            <a:r>
              <a:rPr lang="en-US" dirty="0"/>
              <a:t>		non abstract class is called a Concrete class</a:t>
            </a:r>
            <a:endParaRPr lang="en-IN" dirty="0"/>
          </a:p>
          <a:p>
            <a:r>
              <a:rPr lang="en-IN" dirty="0"/>
              <a:t>3. Polymorphism – behaving differently in different environments/circumstances</a:t>
            </a:r>
          </a:p>
          <a:p>
            <a:pPr marL="342900" indent="-342900">
              <a:buAutoNum type="arabicPeriod"/>
            </a:pPr>
            <a:endParaRPr lang="en-IN" dirty="0"/>
          </a:p>
          <a:p>
            <a:pPr marL="285750" indent="-285750">
              <a:buFont typeface="Arial" panose="020B0604020202020204" pitchFamily="34" charset="0"/>
              <a:buChar char="•"/>
            </a:pPr>
            <a:r>
              <a:rPr lang="en-IN" dirty="0"/>
              <a:t>      Compile time  -&gt; method overloading</a:t>
            </a:r>
          </a:p>
          <a:p>
            <a:pPr marL="285750" indent="-285750">
              <a:buFont typeface="Arial" panose="020B0604020202020204" pitchFamily="34" charset="0"/>
              <a:buChar char="•"/>
            </a:pPr>
            <a:r>
              <a:rPr lang="en-IN" dirty="0"/>
              <a:t>      Run time  -&gt; method overriding</a:t>
            </a:r>
          </a:p>
          <a:p>
            <a:pPr marL="285750" indent="-285750">
              <a:buFont typeface="Arial" panose="020B0604020202020204" pitchFamily="34" charset="0"/>
              <a:buChar char="•"/>
            </a:pPr>
            <a:endParaRPr lang="en-IN" dirty="0"/>
          </a:p>
          <a:p>
            <a:r>
              <a:rPr lang="en-IN" dirty="0"/>
              <a:t>Loosely coupled</a:t>
            </a:r>
          </a:p>
          <a:p>
            <a:endParaRPr lang="en-IN" dirty="0"/>
          </a:p>
          <a:p>
            <a:r>
              <a:rPr lang="en-IN" dirty="0"/>
              <a:t>4. Encapsulation : data binding/data hiding -&gt; class , </a:t>
            </a:r>
            <a:r>
              <a:rPr lang="en-IN" dirty="0" err="1"/>
              <a:t>properties,getter</a:t>
            </a:r>
            <a:r>
              <a:rPr lang="en-IN" dirty="0"/>
              <a:t>/setter, access modifier</a:t>
            </a:r>
          </a:p>
        </p:txBody>
      </p:sp>
    </p:spTree>
    <p:extLst>
      <p:ext uri="{BB962C8B-B14F-4D97-AF65-F5344CB8AC3E}">
        <p14:creationId xmlns:p14="http://schemas.microsoft.com/office/powerpoint/2010/main" val="1887797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6EFF3-A683-0C6C-D369-534447F23A4E}"/>
              </a:ext>
            </a:extLst>
          </p:cNvPr>
          <p:cNvSpPr txBox="1"/>
          <p:nvPr/>
        </p:nvSpPr>
        <p:spPr>
          <a:xfrm>
            <a:off x="1737360" y="434340"/>
            <a:ext cx="6431280" cy="646331"/>
          </a:xfrm>
          <a:prstGeom prst="rect">
            <a:avLst/>
          </a:prstGeom>
          <a:noFill/>
        </p:spPr>
        <p:txBody>
          <a:bodyPr wrap="square" rtlCol="0">
            <a:spAutoFit/>
          </a:bodyPr>
          <a:lstStyle/>
          <a:p>
            <a:r>
              <a:rPr lang="en-IN" dirty="0"/>
              <a:t>			</a:t>
            </a:r>
            <a:r>
              <a:rPr lang="en-IN" b="1" dirty="0"/>
              <a:t>Inheritance</a:t>
            </a:r>
          </a:p>
          <a:p>
            <a:endParaRPr lang="en-IN" dirty="0"/>
          </a:p>
        </p:txBody>
      </p:sp>
      <p:sp>
        <p:nvSpPr>
          <p:cNvPr id="3" name="Rectangle 2">
            <a:extLst>
              <a:ext uri="{FF2B5EF4-FFF2-40B4-BE49-F238E27FC236}">
                <a16:creationId xmlns:a16="http://schemas.microsoft.com/office/drawing/2014/main" id="{A87B9009-52D5-18C4-14C4-DD8ED172D783}"/>
              </a:ext>
            </a:extLst>
          </p:cNvPr>
          <p:cNvSpPr/>
          <p:nvPr/>
        </p:nvSpPr>
        <p:spPr>
          <a:xfrm>
            <a:off x="4876800" y="1142315"/>
            <a:ext cx="1341120" cy="708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Animal</a:t>
            </a:r>
          </a:p>
        </p:txBody>
      </p:sp>
      <p:sp>
        <p:nvSpPr>
          <p:cNvPr id="4" name="Rectangle 3">
            <a:extLst>
              <a:ext uri="{FF2B5EF4-FFF2-40B4-BE49-F238E27FC236}">
                <a16:creationId xmlns:a16="http://schemas.microsoft.com/office/drawing/2014/main" id="{EC0EC17D-92E8-FDEC-76FF-9D4625306E6D}"/>
              </a:ext>
            </a:extLst>
          </p:cNvPr>
          <p:cNvSpPr/>
          <p:nvPr/>
        </p:nvSpPr>
        <p:spPr>
          <a:xfrm>
            <a:off x="1927860" y="2621280"/>
            <a:ext cx="1371600" cy="5791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Human</a:t>
            </a:r>
          </a:p>
        </p:txBody>
      </p:sp>
      <p:sp>
        <p:nvSpPr>
          <p:cNvPr id="5" name="Rectangle 4">
            <a:extLst>
              <a:ext uri="{FF2B5EF4-FFF2-40B4-BE49-F238E27FC236}">
                <a16:creationId xmlns:a16="http://schemas.microsoft.com/office/drawing/2014/main" id="{DEC75E04-A619-62F9-9D9D-E4732F56DC87}"/>
              </a:ext>
            </a:extLst>
          </p:cNvPr>
          <p:cNvSpPr/>
          <p:nvPr/>
        </p:nvSpPr>
        <p:spPr>
          <a:xfrm>
            <a:off x="4038600" y="2621280"/>
            <a:ext cx="1371600" cy="5791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Bird</a:t>
            </a:r>
          </a:p>
        </p:txBody>
      </p:sp>
      <p:sp>
        <p:nvSpPr>
          <p:cNvPr id="6" name="Rectangle 5">
            <a:extLst>
              <a:ext uri="{FF2B5EF4-FFF2-40B4-BE49-F238E27FC236}">
                <a16:creationId xmlns:a16="http://schemas.microsoft.com/office/drawing/2014/main" id="{B1BE5AC9-C73C-650F-C6ED-4A8C900730AC}"/>
              </a:ext>
            </a:extLst>
          </p:cNvPr>
          <p:cNvSpPr/>
          <p:nvPr/>
        </p:nvSpPr>
        <p:spPr>
          <a:xfrm>
            <a:off x="6149340" y="2621280"/>
            <a:ext cx="1371600" cy="5791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Cat</a:t>
            </a:r>
          </a:p>
        </p:txBody>
      </p:sp>
      <p:sp>
        <p:nvSpPr>
          <p:cNvPr id="7" name="Rectangle 6">
            <a:extLst>
              <a:ext uri="{FF2B5EF4-FFF2-40B4-BE49-F238E27FC236}">
                <a16:creationId xmlns:a16="http://schemas.microsoft.com/office/drawing/2014/main" id="{497ACAAA-B6CF-3754-0554-F3DCE1AA8753}"/>
              </a:ext>
            </a:extLst>
          </p:cNvPr>
          <p:cNvSpPr/>
          <p:nvPr/>
        </p:nvSpPr>
        <p:spPr>
          <a:xfrm>
            <a:off x="8412480" y="2682240"/>
            <a:ext cx="1371600" cy="5791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Dog</a:t>
            </a:r>
          </a:p>
        </p:txBody>
      </p:sp>
      <p:cxnSp>
        <p:nvCxnSpPr>
          <p:cNvPr id="9" name="Straight Arrow Connector 8">
            <a:extLst>
              <a:ext uri="{FF2B5EF4-FFF2-40B4-BE49-F238E27FC236}">
                <a16:creationId xmlns:a16="http://schemas.microsoft.com/office/drawing/2014/main" id="{AB5C62F7-6EDE-C3D8-B5BC-98B80D0BE1A4}"/>
              </a:ext>
            </a:extLst>
          </p:cNvPr>
          <p:cNvCxnSpPr>
            <a:stCxn id="4" idx="0"/>
          </p:cNvCxnSpPr>
          <p:nvPr/>
        </p:nvCxnSpPr>
        <p:spPr>
          <a:xfrm flipV="1">
            <a:off x="2613660" y="1760220"/>
            <a:ext cx="2202180" cy="8610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2C706B5-F007-9141-C110-CBB2DCCF9C5A}"/>
              </a:ext>
            </a:extLst>
          </p:cNvPr>
          <p:cNvCxnSpPr>
            <a:cxnSpLocks/>
            <a:stCxn id="5" idx="0"/>
          </p:cNvCxnSpPr>
          <p:nvPr/>
        </p:nvCxnSpPr>
        <p:spPr>
          <a:xfrm flipV="1">
            <a:off x="4724400" y="1831583"/>
            <a:ext cx="266700" cy="7896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5B83EA-3D4D-228D-36B1-391E88F897FF}"/>
              </a:ext>
            </a:extLst>
          </p:cNvPr>
          <p:cNvCxnSpPr>
            <a:cxnSpLocks/>
            <a:stCxn id="6" idx="0"/>
          </p:cNvCxnSpPr>
          <p:nvPr/>
        </p:nvCxnSpPr>
        <p:spPr>
          <a:xfrm flipH="1" flipV="1">
            <a:off x="5996940" y="1860670"/>
            <a:ext cx="838200" cy="760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2F77F5A-F78A-5064-FF28-EAFF3225FB7C}"/>
              </a:ext>
            </a:extLst>
          </p:cNvPr>
          <p:cNvCxnSpPr>
            <a:cxnSpLocks/>
          </p:cNvCxnSpPr>
          <p:nvPr/>
        </p:nvCxnSpPr>
        <p:spPr>
          <a:xfrm flipH="1" flipV="1">
            <a:off x="6240780" y="1841281"/>
            <a:ext cx="2377440" cy="810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2561AA84-9E43-09C4-2F9D-BF962028722A}"/>
              </a:ext>
            </a:extLst>
          </p:cNvPr>
          <p:cNvSpPr txBox="1"/>
          <p:nvPr/>
        </p:nvSpPr>
        <p:spPr>
          <a:xfrm>
            <a:off x="3009900" y="4046220"/>
            <a:ext cx="5722620" cy="646331"/>
          </a:xfrm>
          <a:prstGeom prst="rect">
            <a:avLst/>
          </a:prstGeom>
          <a:noFill/>
        </p:spPr>
        <p:txBody>
          <a:bodyPr wrap="square" rtlCol="0">
            <a:spAutoFit/>
          </a:bodyPr>
          <a:lstStyle/>
          <a:p>
            <a:r>
              <a:rPr lang="en-IN" dirty="0"/>
              <a:t>Code reuse . Base class contains the common behaviour / properties</a:t>
            </a:r>
          </a:p>
        </p:txBody>
      </p:sp>
    </p:spTree>
    <p:extLst>
      <p:ext uri="{BB962C8B-B14F-4D97-AF65-F5344CB8AC3E}">
        <p14:creationId xmlns:p14="http://schemas.microsoft.com/office/powerpoint/2010/main" val="2195192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AA72B1-553B-C265-6C50-D382BA41E483}"/>
              </a:ext>
            </a:extLst>
          </p:cNvPr>
          <p:cNvSpPr/>
          <p:nvPr/>
        </p:nvSpPr>
        <p:spPr>
          <a:xfrm>
            <a:off x="2255520" y="2705100"/>
            <a:ext cx="1584960" cy="899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Car</a:t>
            </a:r>
          </a:p>
        </p:txBody>
      </p:sp>
      <p:sp>
        <p:nvSpPr>
          <p:cNvPr id="3" name="TextBox 2">
            <a:extLst>
              <a:ext uri="{FF2B5EF4-FFF2-40B4-BE49-F238E27FC236}">
                <a16:creationId xmlns:a16="http://schemas.microsoft.com/office/drawing/2014/main" id="{75000A91-956A-2939-F806-ECD9F50DD5DD}"/>
              </a:ext>
            </a:extLst>
          </p:cNvPr>
          <p:cNvSpPr txBox="1"/>
          <p:nvPr/>
        </p:nvSpPr>
        <p:spPr>
          <a:xfrm>
            <a:off x="6934200" y="289561"/>
            <a:ext cx="2606040" cy="2031325"/>
          </a:xfrm>
          <a:prstGeom prst="rect">
            <a:avLst/>
          </a:prstGeom>
          <a:noFill/>
        </p:spPr>
        <p:txBody>
          <a:bodyPr wrap="square" rtlCol="0">
            <a:spAutoFit/>
          </a:bodyPr>
          <a:lstStyle/>
          <a:p>
            <a:r>
              <a:rPr lang="en-IN" dirty="0" err="1"/>
              <a:t>Color</a:t>
            </a:r>
            <a:endParaRPr lang="en-IN" dirty="0"/>
          </a:p>
          <a:p>
            <a:r>
              <a:rPr lang="en-IN" dirty="0" err="1"/>
              <a:t>numberOfWheels</a:t>
            </a:r>
            <a:endParaRPr lang="en-IN" dirty="0"/>
          </a:p>
          <a:p>
            <a:r>
              <a:rPr lang="en-IN" dirty="0"/>
              <a:t>Model</a:t>
            </a:r>
          </a:p>
          <a:p>
            <a:r>
              <a:rPr lang="en-IN" dirty="0"/>
              <a:t>Make</a:t>
            </a:r>
          </a:p>
          <a:p>
            <a:r>
              <a:rPr lang="en-IN" dirty="0" err="1"/>
              <a:t>typeOfVehicle</a:t>
            </a:r>
            <a:endParaRPr lang="en-IN" dirty="0"/>
          </a:p>
          <a:p>
            <a:r>
              <a:rPr lang="en-IN" dirty="0" err="1"/>
              <a:t>fuelType</a:t>
            </a:r>
            <a:endParaRPr lang="en-IN" dirty="0"/>
          </a:p>
          <a:p>
            <a:endParaRPr lang="en-IN" dirty="0"/>
          </a:p>
        </p:txBody>
      </p:sp>
      <p:sp>
        <p:nvSpPr>
          <p:cNvPr id="4" name="Rectangle 3">
            <a:extLst>
              <a:ext uri="{FF2B5EF4-FFF2-40B4-BE49-F238E27FC236}">
                <a16:creationId xmlns:a16="http://schemas.microsoft.com/office/drawing/2014/main" id="{30ADE076-DB19-796E-466C-B3213E0EDE46}"/>
              </a:ext>
            </a:extLst>
          </p:cNvPr>
          <p:cNvSpPr/>
          <p:nvPr/>
        </p:nvSpPr>
        <p:spPr>
          <a:xfrm>
            <a:off x="4808220" y="2705100"/>
            <a:ext cx="1584960" cy="899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Bike</a:t>
            </a:r>
          </a:p>
        </p:txBody>
      </p:sp>
      <p:sp>
        <p:nvSpPr>
          <p:cNvPr id="7" name="Rectangle 6">
            <a:extLst>
              <a:ext uri="{FF2B5EF4-FFF2-40B4-BE49-F238E27FC236}">
                <a16:creationId xmlns:a16="http://schemas.microsoft.com/office/drawing/2014/main" id="{6C8D0626-8E55-5507-2972-29F42CB6B2F2}"/>
              </a:ext>
            </a:extLst>
          </p:cNvPr>
          <p:cNvSpPr/>
          <p:nvPr/>
        </p:nvSpPr>
        <p:spPr>
          <a:xfrm>
            <a:off x="7124700" y="2705100"/>
            <a:ext cx="1584960" cy="899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Bus</a:t>
            </a:r>
          </a:p>
        </p:txBody>
      </p:sp>
      <p:sp>
        <p:nvSpPr>
          <p:cNvPr id="9" name="Rectangle 8">
            <a:extLst>
              <a:ext uri="{FF2B5EF4-FFF2-40B4-BE49-F238E27FC236}">
                <a16:creationId xmlns:a16="http://schemas.microsoft.com/office/drawing/2014/main" id="{75D7ED4B-0A8F-A244-F53F-130F0D7FB4F8}"/>
              </a:ext>
            </a:extLst>
          </p:cNvPr>
          <p:cNvSpPr/>
          <p:nvPr/>
        </p:nvSpPr>
        <p:spPr>
          <a:xfrm>
            <a:off x="4861560" y="612814"/>
            <a:ext cx="1584960" cy="8991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Vehicle</a:t>
            </a:r>
          </a:p>
        </p:txBody>
      </p:sp>
      <p:cxnSp>
        <p:nvCxnSpPr>
          <p:cNvPr id="11" name="Straight Arrow Connector 10">
            <a:extLst>
              <a:ext uri="{FF2B5EF4-FFF2-40B4-BE49-F238E27FC236}">
                <a16:creationId xmlns:a16="http://schemas.microsoft.com/office/drawing/2014/main" id="{F4123BBD-8D69-A66E-35E3-5533BF1D1ABC}"/>
              </a:ext>
            </a:extLst>
          </p:cNvPr>
          <p:cNvCxnSpPr>
            <a:cxnSpLocks/>
            <a:stCxn id="2" idx="0"/>
          </p:cNvCxnSpPr>
          <p:nvPr/>
        </p:nvCxnSpPr>
        <p:spPr>
          <a:xfrm flipV="1">
            <a:off x="3048000" y="1511974"/>
            <a:ext cx="1760220" cy="119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6E38870-7A89-0C0E-C725-11419B74BFD3}"/>
              </a:ext>
            </a:extLst>
          </p:cNvPr>
          <p:cNvCxnSpPr>
            <a:cxnSpLocks/>
            <a:stCxn id="4" idx="0"/>
          </p:cNvCxnSpPr>
          <p:nvPr/>
        </p:nvCxnSpPr>
        <p:spPr>
          <a:xfrm flipH="1" flipV="1">
            <a:off x="5440680" y="1511974"/>
            <a:ext cx="160020" cy="119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66CCCF2-187D-E33D-D532-784F7771B8C7}"/>
              </a:ext>
            </a:extLst>
          </p:cNvPr>
          <p:cNvCxnSpPr>
            <a:cxnSpLocks/>
          </p:cNvCxnSpPr>
          <p:nvPr/>
        </p:nvCxnSpPr>
        <p:spPr>
          <a:xfrm flipH="1" flipV="1">
            <a:off x="6301740" y="1511974"/>
            <a:ext cx="1059180" cy="1193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3005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D309CC-42B1-8A4B-EA15-6C2302C69E6E}"/>
              </a:ext>
            </a:extLst>
          </p:cNvPr>
          <p:cNvSpPr/>
          <p:nvPr/>
        </p:nvSpPr>
        <p:spPr>
          <a:xfrm>
            <a:off x="2125980" y="3177540"/>
            <a:ext cx="2514600" cy="1470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CITI</a:t>
            </a:r>
          </a:p>
        </p:txBody>
      </p:sp>
      <p:sp>
        <p:nvSpPr>
          <p:cNvPr id="3" name="Rectangle 2">
            <a:extLst>
              <a:ext uri="{FF2B5EF4-FFF2-40B4-BE49-F238E27FC236}">
                <a16:creationId xmlns:a16="http://schemas.microsoft.com/office/drawing/2014/main" id="{97E6D315-4DE9-0237-7C17-8E98611A1571}"/>
              </a:ext>
            </a:extLst>
          </p:cNvPr>
          <p:cNvSpPr/>
          <p:nvPr/>
        </p:nvSpPr>
        <p:spPr>
          <a:xfrm>
            <a:off x="6096000" y="3177540"/>
            <a:ext cx="2514600" cy="1470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HDFC</a:t>
            </a:r>
          </a:p>
        </p:txBody>
      </p:sp>
      <p:sp>
        <p:nvSpPr>
          <p:cNvPr id="4" name="TextBox 3">
            <a:extLst>
              <a:ext uri="{FF2B5EF4-FFF2-40B4-BE49-F238E27FC236}">
                <a16:creationId xmlns:a16="http://schemas.microsoft.com/office/drawing/2014/main" id="{49BD32AC-BCFE-5C0C-2070-F3710A27452B}"/>
              </a:ext>
            </a:extLst>
          </p:cNvPr>
          <p:cNvSpPr txBox="1"/>
          <p:nvPr/>
        </p:nvSpPr>
        <p:spPr>
          <a:xfrm>
            <a:off x="6884670" y="862132"/>
            <a:ext cx="5707380" cy="2308324"/>
          </a:xfrm>
          <a:prstGeom prst="rect">
            <a:avLst/>
          </a:prstGeom>
          <a:noFill/>
        </p:spPr>
        <p:txBody>
          <a:bodyPr wrap="square" rtlCol="0">
            <a:spAutoFit/>
          </a:bodyPr>
          <a:lstStyle/>
          <a:p>
            <a:r>
              <a:rPr lang="en-IN" dirty="0"/>
              <a:t>String </a:t>
            </a:r>
            <a:r>
              <a:rPr lang="en-IN" dirty="0" err="1"/>
              <a:t>accountNumber</a:t>
            </a:r>
            <a:r>
              <a:rPr lang="en-IN" dirty="0"/>
              <a:t>;</a:t>
            </a:r>
          </a:p>
          <a:p>
            <a:r>
              <a:rPr lang="en-IN" dirty="0"/>
              <a:t>String </a:t>
            </a:r>
            <a:r>
              <a:rPr lang="en-IN" dirty="0" err="1"/>
              <a:t>accountType</a:t>
            </a:r>
            <a:r>
              <a:rPr lang="en-IN" dirty="0"/>
              <a:t>;</a:t>
            </a:r>
          </a:p>
          <a:p>
            <a:r>
              <a:rPr lang="en-IN" dirty="0"/>
              <a:t>String </a:t>
            </a:r>
            <a:r>
              <a:rPr lang="en-IN" dirty="0" err="1"/>
              <a:t>ifscCode</a:t>
            </a:r>
            <a:r>
              <a:rPr lang="en-IN" dirty="0"/>
              <a:t>;</a:t>
            </a:r>
          </a:p>
          <a:p>
            <a:r>
              <a:rPr lang="en-IN" dirty="0"/>
              <a:t>String </a:t>
            </a:r>
            <a:r>
              <a:rPr lang="en-IN" dirty="0" err="1"/>
              <a:t>branchAddress</a:t>
            </a:r>
            <a:r>
              <a:rPr lang="en-IN" dirty="0"/>
              <a:t>;</a:t>
            </a:r>
          </a:p>
          <a:p>
            <a:r>
              <a:rPr lang="en-IN" dirty="0"/>
              <a:t>double withdraw(String </a:t>
            </a:r>
            <a:r>
              <a:rPr lang="en-IN" dirty="0" err="1"/>
              <a:t>accountNumber,double</a:t>
            </a:r>
            <a:r>
              <a:rPr lang="en-IN" dirty="0"/>
              <a:t> amount)</a:t>
            </a:r>
          </a:p>
          <a:p>
            <a:r>
              <a:rPr lang="en-IN" dirty="0"/>
              <a:t>void deposit(String </a:t>
            </a:r>
            <a:r>
              <a:rPr lang="en-IN" dirty="0" err="1"/>
              <a:t>accountNumber,double</a:t>
            </a:r>
            <a:r>
              <a:rPr lang="en-IN" dirty="0"/>
              <a:t> amount)</a:t>
            </a:r>
          </a:p>
          <a:p>
            <a:endParaRPr lang="en-IN" dirty="0"/>
          </a:p>
          <a:p>
            <a:endParaRPr lang="en-IN" dirty="0"/>
          </a:p>
        </p:txBody>
      </p:sp>
      <p:sp>
        <p:nvSpPr>
          <p:cNvPr id="5" name="Rectangle 4">
            <a:extLst>
              <a:ext uri="{FF2B5EF4-FFF2-40B4-BE49-F238E27FC236}">
                <a16:creationId xmlns:a16="http://schemas.microsoft.com/office/drawing/2014/main" id="{BEFD531F-C830-8C1B-D64E-542B6B29A826}"/>
              </a:ext>
            </a:extLst>
          </p:cNvPr>
          <p:cNvSpPr/>
          <p:nvPr/>
        </p:nvSpPr>
        <p:spPr>
          <a:xfrm>
            <a:off x="4139565" y="869216"/>
            <a:ext cx="2514600" cy="1470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Bank</a:t>
            </a:r>
          </a:p>
        </p:txBody>
      </p:sp>
      <p:cxnSp>
        <p:nvCxnSpPr>
          <p:cNvPr id="7" name="Straight Arrow Connector 6">
            <a:extLst>
              <a:ext uri="{FF2B5EF4-FFF2-40B4-BE49-F238E27FC236}">
                <a16:creationId xmlns:a16="http://schemas.microsoft.com/office/drawing/2014/main" id="{83CCC09D-1F34-4C2A-423E-65336FCDCFFA}"/>
              </a:ext>
            </a:extLst>
          </p:cNvPr>
          <p:cNvCxnSpPr/>
          <p:nvPr/>
        </p:nvCxnSpPr>
        <p:spPr>
          <a:xfrm flipV="1">
            <a:off x="3886200" y="2339876"/>
            <a:ext cx="655320" cy="830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4ECC359-0C33-323B-EFA6-76167D7B9E26}"/>
              </a:ext>
            </a:extLst>
          </p:cNvPr>
          <p:cNvCxnSpPr>
            <a:cxnSpLocks/>
          </p:cNvCxnSpPr>
          <p:nvPr/>
        </p:nvCxnSpPr>
        <p:spPr>
          <a:xfrm flipH="1" flipV="1">
            <a:off x="5385435" y="2346960"/>
            <a:ext cx="992505" cy="8234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6DE6D2D-7BF3-23FD-6D19-B8C69DD64C37}"/>
              </a:ext>
            </a:extLst>
          </p:cNvPr>
          <p:cNvSpPr txBox="1"/>
          <p:nvPr/>
        </p:nvSpPr>
        <p:spPr>
          <a:xfrm>
            <a:off x="1371600" y="4983480"/>
            <a:ext cx="8854440" cy="646331"/>
          </a:xfrm>
          <a:prstGeom prst="rect">
            <a:avLst/>
          </a:prstGeom>
          <a:noFill/>
        </p:spPr>
        <p:txBody>
          <a:bodyPr wrap="square" rtlCol="0">
            <a:spAutoFit/>
          </a:bodyPr>
          <a:lstStyle/>
          <a:p>
            <a:r>
              <a:rPr lang="en-IN" dirty="0"/>
              <a:t>Interface gives 100% abstraction (provided you don’t have a default method)</a:t>
            </a:r>
          </a:p>
          <a:p>
            <a:r>
              <a:rPr lang="en-IN" dirty="0"/>
              <a:t>Abstract class gives 0-100% abstraction.</a:t>
            </a:r>
          </a:p>
        </p:txBody>
      </p:sp>
    </p:spTree>
    <p:extLst>
      <p:ext uri="{BB962C8B-B14F-4D97-AF65-F5344CB8AC3E}">
        <p14:creationId xmlns:p14="http://schemas.microsoft.com/office/powerpoint/2010/main" val="180964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7B95B8-7FC4-D4FA-E7DF-C426D2B104C8}"/>
              </a:ext>
            </a:extLst>
          </p:cNvPr>
          <p:cNvSpPr txBox="1"/>
          <p:nvPr/>
        </p:nvSpPr>
        <p:spPr>
          <a:xfrm>
            <a:off x="3093720" y="1150620"/>
            <a:ext cx="3909060" cy="369332"/>
          </a:xfrm>
          <a:prstGeom prst="rect">
            <a:avLst/>
          </a:prstGeom>
          <a:noFill/>
        </p:spPr>
        <p:txBody>
          <a:bodyPr wrap="square" rtlCol="0">
            <a:spAutoFit/>
          </a:bodyPr>
          <a:lstStyle/>
          <a:p>
            <a:pPr algn="ctr"/>
            <a:r>
              <a:rPr lang="en-IN" dirty="0"/>
              <a:t>Abstraction</a:t>
            </a:r>
          </a:p>
        </p:txBody>
      </p:sp>
      <p:sp>
        <p:nvSpPr>
          <p:cNvPr id="4" name="TextBox 3">
            <a:extLst>
              <a:ext uri="{FF2B5EF4-FFF2-40B4-BE49-F238E27FC236}">
                <a16:creationId xmlns:a16="http://schemas.microsoft.com/office/drawing/2014/main" id="{EC9B7F6F-D4A5-FA71-CE25-9D233F99757A}"/>
              </a:ext>
            </a:extLst>
          </p:cNvPr>
          <p:cNvSpPr txBox="1"/>
          <p:nvPr/>
        </p:nvSpPr>
        <p:spPr>
          <a:xfrm>
            <a:off x="1584960" y="1519952"/>
            <a:ext cx="8229600" cy="646331"/>
          </a:xfrm>
          <a:prstGeom prst="rect">
            <a:avLst/>
          </a:prstGeom>
          <a:noFill/>
        </p:spPr>
        <p:txBody>
          <a:bodyPr wrap="square" rtlCol="0">
            <a:spAutoFit/>
          </a:bodyPr>
          <a:lstStyle/>
          <a:p>
            <a:pPr marL="342900" indent="-342900">
              <a:buAutoNum type="arabicPeriod"/>
            </a:pPr>
            <a:r>
              <a:rPr lang="en-IN" dirty="0"/>
              <a:t>Abstract class</a:t>
            </a:r>
          </a:p>
          <a:p>
            <a:pPr marL="342900" indent="-342900">
              <a:buAutoNum type="arabicPeriod"/>
            </a:pPr>
            <a:r>
              <a:rPr lang="en-IN" dirty="0"/>
              <a:t>Interface - &gt; contracts. It contains only methods  without a body (partially true)  </a:t>
            </a:r>
          </a:p>
        </p:txBody>
      </p:sp>
      <p:sp>
        <p:nvSpPr>
          <p:cNvPr id="6" name="TextBox 5">
            <a:extLst>
              <a:ext uri="{FF2B5EF4-FFF2-40B4-BE49-F238E27FC236}">
                <a16:creationId xmlns:a16="http://schemas.microsoft.com/office/drawing/2014/main" id="{C2D808A6-D463-9770-CFB1-1A9C379B018A}"/>
              </a:ext>
            </a:extLst>
          </p:cNvPr>
          <p:cNvSpPr txBox="1"/>
          <p:nvPr/>
        </p:nvSpPr>
        <p:spPr>
          <a:xfrm>
            <a:off x="1280160" y="2514600"/>
            <a:ext cx="6926580" cy="1754326"/>
          </a:xfrm>
          <a:prstGeom prst="rect">
            <a:avLst/>
          </a:prstGeom>
          <a:noFill/>
        </p:spPr>
        <p:txBody>
          <a:bodyPr wrap="square" rtlCol="0">
            <a:spAutoFit/>
          </a:bodyPr>
          <a:lstStyle/>
          <a:p>
            <a:r>
              <a:rPr lang="en-IN" dirty="0" err="1"/>
              <a:t>MobileOps</a:t>
            </a:r>
            <a:r>
              <a:rPr lang="en-IN" dirty="0"/>
              <a:t> - &gt;</a:t>
            </a:r>
          </a:p>
          <a:p>
            <a:endParaRPr lang="en-IN" dirty="0"/>
          </a:p>
          <a:p>
            <a:r>
              <a:rPr lang="en-IN" dirty="0"/>
              <a:t>	void </a:t>
            </a:r>
            <a:r>
              <a:rPr lang="en-IN" dirty="0" err="1"/>
              <a:t>makeCall</a:t>
            </a:r>
            <a:r>
              <a:rPr lang="en-IN" dirty="0"/>
              <a:t>(String </a:t>
            </a:r>
            <a:r>
              <a:rPr lang="en-IN" dirty="0" err="1"/>
              <a:t>phoneNumber</a:t>
            </a:r>
            <a:r>
              <a:rPr lang="en-IN" dirty="0"/>
              <a:t>)</a:t>
            </a:r>
          </a:p>
          <a:p>
            <a:r>
              <a:rPr lang="en-IN" dirty="0"/>
              <a:t>                 void </a:t>
            </a:r>
            <a:r>
              <a:rPr lang="en-IN" dirty="0" err="1"/>
              <a:t>turnOnWifi</a:t>
            </a:r>
            <a:r>
              <a:rPr lang="en-IN" dirty="0"/>
              <a:t>(String </a:t>
            </a:r>
            <a:r>
              <a:rPr lang="en-IN" dirty="0" err="1"/>
              <a:t>wifiName</a:t>
            </a:r>
            <a:r>
              <a:rPr lang="en-IN" dirty="0"/>
              <a:t>)</a:t>
            </a:r>
          </a:p>
          <a:p>
            <a:r>
              <a:rPr lang="en-IN" dirty="0"/>
              <a:t>                  void </a:t>
            </a:r>
            <a:r>
              <a:rPr lang="en-IN" dirty="0" err="1"/>
              <a:t>takePhoto</a:t>
            </a:r>
            <a:r>
              <a:rPr lang="en-IN" dirty="0"/>
              <a:t>()</a:t>
            </a:r>
          </a:p>
          <a:p>
            <a:r>
              <a:rPr lang="en-IN" dirty="0"/>
              <a:t>            </a:t>
            </a:r>
          </a:p>
        </p:txBody>
      </p:sp>
    </p:spTree>
    <p:extLst>
      <p:ext uri="{BB962C8B-B14F-4D97-AF65-F5344CB8AC3E}">
        <p14:creationId xmlns:p14="http://schemas.microsoft.com/office/powerpoint/2010/main" val="161897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224840-5FA9-606F-930A-125CA193EDDF}"/>
              </a:ext>
            </a:extLst>
          </p:cNvPr>
          <p:cNvSpPr txBox="1"/>
          <p:nvPr/>
        </p:nvSpPr>
        <p:spPr>
          <a:xfrm>
            <a:off x="845820" y="182880"/>
            <a:ext cx="10789920" cy="1477328"/>
          </a:xfrm>
          <a:prstGeom prst="rect">
            <a:avLst/>
          </a:prstGeom>
          <a:noFill/>
        </p:spPr>
        <p:txBody>
          <a:bodyPr wrap="square" rtlCol="0">
            <a:spAutoFit/>
          </a:bodyPr>
          <a:lstStyle/>
          <a:p>
            <a:r>
              <a:rPr lang="en-IN" dirty="0"/>
              <a:t>Access modifiers to control visibility of property/method:</a:t>
            </a:r>
          </a:p>
          <a:p>
            <a:pPr lvl="1"/>
            <a:r>
              <a:rPr lang="en-IN" dirty="0"/>
              <a:t>	</a:t>
            </a:r>
            <a:r>
              <a:rPr lang="en-IN" b="1" dirty="0"/>
              <a:t>default</a:t>
            </a:r>
          </a:p>
          <a:p>
            <a:pPr lvl="1"/>
            <a:r>
              <a:rPr lang="en-IN" b="1" dirty="0"/>
              <a:t>	public</a:t>
            </a:r>
          </a:p>
          <a:p>
            <a:pPr lvl="1"/>
            <a:r>
              <a:rPr lang="en-IN" b="1" dirty="0"/>
              <a:t>	private</a:t>
            </a:r>
          </a:p>
          <a:p>
            <a:pPr lvl="1"/>
            <a:r>
              <a:rPr lang="en-IN" b="1" dirty="0"/>
              <a:t>	protected</a:t>
            </a:r>
          </a:p>
        </p:txBody>
      </p:sp>
      <p:sp>
        <p:nvSpPr>
          <p:cNvPr id="3" name="TextBox 2">
            <a:extLst>
              <a:ext uri="{FF2B5EF4-FFF2-40B4-BE49-F238E27FC236}">
                <a16:creationId xmlns:a16="http://schemas.microsoft.com/office/drawing/2014/main" id="{68760F6B-96CD-10E5-16ED-631AC48615C1}"/>
              </a:ext>
            </a:extLst>
          </p:cNvPr>
          <p:cNvSpPr txBox="1"/>
          <p:nvPr/>
        </p:nvSpPr>
        <p:spPr>
          <a:xfrm>
            <a:off x="845820" y="2087880"/>
            <a:ext cx="10789920" cy="2862322"/>
          </a:xfrm>
          <a:prstGeom prst="rect">
            <a:avLst/>
          </a:prstGeom>
          <a:noFill/>
        </p:spPr>
        <p:txBody>
          <a:bodyPr wrap="square" rtlCol="0">
            <a:spAutoFit/>
          </a:bodyPr>
          <a:lstStyle/>
          <a:p>
            <a:r>
              <a:rPr lang="en-IN" dirty="0"/>
              <a:t>Association</a:t>
            </a:r>
          </a:p>
          <a:p>
            <a:endParaRPr lang="en-IN" dirty="0"/>
          </a:p>
          <a:p>
            <a:endParaRPr lang="en-IN" dirty="0"/>
          </a:p>
          <a:p>
            <a:endParaRPr lang="en-IN" dirty="0"/>
          </a:p>
          <a:p>
            <a:r>
              <a:rPr lang="en-IN" dirty="0"/>
              <a:t>Aggregation</a:t>
            </a:r>
          </a:p>
          <a:p>
            <a:endParaRPr lang="en-IN" dirty="0"/>
          </a:p>
          <a:p>
            <a:endParaRPr lang="en-IN" dirty="0"/>
          </a:p>
          <a:p>
            <a:endParaRPr lang="en-IN" dirty="0"/>
          </a:p>
          <a:p>
            <a:r>
              <a:rPr lang="en-IN" dirty="0"/>
              <a:t>Composition</a:t>
            </a:r>
          </a:p>
          <a:p>
            <a:endParaRPr lang="en-IN" dirty="0"/>
          </a:p>
        </p:txBody>
      </p:sp>
    </p:spTree>
    <p:extLst>
      <p:ext uri="{BB962C8B-B14F-4D97-AF65-F5344CB8AC3E}">
        <p14:creationId xmlns:p14="http://schemas.microsoft.com/office/powerpoint/2010/main" val="23579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7FF14E-1DF9-C992-B1F1-DFF12A135729}"/>
              </a:ext>
            </a:extLst>
          </p:cNvPr>
          <p:cNvSpPr txBox="1"/>
          <p:nvPr/>
        </p:nvSpPr>
        <p:spPr>
          <a:xfrm>
            <a:off x="1447800" y="198120"/>
            <a:ext cx="9928860" cy="5078313"/>
          </a:xfrm>
          <a:prstGeom prst="rect">
            <a:avLst/>
          </a:prstGeom>
          <a:noFill/>
        </p:spPr>
        <p:txBody>
          <a:bodyPr wrap="square" rtlCol="0">
            <a:spAutoFit/>
          </a:bodyPr>
          <a:lstStyle/>
          <a:p>
            <a:r>
              <a:rPr lang="en-IN" sz="3600" b="1" dirty="0"/>
              <a:t>Exception Handling</a:t>
            </a:r>
          </a:p>
          <a:p>
            <a:endParaRPr lang="en-IN" sz="3600" b="1" dirty="0"/>
          </a:p>
          <a:p>
            <a:endParaRPr lang="en-IN" sz="3600" b="1" dirty="0"/>
          </a:p>
          <a:p>
            <a:r>
              <a:rPr lang="en-IN" sz="3600" b="1" dirty="0"/>
              <a:t>Exception be can be handled but error can not be.</a:t>
            </a:r>
          </a:p>
          <a:p>
            <a:endParaRPr lang="en-IN" sz="3600" b="1" dirty="0"/>
          </a:p>
          <a:p>
            <a:br>
              <a:rPr lang="en-IN" sz="3600" b="1" dirty="0"/>
            </a:br>
            <a:r>
              <a:rPr lang="en-IN" sz="3600" dirty="0"/>
              <a:t>Checked Exception :  Compile time</a:t>
            </a:r>
          </a:p>
          <a:p>
            <a:endParaRPr lang="en-IN" sz="3600" dirty="0"/>
          </a:p>
          <a:p>
            <a:r>
              <a:rPr lang="en-IN" sz="3600" dirty="0"/>
              <a:t>Unchecked Exception : Runtime</a:t>
            </a:r>
            <a:endParaRPr lang="en-IN" dirty="0"/>
          </a:p>
        </p:txBody>
      </p:sp>
    </p:spTree>
    <p:extLst>
      <p:ext uri="{BB962C8B-B14F-4D97-AF65-F5344CB8AC3E}">
        <p14:creationId xmlns:p14="http://schemas.microsoft.com/office/powerpoint/2010/main" val="28911300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1765</TotalTime>
  <Words>723</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JAYANTA DAS</dc:creator>
  <cp:lastModifiedBy>JAYANTA K DAS</cp:lastModifiedBy>
  <cp:revision>94</cp:revision>
  <dcterms:created xsi:type="dcterms:W3CDTF">2025-07-18T06:23:14Z</dcterms:created>
  <dcterms:modified xsi:type="dcterms:W3CDTF">2025-07-23T12:59:17Z</dcterms:modified>
</cp:coreProperties>
</file>