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5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84" r:id="rId11"/>
    <p:sldId id="295" r:id="rId12"/>
    <p:sldId id="294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4BE0ED-9622-46B1-A655-0736F2AB9F14}" v="83" dt="2025-07-18T12:49:43.2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B84C9-CE1A-4EFB-99CE-21F484E4DB5C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C35177-09B2-4AAF-9512-402091CBA7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431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A9625-90C6-50D1-7B07-9A8FA533E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52F40-DF22-7C70-9A5B-26A038AF3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7FAF8-9580-078F-28D6-BA0D99C54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0B3F7-0D6F-34B0-A74B-208E48774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25C17-3DE6-286E-3491-1F3818EF6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27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40F5-539F-DB5B-EC30-804DD8FDE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219E8F-A5C4-E7B3-F4D9-BB79A78E3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2C58B-D4DD-197B-54FA-DB7E190A8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88E21-9C5F-452A-C778-915761554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DFB33-4802-3C1F-6F41-A5F0F806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853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201A14-3444-7705-740A-8776B8100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D40C25-146E-7E25-A0D4-E1881CA74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4DB97-41DB-BC2B-7643-2065D363D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5F402-A727-909D-C6C3-A781F3B8D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A4E34-9BF1-B3A4-5097-26781777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322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FC724-7C27-223F-6566-5B5CEF2D2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1503C-6DD6-412B-676F-2083307A2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34271-1F5E-C61A-8CDE-9D60D95F3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B73FF-A45C-C065-4AB0-EF54B24BB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C937C-EB50-BDE7-B9EE-A6A9AC2F8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703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C7A1E-A3A0-5266-19BA-F3F4526A6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E8453-A24D-B515-803B-B355278D6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F76DE-85AB-3853-DEBD-1DE9A55B1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38570-B7A2-AEC2-D007-FAA12029D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92CF8-34E4-A82F-F88E-38DAB31D9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69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4EB8D-8307-612A-FB40-DAC5CBF76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F2B49-0B65-0EF1-CAF0-94C25D73D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8CCD2-4153-F026-2836-22D90BD4D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66D21-BE24-607B-2DEB-DF9E261C6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E359C-7746-208B-4EC5-035DA3C8F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48956-1E8B-74C9-31B9-F8EAF9D8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801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40BD9-0BFD-650F-3403-412FA0AB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2E8D0-D7DF-E5EE-D137-7FC9FD57C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8A6B96-688A-D5A8-E58C-EAFAD0737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B36211-4953-1317-A0B3-5F833DCB64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729AA6-D69F-7464-A681-04E8C07178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CD71B3-194C-30FD-B683-E50F92823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53813B-5519-0878-5B17-FF233E493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185490-8C74-855D-28F2-1588B8ED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15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8B236-B8F0-1249-ACF1-FC87AFB68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B0EC50-C4A6-8130-5064-845E91C64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3D47B7-7279-CD51-E720-3D2F70DBF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AE33F8-DE27-329D-F964-8080BCB0B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10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68B2D1-E562-628C-0D7C-7D677F985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D57EC2-C808-A56F-F2D1-DF63A135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078CA-C4CB-E7DC-E58A-43CD21C85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496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CEE7F-3DC0-67AD-E50A-F5E51D8B5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1E843-232A-F69C-24E5-4A65CBE39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BCE70-9D5C-3CC9-0CB6-D182737F6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CF865-E13D-E6CC-9B57-EF9DCE0B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B96A3-DE99-41C9-E222-A58BC3517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C0851-A28A-5B28-1F60-571E69836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074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EF8D4-CA33-287D-56F0-AD0762171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055018-01C0-1DA1-4410-8535FE354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F589E-C685-E60C-EEEC-5ABB932FB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C7EAD-D99D-3F1A-9383-19476EB92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B9A65-105B-9171-1A07-A7ED20B90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BCF60-2BE4-F001-0A10-5013A2B0D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326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B44204-87FE-86F4-449D-1467F7A23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A2F65-3102-59FF-F2B8-51CE59DC2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9B5BF-E792-23F1-17AC-1F20B86148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54351-63BA-4CC6-9E5D-A53B288D98C2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070D9-644D-53FA-8278-C1F5D7604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BCEEB-5EBA-552F-A933-82C8851DA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12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28C367E-6E0F-0332-2115-66F971A16E22}"/>
              </a:ext>
            </a:extLst>
          </p:cNvPr>
          <p:cNvSpPr/>
          <p:nvPr/>
        </p:nvSpPr>
        <p:spPr>
          <a:xfrm>
            <a:off x="1583268" y="1998133"/>
            <a:ext cx="2827866" cy="2413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6735F1-537B-7DF5-73A0-F5322FD8A01B}"/>
              </a:ext>
            </a:extLst>
          </p:cNvPr>
          <p:cNvSpPr txBox="1"/>
          <p:nvPr/>
        </p:nvSpPr>
        <p:spPr>
          <a:xfrm>
            <a:off x="2379133" y="4004733"/>
            <a:ext cx="173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StaticData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EB36C8-2A86-A447-1F4E-D432592959A3}"/>
              </a:ext>
            </a:extLst>
          </p:cNvPr>
          <p:cNvSpPr/>
          <p:nvPr/>
        </p:nvSpPr>
        <p:spPr>
          <a:xfrm>
            <a:off x="2040468" y="2319867"/>
            <a:ext cx="1913466" cy="53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staticData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228CE9-A13A-0DF9-537A-D119020A79E6}"/>
              </a:ext>
            </a:extLst>
          </p:cNvPr>
          <p:cNvSpPr/>
          <p:nvPr/>
        </p:nvSpPr>
        <p:spPr>
          <a:xfrm>
            <a:off x="7442200" y="1718733"/>
            <a:ext cx="1820333" cy="1337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demo1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78315F-AB98-AEB2-5154-E353C8030DFB}"/>
              </a:ext>
            </a:extLst>
          </p:cNvPr>
          <p:cNvSpPr/>
          <p:nvPr/>
        </p:nvSpPr>
        <p:spPr>
          <a:xfrm>
            <a:off x="7442199" y="3520532"/>
            <a:ext cx="1820333" cy="1337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demo2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4C85A5-BFC8-DD00-6242-F1B66B77254C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3953934" y="2156883"/>
            <a:ext cx="3920067" cy="429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8AE3F7-F68C-19BF-FC58-41ECCF2E93A7}"/>
              </a:ext>
            </a:extLst>
          </p:cNvPr>
          <p:cNvCxnSpPr>
            <a:cxnSpLocks/>
          </p:cNvCxnSpPr>
          <p:nvPr/>
        </p:nvCxnSpPr>
        <p:spPr>
          <a:xfrm flipH="1" flipV="1">
            <a:off x="3953934" y="2745317"/>
            <a:ext cx="3615266" cy="1327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98A67E1-3234-C404-3463-282BFCD142F3}"/>
              </a:ext>
            </a:extLst>
          </p:cNvPr>
          <p:cNvSpPr/>
          <p:nvPr/>
        </p:nvSpPr>
        <p:spPr>
          <a:xfrm>
            <a:off x="9118600" y="1998133"/>
            <a:ext cx="1388533" cy="32173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nonStatic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236A1F-194D-7649-5098-A617813607A2}"/>
              </a:ext>
            </a:extLst>
          </p:cNvPr>
          <p:cNvSpPr/>
          <p:nvPr/>
        </p:nvSpPr>
        <p:spPr>
          <a:xfrm>
            <a:off x="9211732" y="3911600"/>
            <a:ext cx="1388533" cy="32173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nonStatic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4309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A1B3AB-CA2B-A83A-19B0-961F7B263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430E59-288D-E267-9FAE-8C9DE0515288}"/>
              </a:ext>
            </a:extLst>
          </p:cNvPr>
          <p:cNvSpPr txBox="1"/>
          <p:nvPr/>
        </p:nvSpPr>
        <p:spPr>
          <a:xfrm>
            <a:off x="1464733" y="711200"/>
            <a:ext cx="1042246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Ex1: Create a custom  exception to called </a:t>
            </a:r>
            <a:r>
              <a:rPr lang="en-IN" dirty="0" err="1"/>
              <a:t>InvalidMonthException</a:t>
            </a:r>
            <a:r>
              <a:rPr lang="en-IN" dirty="0"/>
              <a:t> . Create a method called </a:t>
            </a:r>
            <a:r>
              <a:rPr lang="en-IN" dirty="0" err="1"/>
              <a:t>checkMonth</a:t>
            </a:r>
            <a:r>
              <a:rPr lang="en-IN" dirty="0"/>
              <a:t> that takes an integer as a parameter if the value exceeds 12 or it is less than 1 then you throw  </a:t>
            </a:r>
            <a:r>
              <a:rPr lang="en-IN" dirty="0" err="1"/>
              <a:t>InvalidMonthException</a:t>
            </a:r>
            <a:r>
              <a:rPr lang="en-IN" dirty="0"/>
              <a:t>. Handle the exception in the main method in a test class.</a:t>
            </a:r>
          </a:p>
          <a:p>
            <a:endParaRPr lang="en-IN" dirty="0"/>
          </a:p>
          <a:p>
            <a:endParaRPr lang="en-IN" dirty="0"/>
          </a:p>
          <a:p>
            <a:r>
              <a:rPr lang="en-US" dirty="0"/>
              <a:t>Ex2 : Generic Box Class: Create a generic class Box that can store any type of object. Implement methods to add and retrieve the object.</a:t>
            </a:r>
          </a:p>
          <a:p>
            <a:endParaRPr lang="en-US" dirty="0"/>
          </a:p>
          <a:p>
            <a:r>
              <a:rPr lang="en-US" dirty="0"/>
              <a:t>Ex3: Create an </a:t>
            </a:r>
            <a:r>
              <a:rPr lang="en-US" dirty="0" err="1"/>
              <a:t>ArrayList</a:t>
            </a:r>
            <a:r>
              <a:rPr lang="en-US" dirty="0"/>
              <a:t> of integers and add 5 elements to it. Remove the element at index 2 and add a new element at the end.</a:t>
            </a:r>
          </a:p>
          <a:p>
            <a:endParaRPr lang="en-US" dirty="0"/>
          </a:p>
          <a:p>
            <a:r>
              <a:rPr lang="en-US" dirty="0"/>
              <a:t>Ex4: Difference of Sets: Create two Sets of integers and find their difference.</a:t>
            </a:r>
          </a:p>
          <a:p>
            <a:endParaRPr lang="en-US" dirty="0"/>
          </a:p>
          <a:p>
            <a:r>
              <a:rPr lang="en-US" dirty="0"/>
              <a:t>Ex5: Create a List having duplicate data (integer/string) then write a program to remove duplicates from it.</a:t>
            </a:r>
          </a:p>
          <a:p>
            <a:endParaRPr lang="en-US" dirty="0"/>
          </a:p>
          <a:p>
            <a:r>
              <a:rPr lang="en-US" dirty="0"/>
              <a:t>Ex6: Create a program that stores currency code (like USD) and their names (United States Dollar) in a map that should be sorted by names. Print both key and values in the format of  “USD- United States Dollar”</a:t>
            </a:r>
          </a:p>
          <a:p>
            <a:endParaRPr lang="en-US" dirty="0"/>
          </a:p>
          <a:p>
            <a:endParaRPr lang="en-US" dirty="0"/>
          </a:p>
          <a:p>
            <a:r>
              <a:rPr lang="en-IN" dirty="0"/>
              <a:t>  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1385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C5FAA-A19D-9D74-3FE8-88376EC0F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3C24F2-C2EC-7BA8-97D1-F8EBC3BDE2D3}"/>
              </a:ext>
            </a:extLst>
          </p:cNvPr>
          <p:cNvSpPr txBox="1"/>
          <p:nvPr/>
        </p:nvSpPr>
        <p:spPr>
          <a:xfrm>
            <a:off x="1464733" y="711200"/>
            <a:ext cx="1042246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Ex7 : Create a class called Employee having </a:t>
            </a:r>
            <a:r>
              <a:rPr lang="en-IN" dirty="0" err="1"/>
              <a:t>empId</a:t>
            </a:r>
            <a:r>
              <a:rPr lang="en-IN" dirty="0"/>
              <a:t> (String) , </a:t>
            </a:r>
            <a:r>
              <a:rPr lang="en-IN" dirty="0" err="1"/>
              <a:t>empName</a:t>
            </a:r>
            <a:r>
              <a:rPr lang="en-IN" dirty="0"/>
              <a:t>(String), </a:t>
            </a:r>
            <a:r>
              <a:rPr lang="en-IN" dirty="0" err="1"/>
              <a:t>empAge</a:t>
            </a:r>
            <a:r>
              <a:rPr lang="en-IN" dirty="0"/>
              <a:t>(int),</a:t>
            </a:r>
            <a:r>
              <a:rPr lang="en-IN" dirty="0" err="1"/>
              <a:t>empSalary</a:t>
            </a:r>
            <a:r>
              <a:rPr lang="en-IN" dirty="0"/>
              <a:t>(double).  Create a list of employees and sort that list by descending order of salary.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Ex8: Create separate sorting classes to sort by </a:t>
            </a:r>
            <a:r>
              <a:rPr lang="en-IN" dirty="0" err="1"/>
              <a:t>empId,empName,empAge</a:t>
            </a:r>
            <a:r>
              <a:rPr lang="en-IN" dirty="0"/>
              <a:t> sort the employee list by these sorting classes.</a:t>
            </a:r>
          </a:p>
          <a:p>
            <a:endParaRPr lang="en-IN" dirty="0"/>
          </a:p>
          <a:p>
            <a:r>
              <a:rPr lang="en-IN" dirty="0"/>
              <a:t>Ex9: Try to remove the employees from the list who earn more than 80000. Use </a:t>
            </a:r>
            <a:r>
              <a:rPr lang="en-IN" dirty="0" err="1"/>
              <a:t>CopyOnWriteArrayList</a:t>
            </a:r>
            <a:endParaRPr lang="en-IN" dirty="0"/>
          </a:p>
          <a:p>
            <a:endParaRPr lang="en-IN" dirty="0"/>
          </a:p>
          <a:p>
            <a:r>
              <a:rPr lang="en-IN" dirty="0"/>
              <a:t>Ex10: Create a Local date object for 1</a:t>
            </a:r>
            <a:r>
              <a:rPr lang="en-IN" baseline="30000" dirty="0"/>
              <a:t>st</a:t>
            </a:r>
            <a:r>
              <a:rPr lang="en-IN" dirty="0"/>
              <a:t> November 2023 and print it like 01-11-2023</a:t>
            </a:r>
          </a:p>
          <a:p>
            <a:endParaRPr lang="en-IN" dirty="0"/>
          </a:p>
          <a:p>
            <a:r>
              <a:rPr lang="en-IN" dirty="0"/>
              <a:t>Ex11: </a:t>
            </a:r>
            <a:r>
              <a:rPr lang="en-US" dirty="0"/>
              <a:t>Write a program that takes a birth date as input and calculates the person's age in years.</a:t>
            </a:r>
          </a:p>
          <a:p>
            <a:endParaRPr lang="en-US" dirty="0"/>
          </a:p>
          <a:p>
            <a:r>
              <a:rPr lang="en-US" dirty="0"/>
              <a:t>Ex12:Write a program that takes two dates as input and calculates the difference between them in days, months, or years.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Ex13:Given a date find out if that is a leap year or not.</a:t>
            </a:r>
          </a:p>
          <a:p>
            <a:endParaRPr lang="en-US" dirty="0"/>
          </a:p>
          <a:p>
            <a:endParaRPr lang="en-US" dirty="0"/>
          </a:p>
          <a:p>
            <a:r>
              <a:rPr lang="en-IN" dirty="0"/>
              <a:t>  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1383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866F40D-D00A-A472-EA4B-3BF86310C552}"/>
              </a:ext>
            </a:extLst>
          </p:cNvPr>
          <p:cNvSpPr/>
          <p:nvPr/>
        </p:nvSpPr>
        <p:spPr>
          <a:xfrm>
            <a:off x="2443692" y="1214963"/>
            <a:ext cx="838200" cy="8043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8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93211CD-D131-71D6-7005-75C01B5EB272}"/>
              </a:ext>
            </a:extLst>
          </p:cNvPr>
          <p:cNvSpPr/>
          <p:nvPr/>
        </p:nvSpPr>
        <p:spPr>
          <a:xfrm>
            <a:off x="1202264" y="1214964"/>
            <a:ext cx="838200" cy="8043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7.5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5195459-1315-2F4F-2216-7B42302D1478}"/>
              </a:ext>
            </a:extLst>
          </p:cNvPr>
          <p:cNvSpPr/>
          <p:nvPr/>
        </p:nvSpPr>
        <p:spPr>
          <a:xfrm>
            <a:off x="4523320" y="1202264"/>
            <a:ext cx="838200" cy="8043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8.5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B8F23B7-9E38-9B05-0B07-86BCD9AF4C18}"/>
              </a:ext>
            </a:extLst>
          </p:cNvPr>
          <p:cNvSpPr/>
          <p:nvPr/>
        </p:nvSpPr>
        <p:spPr>
          <a:xfrm>
            <a:off x="3531660" y="1202263"/>
            <a:ext cx="838200" cy="8043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8.1</a:t>
            </a:r>
          </a:p>
        </p:txBody>
      </p:sp>
    </p:spTree>
    <p:extLst>
      <p:ext uri="{BB962C8B-B14F-4D97-AF65-F5344CB8AC3E}">
        <p14:creationId xmlns:p14="http://schemas.microsoft.com/office/powerpoint/2010/main" val="1490819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2B805E-9EF6-5E0F-3357-A502DF6AE628}"/>
              </a:ext>
            </a:extLst>
          </p:cNvPr>
          <p:cNvSpPr txBox="1"/>
          <p:nvPr/>
        </p:nvSpPr>
        <p:spPr>
          <a:xfrm>
            <a:off x="3092026" y="2782147"/>
            <a:ext cx="6519333" cy="795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Break up to 4:15 PM</a:t>
            </a:r>
          </a:p>
        </p:txBody>
      </p:sp>
    </p:spTree>
    <p:extLst>
      <p:ext uri="{BB962C8B-B14F-4D97-AF65-F5344CB8AC3E}">
        <p14:creationId xmlns:p14="http://schemas.microsoft.com/office/powerpoint/2010/main" val="2759855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63C941-B6B8-7700-50AA-26DAE0B83CAC}"/>
              </a:ext>
            </a:extLst>
          </p:cNvPr>
          <p:cNvSpPr txBox="1"/>
          <p:nvPr/>
        </p:nvSpPr>
        <p:spPr>
          <a:xfrm>
            <a:off x="846306" y="564204"/>
            <a:ext cx="989303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Wrapper Class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int -&gt; Integer</a:t>
            </a:r>
          </a:p>
          <a:p>
            <a:r>
              <a:rPr lang="en-IN" dirty="0"/>
              <a:t>double-&gt; Double</a:t>
            </a:r>
          </a:p>
          <a:p>
            <a:r>
              <a:rPr lang="en-IN" dirty="0"/>
              <a:t>float -&gt; Float</a:t>
            </a:r>
          </a:p>
          <a:p>
            <a:r>
              <a:rPr lang="en-IN" dirty="0"/>
              <a:t>short -&gt; Short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5947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24741C-0874-7223-16E3-7F143990B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3A039B-78E9-C340-4A93-59126621DDD6}"/>
              </a:ext>
            </a:extLst>
          </p:cNvPr>
          <p:cNvSpPr txBox="1"/>
          <p:nvPr/>
        </p:nvSpPr>
        <p:spPr>
          <a:xfrm>
            <a:off x="846306" y="564204"/>
            <a:ext cx="1013622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Java Collection Framework: Collection of Classes and Interfaces for different data structures and algorithms.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Java Generic</a:t>
            </a:r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Reuse </a:t>
            </a:r>
            <a:r>
              <a:rPr lang="en-IN" dirty="0" err="1"/>
              <a:t>ArrayList</a:t>
            </a:r>
            <a:r>
              <a:rPr lang="en-IN" dirty="0"/>
              <a:t> for different data types</a:t>
            </a:r>
          </a:p>
          <a:p>
            <a:pPr marL="342900" indent="-342900">
              <a:buAutoNum type="arabicPeriod"/>
            </a:pPr>
            <a:r>
              <a:rPr lang="en-IN" dirty="0"/>
              <a:t>Type safety</a:t>
            </a:r>
          </a:p>
          <a:p>
            <a:endParaRPr lang="en-IN" dirty="0"/>
          </a:p>
          <a:p>
            <a:r>
              <a:rPr lang="en-IN" dirty="0"/>
              <a:t>Java Generics -&gt; Works only with  Classes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 err="1"/>
              <a:t>ArrayList</a:t>
            </a:r>
            <a:r>
              <a:rPr lang="en-IN" dirty="0"/>
              <a:t> :</a:t>
            </a:r>
          </a:p>
          <a:p>
            <a:r>
              <a:rPr lang="en-IN" dirty="0"/>
              <a:t>	It contains duplicate items</a:t>
            </a:r>
          </a:p>
          <a:p>
            <a:r>
              <a:rPr lang="en-IN" dirty="0"/>
              <a:t>	It maintains insertion Order</a:t>
            </a:r>
          </a:p>
          <a:p>
            <a:r>
              <a:rPr lang="en-IN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6055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03FB64-37C9-FFBF-15CE-F67D84FDD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155" y="237067"/>
            <a:ext cx="8885690" cy="644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973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E0C3EF-136B-B5F0-23F8-6397D0C7A28F}"/>
              </a:ext>
            </a:extLst>
          </p:cNvPr>
          <p:cNvSpPr/>
          <p:nvPr/>
        </p:nvSpPr>
        <p:spPr>
          <a:xfrm>
            <a:off x="2023533" y="1409700"/>
            <a:ext cx="1380067" cy="6519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Gen	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F935DB-CDE9-E5A7-3A0D-7A5EA932EDA9}"/>
              </a:ext>
            </a:extLst>
          </p:cNvPr>
          <p:cNvSpPr/>
          <p:nvPr/>
        </p:nvSpPr>
        <p:spPr>
          <a:xfrm>
            <a:off x="3801533" y="1409700"/>
            <a:ext cx="1380067" cy="6519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16B993-54B6-A842-54CD-A49020C393C7}"/>
              </a:ext>
            </a:extLst>
          </p:cNvPr>
          <p:cNvSpPr/>
          <p:nvPr/>
        </p:nvSpPr>
        <p:spPr>
          <a:xfrm>
            <a:off x="5579533" y="1409700"/>
            <a:ext cx="1380067" cy="6519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3121E4-20A4-3D55-B6FE-CA2FCE515480}"/>
              </a:ext>
            </a:extLst>
          </p:cNvPr>
          <p:cNvSpPr/>
          <p:nvPr/>
        </p:nvSpPr>
        <p:spPr>
          <a:xfrm>
            <a:off x="7425268" y="1409700"/>
            <a:ext cx="1380067" cy="6519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HA1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8830E2-A647-4155-4A53-055F504A7619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3403600" y="1735667"/>
            <a:ext cx="397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4C3D751-B3E8-EBB7-1F85-98FED89AF660}"/>
              </a:ext>
            </a:extLst>
          </p:cNvPr>
          <p:cNvCxnSpPr/>
          <p:nvPr/>
        </p:nvCxnSpPr>
        <p:spPr>
          <a:xfrm>
            <a:off x="5181600" y="1744134"/>
            <a:ext cx="397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EE0F5C-E471-5C8B-0009-A957CEAA421D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959600" y="1735667"/>
            <a:ext cx="465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F8D4A17-E232-E009-D01E-1C735A0C2475}"/>
              </a:ext>
            </a:extLst>
          </p:cNvPr>
          <p:cNvSpPr/>
          <p:nvPr/>
        </p:nvSpPr>
        <p:spPr>
          <a:xfrm>
            <a:off x="9271003" y="1409700"/>
            <a:ext cx="1380067" cy="6519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3B69210-62F8-726C-BF60-887E68FC2361}"/>
              </a:ext>
            </a:extLst>
          </p:cNvPr>
          <p:cNvCxnSpPr>
            <a:cxnSpLocks/>
          </p:cNvCxnSpPr>
          <p:nvPr/>
        </p:nvCxnSpPr>
        <p:spPr>
          <a:xfrm>
            <a:off x="8805335" y="1735667"/>
            <a:ext cx="465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764725-A2D7-D880-A0F9-6A2EC063C376}"/>
              </a:ext>
            </a:extLst>
          </p:cNvPr>
          <p:cNvSpPr/>
          <p:nvPr/>
        </p:nvSpPr>
        <p:spPr>
          <a:xfrm>
            <a:off x="1134532" y="2777066"/>
            <a:ext cx="1380067" cy="6519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Gen	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86A510-8D63-9885-CFD6-F67429B15FD4}"/>
              </a:ext>
            </a:extLst>
          </p:cNvPr>
          <p:cNvSpPr/>
          <p:nvPr/>
        </p:nvSpPr>
        <p:spPr>
          <a:xfrm>
            <a:off x="4453469" y="2777066"/>
            <a:ext cx="1380067" cy="6519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3885E5-0550-DC9D-C5F7-47BF1C2827F5}"/>
              </a:ext>
            </a:extLst>
          </p:cNvPr>
          <p:cNvSpPr/>
          <p:nvPr/>
        </p:nvSpPr>
        <p:spPr>
          <a:xfrm>
            <a:off x="6337301" y="2777066"/>
            <a:ext cx="1380067" cy="6519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E6DC91-BB13-C549-460B-8FF61C92A28F}"/>
              </a:ext>
            </a:extLst>
          </p:cNvPr>
          <p:cNvSpPr/>
          <p:nvPr/>
        </p:nvSpPr>
        <p:spPr>
          <a:xfrm>
            <a:off x="8115301" y="2777066"/>
            <a:ext cx="1380067" cy="6519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HA1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47BC3D-7C2F-D3D2-443A-28257DB1A79A}"/>
              </a:ext>
            </a:extLst>
          </p:cNvPr>
          <p:cNvSpPr/>
          <p:nvPr/>
        </p:nvSpPr>
        <p:spPr>
          <a:xfrm>
            <a:off x="9893302" y="2777066"/>
            <a:ext cx="1380067" cy="6519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2FC88E-702A-FC01-BEA4-93B19AA1B6F9}"/>
              </a:ext>
            </a:extLst>
          </p:cNvPr>
          <p:cNvSpPr txBox="1"/>
          <p:nvPr/>
        </p:nvSpPr>
        <p:spPr>
          <a:xfrm>
            <a:off x="2396069" y="4375666"/>
            <a:ext cx="6874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ArrayList</a:t>
            </a:r>
            <a:r>
              <a:rPr lang="en-IN" dirty="0"/>
              <a:t> -&gt; Read operation / Not recommended for write operations</a:t>
            </a:r>
          </a:p>
          <a:p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37814AF-E6E7-2375-27AF-1172F5BEEB33}"/>
              </a:ext>
            </a:extLst>
          </p:cNvPr>
          <p:cNvSpPr/>
          <p:nvPr/>
        </p:nvSpPr>
        <p:spPr>
          <a:xfrm>
            <a:off x="2794000" y="2792399"/>
            <a:ext cx="1380067" cy="6519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S3</a:t>
            </a:r>
          </a:p>
        </p:txBody>
      </p:sp>
    </p:spTree>
    <p:extLst>
      <p:ext uri="{BB962C8B-B14F-4D97-AF65-F5344CB8AC3E}">
        <p14:creationId xmlns:p14="http://schemas.microsoft.com/office/powerpoint/2010/main" val="3999673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E27EFB-E797-26FD-910C-7504AAA44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FC3820-76C7-D7DF-30F4-119D581E13F7}"/>
              </a:ext>
            </a:extLst>
          </p:cNvPr>
          <p:cNvSpPr/>
          <p:nvPr/>
        </p:nvSpPr>
        <p:spPr>
          <a:xfrm>
            <a:off x="2023533" y="1409700"/>
            <a:ext cx="1380067" cy="6519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Gen	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2433F0-5EDF-3852-4E1E-F848214D9A56}"/>
              </a:ext>
            </a:extLst>
          </p:cNvPr>
          <p:cNvSpPr/>
          <p:nvPr/>
        </p:nvSpPr>
        <p:spPr>
          <a:xfrm>
            <a:off x="3801533" y="1409700"/>
            <a:ext cx="1380067" cy="6519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EF2E7E-3605-8FAD-DE81-6EE825B53466}"/>
              </a:ext>
            </a:extLst>
          </p:cNvPr>
          <p:cNvSpPr/>
          <p:nvPr/>
        </p:nvSpPr>
        <p:spPr>
          <a:xfrm>
            <a:off x="5579533" y="1409700"/>
            <a:ext cx="1380067" cy="6519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AFD6CE-4727-1C50-BD8C-43A50804A7BC}"/>
              </a:ext>
            </a:extLst>
          </p:cNvPr>
          <p:cNvSpPr/>
          <p:nvPr/>
        </p:nvSpPr>
        <p:spPr>
          <a:xfrm>
            <a:off x="7425268" y="1409700"/>
            <a:ext cx="1380067" cy="6519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HA1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D767269-C66D-A14D-C185-400C8B981E28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3403600" y="1735667"/>
            <a:ext cx="397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4163BF0-C372-1025-AD65-B9AB9D2FABC1}"/>
              </a:ext>
            </a:extLst>
          </p:cNvPr>
          <p:cNvCxnSpPr>
            <a:cxnSpLocks/>
          </p:cNvCxnSpPr>
          <p:nvPr/>
        </p:nvCxnSpPr>
        <p:spPr>
          <a:xfrm flipH="1">
            <a:off x="5088467" y="1744134"/>
            <a:ext cx="93133" cy="1147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72DB0E-945A-731B-870C-25A4332D5F33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959600" y="1735667"/>
            <a:ext cx="465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ACFD3-49ED-B812-911D-7C3C962B8384}"/>
              </a:ext>
            </a:extLst>
          </p:cNvPr>
          <p:cNvSpPr/>
          <p:nvPr/>
        </p:nvSpPr>
        <p:spPr>
          <a:xfrm>
            <a:off x="9271003" y="1409700"/>
            <a:ext cx="1380067" cy="6519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8ECA56-E71D-8382-D365-BA6D77726249}"/>
              </a:ext>
            </a:extLst>
          </p:cNvPr>
          <p:cNvCxnSpPr>
            <a:cxnSpLocks/>
          </p:cNvCxnSpPr>
          <p:nvPr/>
        </p:nvCxnSpPr>
        <p:spPr>
          <a:xfrm>
            <a:off x="8805335" y="1735667"/>
            <a:ext cx="465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05B8D51-2930-15CE-DAE7-F739FC9344E7}"/>
              </a:ext>
            </a:extLst>
          </p:cNvPr>
          <p:cNvSpPr txBox="1"/>
          <p:nvPr/>
        </p:nvSpPr>
        <p:spPr>
          <a:xfrm>
            <a:off x="2396069" y="4394204"/>
            <a:ext cx="7086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LinkedList -&gt; Write operation / Not recommended for read operations</a:t>
            </a:r>
          </a:p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8AB73F-5489-0ABC-0CA0-39CB9CC44AA4}"/>
              </a:ext>
            </a:extLst>
          </p:cNvPr>
          <p:cNvSpPr/>
          <p:nvPr/>
        </p:nvSpPr>
        <p:spPr>
          <a:xfrm>
            <a:off x="4715933" y="2891371"/>
            <a:ext cx="1380067" cy="6519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S3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C3AAB2-C0E0-94B6-0D7A-6D34CC476C20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5867400" y="2061634"/>
            <a:ext cx="402167" cy="893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611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8DEA5F-F5C0-26D8-2CCB-E8ACC5E57EBC}"/>
              </a:ext>
            </a:extLst>
          </p:cNvPr>
          <p:cNvSpPr/>
          <p:nvPr/>
        </p:nvSpPr>
        <p:spPr>
          <a:xfrm>
            <a:off x="2794000" y="4148667"/>
            <a:ext cx="6764867" cy="482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1B683B-F79B-E2B5-CDF6-43AD324373BB}"/>
              </a:ext>
            </a:extLst>
          </p:cNvPr>
          <p:cNvSpPr/>
          <p:nvPr/>
        </p:nvSpPr>
        <p:spPr>
          <a:xfrm>
            <a:off x="4546600" y="3488267"/>
            <a:ext cx="2751667" cy="660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Physics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BD4DDD-3AC2-7A99-8A7F-DC5F418C9D91}"/>
              </a:ext>
            </a:extLst>
          </p:cNvPr>
          <p:cNvSpPr/>
          <p:nvPr/>
        </p:nvSpPr>
        <p:spPr>
          <a:xfrm>
            <a:off x="4546599" y="2768600"/>
            <a:ext cx="2751667" cy="660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Maths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38A875-4E22-6FBC-FDF9-49802E4AF82D}"/>
              </a:ext>
            </a:extLst>
          </p:cNvPr>
          <p:cNvSpPr/>
          <p:nvPr/>
        </p:nvSpPr>
        <p:spPr>
          <a:xfrm>
            <a:off x="4546599" y="2048933"/>
            <a:ext cx="2751667" cy="660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Geography</a:t>
            </a:r>
          </a:p>
        </p:txBody>
      </p:sp>
    </p:spTree>
    <p:extLst>
      <p:ext uri="{BB962C8B-B14F-4D97-AF65-F5344CB8AC3E}">
        <p14:creationId xmlns:p14="http://schemas.microsoft.com/office/powerpoint/2010/main" val="3851882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C1F9936-DDB0-6ECC-3FB3-67F9FE116FF4}"/>
              </a:ext>
            </a:extLst>
          </p:cNvPr>
          <p:cNvSpPr/>
          <p:nvPr/>
        </p:nvSpPr>
        <p:spPr>
          <a:xfrm>
            <a:off x="8178800" y="1100667"/>
            <a:ext cx="939800" cy="7958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3982C8-EC4F-AA89-C2D2-9FBEFEB67E8B}"/>
              </a:ext>
            </a:extLst>
          </p:cNvPr>
          <p:cNvSpPr/>
          <p:nvPr/>
        </p:nvSpPr>
        <p:spPr>
          <a:xfrm>
            <a:off x="6951133" y="1100667"/>
            <a:ext cx="939800" cy="7958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B032FD-1507-ABC0-8716-0CBB6BEF66C6}"/>
              </a:ext>
            </a:extLst>
          </p:cNvPr>
          <p:cNvSpPr/>
          <p:nvPr/>
        </p:nvSpPr>
        <p:spPr>
          <a:xfrm>
            <a:off x="5723466" y="1100667"/>
            <a:ext cx="939800" cy="7958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A88EC9-DB45-C920-2B3E-DD0B3BEC2D73}"/>
              </a:ext>
            </a:extLst>
          </p:cNvPr>
          <p:cNvSpPr txBox="1"/>
          <p:nvPr/>
        </p:nvSpPr>
        <p:spPr>
          <a:xfrm>
            <a:off x="1354667" y="2429933"/>
            <a:ext cx="79078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Queue -&gt; FIFO</a:t>
            </a:r>
          </a:p>
          <a:p>
            <a:endParaRPr lang="en-IN" dirty="0"/>
          </a:p>
          <a:p>
            <a:r>
              <a:rPr lang="en-IN" dirty="0"/>
              <a:t>New elements are added at the end </a:t>
            </a:r>
          </a:p>
          <a:p>
            <a:r>
              <a:rPr lang="en-IN" dirty="0"/>
              <a:t>Elements are removed from the front</a:t>
            </a:r>
          </a:p>
          <a:p>
            <a:endParaRPr lang="en-IN" dirty="0"/>
          </a:p>
          <a:p>
            <a:pPr marL="285750" indent="-285750">
              <a:buFontTx/>
              <a:buChar char="-"/>
            </a:pPr>
            <a:r>
              <a:rPr lang="en-IN" dirty="0"/>
              <a:t>Duplicates allowed</a:t>
            </a:r>
          </a:p>
          <a:p>
            <a:pPr marL="285750" indent="-285750">
              <a:buFontTx/>
              <a:buChar char="-"/>
            </a:pPr>
            <a:r>
              <a:rPr lang="en-IN" dirty="0"/>
              <a:t>Null any number of times</a:t>
            </a:r>
          </a:p>
          <a:p>
            <a:endParaRPr lang="en-IN" dirty="0"/>
          </a:p>
          <a:p>
            <a:r>
              <a:rPr lang="en-IN" dirty="0"/>
              <a:t>SET -&gt; No duplicates</a:t>
            </a:r>
          </a:p>
          <a:p>
            <a:r>
              <a:rPr lang="en-IN" dirty="0"/>
              <a:t>        -&gt;  Null one time only </a:t>
            </a:r>
          </a:p>
        </p:txBody>
      </p:sp>
    </p:spTree>
    <p:extLst>
      <p:ext uri="{BB962C8B-B14F-4D97-AF65-F5344CB8AC3E}">
        <p14:creationId xmlns:p14="http://schemas.microsoft.com/office/powerpoint/2010/main" val="995488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DFD38F-7B1E-E302-9540-FFEECF6D5321}"/>
              </a:ext>
            </a:extLst>
          </p:cNvPr>
          <p:cNvSpPr txBox="1"/>
          <p:nvPr/>
        </p:nvSpPr>
        <p:spPr>
          <a:xfrm>
            <a:off x="626533" y="304800"/>
            <a:ext cx="1027853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LIST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	Maintains insertion order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   Duplicates allowed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   multiple null values allowed</a:t>
            </a:r>
          </a:p>
          <a:p>
            <a:pPr lvl="1"/>
            <a:endParaRPr lang="en-IN" dirty="0"/>
          </a:p>
          <a:p>
            <a:endParaRPr lang="en-IN" dirty="0"/>
          </a:p>
          <a:p>
            <a:r>
              <a:rPr lang="en-IN" dirty="0"/>
              <a:t>Queue: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	Does not maintain insertion order (Except LinkedList)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   Duplicates allowed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   multiple null values allowed</a:t>
            </a:r>
          </a:p>
          <a:p>
            <a:pPr lvl="1"/>
            <a:endParaRPr lang="en-IN" dirty="0"/>
          </a:p>
          <a:p>
            <a:r>
              <a:rPr lang="en-IN" dirty="0"/>
              <a:t>Set: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	Does not maintain insertion order (except </a:t>
            </a:r>
            <a:r>
              <a:rPr lang="en-IN" dirty="0" err="1"/>
              <a:t>LinkedHashSet</a:t>
            </a:r>
            <a:r>
              <a:rPr lang="en-IN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   Duplicates not allowed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   null values allowed only once</a:t>
            </a:r>
          </a:p>
          <a:p>
            <a:pPr lvl="1"/>
            <a:endParaRPr lang="en-IN" dirty="0"/>
          </a:p>
          <a:p>
            <a:endParaRPr lang="en-IN" dirty="0"/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6154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2300</TotalTime>
  <Words>563</Words>
  <Application>Microsoft Office PowerPoint</Application>
  <PresentationFormat>Widescreen</PresentationFormat>
  <Paragraphs>120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JAYANTA DAS</dc:creator>
  <cp:lastModifiedBy>JAYANTA K DAS</cp:lastModifiedBy>
  <cp:revision>130</cp:revision>
  <dcterms:created xsi:type="dcterms:W3CDTF">2025-07-18T06:23:14Z</dcterms:created>
  <dcterms:modified xsi:type="dcterms:W3CDTF">2025-07-24T12:07:20Z</dcterms:modified>
</cp:coreProperties>
</file>