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4" r:id="rId9"/>
    <p:sldId id="265" r:id="rId10"/>
    <p:sldId id="267" r:id="rId11"/>
    <p:sldId id="268" r:id="rId12"/>
    <p:sldId id="271" r:id="rId13"/>
    <p:sldId id="272" r:id="rId14"/>
    <p:sldId id="273" r:id="rId15"/>
    <p:sldId id="269" r:id="rId16"/>
    <p:sldId id="270" r:id="rId17"/>
    <p:sldId id="266"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BE0ED-9622-46B1-A655-0736F2AB9F14}" v="83" dt="2025-07-18T12:49:4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58" y="-4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B84C9-CE1A-4EFB-99CE-21F484E4DB5C}"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35177-09B2-4AAF-9512-402091CBA717}" type="slidenum">
              <a:rPr lang="en-IN" smtClean="0"/>
              <a:t>‹#›</a:t>
            </a:fld>
            <a:endParaRPr lang="en-IN"/>
          </a:p>
        </p:txBody>
      </p:sp>
    </p:spTree>
    <p:extLst>
      <p:ext uri="{BB962C8B-B14F-4D97-AF65-F5344CB8AC3E}">
        <p14:creationId xmlns:p14="http://schemas.microsoft.com/office/powerpoint/2010/main" val="59743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C35177-09B2-4AAF-9512-402091CBA717}" type="slidenum">
              <a:rPr lang="en-IN" smtClean="0"/>
              <a:t>2</a:t>
            </a:fld>
            <a:endParaRPr lang="en-IN"/>
          </a:p>
        </p:txBody>
      </p:sp>
    </p:spTree>
    <p:extLst>
      <p:ext uri="{BB962C8B-B14F-4D97-AF65-F5344CB8AC3E}">
        <p14:creationId xmlns:p14="http://schemas.microsoft.com/office/powerpoint/2010/main" val="265917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9625-90C6-50D1-7B07-9A8FA533E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D52F40-DF22-7C70-9A5B-26A038AF3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97FAF8-9580-078F-28D6-BA0D99C54BBB}"/>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5" name="Footer Placeholder 4">
            <a:extLst>
              <a:ext uri="{FF2B5EF4-FFF2-40B4-BE49-F238E27FC236}">
                <a16:creationId xmlns:a16="http://schemas.microsoft.com/office/drawing/2014/main" id="{83E0B3F7-0D6F-34B0-A74B-208E48774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125C17-3DE6-286E-3491-1F3818EF6476}"/>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28402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40F5-539F-DB5B-EC30-804DD8FDE7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19E8F-A5C4-E7B3-F4D9-BB79A78E3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2C58B-D4DD-197B-54FA-DB7E190A8028}"/>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5" name="Footer Placeholder 4">
            <a:extLst>
              <a:ext uri="{FF2B5EF4-FFF2-40B4-BE49-F238E27FC236}">
                <a16:creationId xmlns:a16="http://schemas.microsoft.com/office/drawing/2014/main" id="{39188E21-9C5F-452A-C778-915761554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DFB33-4802-3C1F-6F41-A5F0F806EF6B}"/>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166585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01A14-3444-7705-740A-8776B8100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D40C25-146E-7E25-A0D4-E1881CA74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C4DB97-41DB-BC2B-7643-2065D363DA8F}"/>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5" name="Footer Placeholder 4">
            <a:extLst>
              <a:ext uri="{FF2B5EF4-FFF2-40B4-BE49-F238E27FC236}">
                <a16:creationId xmlns:a16="http://schemas.microsoft.com/office/drawing/2014/main" id="{5785F402-A727-909D-C6C3-A781F3B8D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A4E34-9BF1-B3A4-5097-26781777E1C5}"/>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218032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C724-7C27-223F-6566-5B5CEF2D2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91503C-6DD6-412B-676F-2083307A2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34271-1F5E-C61A-8CDE-9D60D95F33B0}"/>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5" name="Footer Placeholder 4">
            <a:extLst>
              <a:ext uri="{FF2B5EF4-FFF2-40B4-BE49-F238E27FC236}">
                <a16:creationId xmlns:a16="http://schemas.microsoft.com/office/drawing/2014/main" id="{D24B73FF-A45C-C065-4AB0-EF54B24BB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C937C-EB50-BDE7-B9EE-A6A9AC2F80E1}"/>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318070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7A1E-A3A0-5266-19BA-F3F4526A6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7E8453-A24D-B515-803B-B355278D6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F76DE-85AB-3853-DEBD-1DE9A55B14A3}"/>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5" name="Footer Placeholder 4">
            <a:extLst>
              <a:ext uri="{FF2B5EF4-FFF2-40B4-BE49-F238E27FC236}">
                <a16:creationId xmlns:a16="http://schemas.microsoft.com/office/drawing/2014/main" id="{F8538570-B7A2-AEC2-D007-FAA12029D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92CF8-34E4-A82F-F88E-38DAB31D95FE}"/>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79469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EB8D-8307-612A-FB40-DAC5CBF76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EF2B49-0B65-0EF1-CAF0-94C25D73D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A8CCD2-4153-F026-2836-22D90BD4D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A66D21-BE24-607B-2DEB-DF9E261C6F1A}"/>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6" name="Footer Placeholder 5">
            <a:extLst>
              <a:ext uri="{FF2B5EF4-FFF2-40B4-BE49-F238E27FC236}">
                <a16:creationId xmlns:a16="http://schemas.microsoft.com/office/drawing/2014/main" id="{D53E359C-7746-208B-4EC5-035DA3C8F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F48956-1E8B-74C9-31B9-F8EAF9D8BB71}"/>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83180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0BD9-0BFD-650F-3403-412FA0ABC7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2E8D0-D7DF-E5EE-D137-7FC9FD57C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8A6B96-688A-D5A8-E58C-EAFAD0737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B36211-4953-1317-A0B3-5F833DCB6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29AA6-D69F-7464-A681-04E8C0717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CD71B3-194C-30FD-B683-E50F928233FA}"/>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8" name="Footer Placeholder 7">
            <a:extLst>
              <a:ext uri="{FF2B5EF4-FFF2-40B4-BE49-F238E27FC236}">
                <a16:creationId xmlns:a16="http://schemas.microsoft.com/office/drawing/2014/main" id="{4353813B-5519-0878-5B17-FF233E493D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185490-8C74-855D-28F2-1588B8ED4A29}"/>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423315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236-B8F0-1249-ACF1-FC87AFB685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B0EC50-C4A6-8130-5064-845E91C64E22}"/>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4" name="Footer Placeholder 3">
            <a:extLst>
              <a:ext uri="{FF2B5EF4-FFF2-40B4-BE49-F238E27FC236}">
                <a16:creationId xmlns:a16="http://schemas.microsoft.com/office/drawing/2014/main" id="{AF3D47B7-7279-CD51-E720-3D2F70DBF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AE33F8-DE27-329D-F964-8080BCB0BF25}"/>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56510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8B2D1-E562-628C-0D7C-7D677F9855C5}"/>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3" name="Footer Placeholder 2">
            <a:extLst>
              <a:ext uri="{FF2B5EF4-FFF2-40B4-BE49-F238E27FC236}">
                <a16:creationId xmlns:a16="http://schemas.microsoft.com/office/drawing/2014/main" id="{B3D57EC2-C808-A56F-F2D1-DF63A1354C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A078CA-C4CB-E7DC-E58A-43CD21C85EC3}"/>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241649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EE7F-3DC0-67AD-E50A-F5E51D8B5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A1E843-232A-F69C-24E5-4A65CBE39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DBCE70-9D5C-3CC9-0CB6-D182737F6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CF865-E13D-E6CC-9B57-EF9DCE0B91C7}"/>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6" name="Footer Placeholder 5">
            <a:extLst>
              <a:ext uri="{FF2B5EF4-FFF2-40B4-BE49-F238E27FC236}">
                <a16:creationId xmlns:a16="http://schemas.microsoft.com/office/drawing/2014/main" id="{342B96A3-DE99-41C9-E222-A58BC3517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C0851-A28A-5B28-1F60-571E6983624E}"/>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350907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F8D4-CA33-287D-56F0-AD0762171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055018-01C0-1DA1-4410-8535FE354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1F589E-C685-E60C-EEEC-5ABB932FB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C7EAD-D99D-3F1A-9383-19476EB9241F}"/>
              </a:ext>
            </a:extLst>
          </p:cNvPr>
          <p:cNvSpPr>
            <a:spLocks noGrp="1"/>
          </p:cNvSpPr>
          <p:nvPr>
            <p:ph type="dt" sz="half" idx="10"/>
          </p:nvPr>
        </p:nvSpPr>
        <p:spPr/>
        <p:txBody>
          <a:bodyPr/>
          <a:lstStyle/>
          <a:p>
            <a:fld id="{82354351-63BA-4CC6-9E5D-A53B288D98C2}" type="datetimeFigureOut">
              <a:rPr lang="en-IN" smtClean="0"/>
              <a:t>22-07-2025</a:t>
            </a:fld>
            <a:endParaRPr lang="en-IN"/>
          </a:p>
        </p:txBody>
      </p:sp>
      <p:sp>
        <p:nvSpPr>
          <p:cNvPr id="6" name="Footer Placeholder 5">
            <a:extLst>
              <a:ext uri="{FF2B5EF4-FFF2-40B4-BE49-F238E27FC236}">
                <a16:creationId xmlns:a16="http://schemas.microsoft.com/office/drawing/2014/main" id="{F21B9A65-105B-9171-1A07-A7ED20B904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BCF60-2BE4-F001-0A10-5013A2B0DCF5}"/>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80132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44204-87FE-86F4-449D-1467F7A23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FA2F65-3102-59FF-F2B8-51CE59DC2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9B5BF-E792-23F1-17AC-1F20B8614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54351-63BA-4CC6-9E5D-A53B288D98C2}" type="datetimeFigureOut">
              <a:rPr lang="en-IN" smtClean="0"/>
              <a:t>22-07-2025</a:t>
            </a:fld>
            <a:endParaRPr lang="en-IN"/>
          </a:p>
        </p:txBody>
      </p:sp>
      <p:sp>
        <p:nvSpPr>
          <p:cNvPr id="5" name="Footer Placeholder 4">
            <a:extLst>
              <a:ext uri="{FF2B5EF4-FFF2-40B4-BE49-F238E27FC236}">
                <a16:creationId xmlns:a16="http://schemas.microsoft.com/office/drawing/2014/main" id="{93C070D9-644D-53FA-8278-C1F5D7604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BCEEB-5EBA-552F-A933-82C8851DA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B5E77-064F-4F82-8D3C-2944B39C40BF}" type="slidenum">
              <a:rPr lang="en-IN" smtClean="0"/>
              <a:t>‹#›</a:t>
            </a:fld>
            <a:endParaRPr lang="en-IN"/>
          </a:p>
        </p:txBody>
      </p:sp>
    </p:spTree>
    <p:extLst>
      <p:ext uri="{BB962C8B-B14F-4D97-AF65-F5344CB8AC3E}">
        <p14:creationId xmlns:p14="http://schemas.microsoft.com/office/powerpoint/2010/main" val="97412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stackoverflow.com/questions/11244032/data-entry-form-layout" TargetMode="External"/><Relationship Id="rId2" Type="http://schemas.openxmlformats.org/officeDocument/2006/relationships/hyperlink" Target="https://venngage.com/templates/forms/dark-blue-minimalist-event-registration-forms-a3baf3b2-167d-4a3c-9eec-7680c1db0812"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27D36E-2100-AA46-AD59-3BA81A581373}"/>
              </a:ext>
            </a:extLst>
          </p:cNvPr>
          <p:cNvSpPr txBox="1"/>
          <p:nvPr/>
        </p:nvSpPr>
        <p:spPr>
          <a:xfrm>
            <a:off x="279400" y="220133"/>
            <a:ext cx="10210800" cy="6001643"/>
          </a:xfrm>
          <a:prstGeom prst="rect">
            <a:avLst/>
          </a:prstGeom>
          <a:noFill/>
        </p:spPr>
        <p:txBody>
          <a:bodyPr wrap="square" rtlCol="0">
            <a:spAutoFit/>
          </a:bodyPr>
          <a:lstStyle/>
          <a:p>
            <a:r>
              <a:rPr lang="en-IN" dirty="0"/>
              <a:t>					JAVA</a:t>
            </a:r>
          </a:p>
          <a:p>
            <a:endParaRPr lang="en-IN" dirty="0"/>
          </a:p>
          <a:p>
            <a:pPr marL="342900" indent="-342900">
              <a:buAutoNum type="arabicPeriod"/>
            </a:pPr>
            <a:r>
              <a:rPr lang="en-IN" dirty="0"/>
              <a:t>High level language </a:t>
            </a:r>
            <a:r>
              <a:rPr lang="en-IN" sz="2400" dirty="0"/>
              <a:t>  </a:t>
            </a:r>
          </a:p>
          <a:p>
            <a:pPr marL="342900" indent="-342900">
              <a:buAutoNum type="arabicPeriod"/>
            </a:pPr>
            <a:endParaRPr lang="en-IN" dirty="0"/>
          </a:p>
          <a:p>
            <a:pPr marL="342900" indent="-342900">
              <a:buAutoNum type="arabicPeriod"/>
            </a:pPr>
            <a:r>
              <a:rPr lang="en-IN" dirty="0"/>
              <a:t>Object Oriented</a:t>
            </a:r>
          </a:p>
          <a:p>
            <a:pPr marL="342900" indent="-342900">
              <a:buAutoNum type="arabicPeriod"/>
            </a:pPr>
            <a:endParaRPr lang="en-IN" dirty="0"/>
          </a:p>
          <a:p>
            <a:pPr marL="342900" indent="-342900">
              <a:buAutoNum type="arabicPeriod"/>
            </a:pPr>
            <a:r>
              <a:rPr lang="en-IN" dirty="0"/>
              <a:t>Write once run anywhere</a:t>
            </a:r>
          </a:p>
          <a:p>
            <a:pPr marL="342900" indent="-342900">
              <a:buAutoNum type="arabicPeriod"/>
            </a:pPr>
            <a:endParaRPr lang="en-IN" dirty="0"/>
          </a:p>
          <a:p>
            <a:pPr marL="342900" indent="-342900">
              <a:buAutoNum type="arabicPeriod"/>
            </a:pPr>
            <a:r>
              <a:rPr lang="en-IN" dirty="0"/>
              <a:t>Platform independent/ portable</a:t>
            </a:r>
          </a:p>
          <a:p>
            <a:pPr marL="342900" indent="-342900">
              <a:buAutoNum type="arabicPeriod"/>
            </a:pPr>
            <a:endParaRPr lang="en-IN" dirty="0"/>
          </a:p>
          <a:p>
            <a:pPr marL="342900" indent="-342900">
              <a:buAutoNum type="arabicPeriod"/>
            </a:pPr>
            <a:r>
              <a:rPr lang="en-IN" dirty="0"/>
              <a:t>Statically typed language- data types are known at the compiled time.   </a:t>
            </a:r>
          </a:p>
          <a:p>
            <a:pPr marL="342900" indent="-342900">
              <a:buAutoNum type="arabicPeriod"/>
            </a:pPr>
            <a:endParaRPr lang="en-IN" dirty="0"/>
          </a:p>
          <a:p>
            <a:pPr marL="342900" indent="-342900">
              <a:buAutoNum type="arabicPeriod"/>
            </a:pPr>
            <a:r>
              <a:rPr lang="en-IN" dirty="0"/>
              <a:t>Open source </a:t>
            </a:r>
          </a:p>
          <a:p>
            <a:pPr marL="342900" indent="-342900">
              <a:buAutoNum type="arabicPeriod"/>
            </a:pPr>
            <a:endParaRPr lang="en-IN" dirty="0"/>
          </a:p>
          <a:p>
            <a:pPr marL="342900" indent="-342900">
              <a:buAutoNum type="arabicPeriod"/>
            </a:pPr>
            <a:r>
              <a:rPr lang="en-IN" dirty="0"/>
              <a:t>Secured</a:t>
            </a:r>
          </a:p>
          <a:p>
            <a:pPr marL="342900" indent="-342900">
              <a:buAutoNum type="arabicPeriod"/>
            </a:pPr>
            <a:endParaRPr lang="en-IN" dirty="0"/>
          </a:p>
          <a:p>
            <a:pPr marL="342900" indent="-342900">
              <a:buAutoNum type="arabicPeriod"/>
            </a:pPr>
            <a:r>
              <a:rPr lang="en-IN" dirty="0"/>
              <a:t>Garbage collection</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339842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EB8F5-3678-0344-E24F-7F3892DB625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A7A3452-6F1A-E074-88F5-B74BBAF96260}"/>
              </a:ext>
            </a:extLst>
          </p:cNvPr>
          <p:cNvSpPr txBox="1"/>
          <p:nvPr/>
        </p:nvSpPr>
        <p:spPr>
          <a:xfrm>
            <a:off x="465667" y="279400"/>
            <a:ext cx="10998200" cy="6740307"/>
          </a:xfrm>
          <a:prstGeom prst="rect">
            <a:avLst/>
          </a:prstGeom>
          <a:noFill/>
        </p:spPr>
        <p:txBody>
          <a:bodyPr wrap="square" rtlCol="0">
            <a:spAutoFit/>
          </a:bodyPr>
          <a:lstStyle/>
          <a:p>
            <a:r>
              <a:rPr lang="en-IN" dirty="0"/>
              <a:t>Exercise 11:</a:t>
            </a:r>
          </a:p>
          <a:p>
            <a:endParaRPr lang="en-IN" dirty="0"/>
          </a:p>
          <a:p>
            <a:r>
              <a:rPr lang="en-IN" dirty="0"/>
              <a:t>Create an array of integers Initialize the array with some random numbers. Using a for loop  modify each value so that the new value becomes twice the older value. Print the new values using a second for loop. </a:t>
            </a:r>
          </a:p>
          <a:p>
            <a:endParaRPr lang="en-IN" dirty="0"/>
          </a:p>
          <a:p>
            <a:endParaRPr lang="en-IN" dirty="0"/>
          </a:p>
          <a:p>
            <a:r>
              <a:rPr lang="en-IN" dirty="0"/>
              <a:t>Exercise 12: Find out the largest number in  the following array {100,67,98,678,45,123} </a:t>
            </a:r>
          </a:p>
          <a:p>
            <a:endParaRPr lang="en-IN" dirty="0"/>
          </a:p>
          <a:p>
            <a:r>
              <a:rPr lang="en-IN" dirty="0"/>
              <a:t>Exercise 13 : </a:t>
            </a:r>
          </a:p>
          <a:p>
            <a:r>
              <a:rPr lang="en-US" dirty="0"/>
              <a:t>Find the second largest element in an array of integers.</a:t>
            </a:r>
          </a:p>
          <a:p>
            <a:r>
              <a:rPr lang="en-US" dirty="0"/>
              <a:t>Input: An integer array arr.</a:t>
            </a:r>
          </a:p>
          <a:p>
            <a:r>
              <a:rPr lang="en-US" dirty="0"/>
              <a:t>Output: The second largest element in the array.</a:t>
            </a:r>
          </a:p>
          <a:p>
            <a:r>
              <a:rPr lang="en-US" dirty="0"/>
              <a:t>Example:</a:t>
            </a:r>
          </a:p>
          <a:p>
            <a:r>
              <a:rPr lang="en-US" dirty="0"/>
              <a:t>Input: [10, 5, 20, 8, 15]</a:t>
            </a:r>
          </a:p>
          <a:p>
            <a:r>
              <a:rPr lang="en-US" dirty="0"/>
              <a:t>Output: 15</a:t>
            </a:r>
          </a:p>
          <a:p>
            <a:endParaRPr lang="en-US" dirty="0"/>
          </a:p>
          <a:p>
            <a:r>
              <a:rPr lang="en-US" dirty="0"/>
              <a:t>Exercise 14:</a:t>
            </a:r>
          </a:p>
          <a:p>
            <a:r>
              <a:rPr lang="en-US" dirty="0"/>
              <a:t>Remove duplicates from a sorted array and return the length of the resulting array.</a:t>
            </a:r>
          </a:p>
          <a:p>
            <a:r>
              <a:rPr lang="en-US" dirty="0"/>
              <a:t>Input: A sorted integer array arr.</a:t>
            </a:r>
          </a:p>
          <a:p>
            <a:r>
              <a:rPr lang="en-US" dirty="0"/>
              <a:t>Output: Length of the array after removing duplicates.</a:t>
            </a:r>
          </a:p>
          <a:p>
            <a:r>
              <a:rPr lang="en-US" dirty="0"/>
              <a:t>Example:</a:t>
            </a:r>
          </a:p>
          <a:p>
            <a:r>
              <a:rPr lang="en-US" dirty="0"/>
              <a:t>Input: [1, 1, 2, 2, 3, 4, 4, 5]</a:t>
            </a:r>
          </a:p>
          <a:p>
            <a:r>
              <a:rPr lang="en-US" dirty="0"/>
              <a:t>Output: 5 (resulting array: [1, 2, 3, 4, 5])</a:t>
            </a:r>
            <a:endParaRPr lang="en-IN" dirty="0"/>
          </a:p>
          <a:p>
            <a:endParaRPr lang="en-IN" dirty="0"/>
          </a:p>
        </p:txBody>
      </p:sp>
    </p:spTree>
    <p:extLst>
      <p:ext uri="{BB962C8B-B14F-4D97-AF65-F5344CB8AC3E}">
        <p14:creationId xmlns:p14="http://schemas.microsoft.com/office/powerpoint/2010/main" val="172970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7D98B-79E9-F3FF-C75D-D450E3F9DEC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507611-97FA-D10D-8B6C-7BA73F8B58B4}"/>
              </a:ext>
            </a:extLst>
          </p:cNvPr>
          <p:cNvSpPr txBox="1"/>
          <p:nvPr/>
        </p:nvSpPr>
        <p:spPr>
          <a:xfrm>
            <a:off x="465667" y="279400"/>
            <a:ext cx="10998200" cy="7048083"/>
          </a:xfrm>
          <a:prstGeom prst="rect">
            <a:avLst/>
          </a:prstGeom>
          <a:noFill/>
        </p:spPr>
        <p:txBody>
          <a:bodyPr wrap="square" rtlCol="0">
            <a:spAutoFit/>
          </a:bodyPr>
          <a:lstStyle/>
          <a:p>
            <a:r>
              <a:rPr lang="en-IN" dirty="0"/>
              <a:t>Exercise 15:</a:t>
            </a:r>
          </a:p>
          <a:p>
            <a:endParaRPr lang="en-IN" dirty="0"/>
          </a:p>
          <a:p>
            <a:r>
              <a:rPr lang="en-US" dirty="0"/>
              <a:t>Find the pair of elements in an array that sum to a given target.</a:t>
            </a:r>
          </a:p>
          <a:p>
            <a:r>
              <a:rPr lang="en-US" dirty="0"/>
              <a:t>Input: An integer array </a:t>
            </a:r>
            <a:r>
              <a:rPr lang="en-US" dirty="0" err="1"/>
              <a:t>arr</a:t>
            </a:r>
            <a:r>
              <a:rPr lang="en-US" dirty="0"/>
              <a:t> and a target integer target.</a:t>
            </a:r>
          </a:p>
          <a:p>
            <a:r>
              <a:rPr lang="en-US" dirty="0"/>
              <a:t>Output: Indices or values of the pair of elements that sum to target. Assume one pair </a:t>
            </a:r>
            <a:r>
              <a:rPr lang="en-US" sz="2000" dirty="0"/>
              <a:t>exists</a:t>
            </a:r>
            <a:r>
              <a:rPr lang="en-US" dirty="0"/>
              <a:t>.</a:t>
            </a:r>
          </a:p>
          <a:p>
            <a:r>
              <a:rPr lang="en-US" dirty="0"/>
              <a:t>Example:</a:t>
            </a:r>
          </a:p>
          <a:p>
            <a:r>
              <a:rPr lang="en-US" dirty="0"/>
              <a:t>Input: </a:t>
            </a:r>
            <a:r>
              <a:rPr lang="en-US" dirty="0" err="1"/>
              <a:t>arr</a:t>
            </a:r>
            <a:r>
              <a:rPr lang="en-US" dirty="0"/>
              <a:t> = [2, 19, 1, 3], target = 9</a:t>
            </a:r>
          </a:p>
          <a:p>
            <a:r>
              <a:rPr lang="en-US" dirty="0"/>
              <a:t>Output: [0, 2,3] (indices of 2 and 7)</a:t>
            </a:r>
          </a:p>
          <a:p>
            <a:endParaRPr lang="en-US" dirty="0"/>
          </a:p>
          <a:p>
            <a:r>
              <a:rPr lang="en-US" dirty="0"/>
              <a:t>Exercise 16:</a:t>
            </a:r>
          </a:p>
          <a:p>
            <a:r>
              <a:rPr lang="en-US" dirty="0"/>
              <a:t>Reverse an array in place without using an extra array.</a:t>
            </a:r>
          </a:p>
          <a:p>
            <a:r>
              <a:rPr lang="en-US" dirty="0"/>
              <a:t>Input: An integer array arr.</a:t>
            </a:r>
          </a:p>
          <a:p>
            <a:r>
              <a:rPr lang="en-US" dirty="0"/>
              <a:t>Output: Array reversed in place.</a:t>
            </a:r>
          </a:p>
          <a:p>
            <a:r>
              <a:rPr lang="en-US" dirty="0"/>
              <a:t>Example:</a:t>
            </a:r>
          </a:p>
          <a:p>
            <a:r>
              <a:rPr lang="en-US" dirty="0"/>
              <a:t>Input: [1, 2, 3, 4, 5]</a:t>
            </a:r>
          </a:p>
          <a:p>
            <a:r>
              <a:rPr lang="en-US" dirty="0"/>
              <a:t>Output: [5, 4, 3, 2, 1]</a:t>
            </a:r>
          </a:p>
          <a:p>
            <a:endParaRPr lang="en-US" dirty="0"/>
          </a:p>
          <a:p>
            <a:r>
              <a:rPr lang="en-US" dirty="0"/>
              <a:t>Exercise 17:</a:t>
            </a:r>
          </a:p>
          <a:p>
            <a:r>
              <a:rPr lang="en-US" dirty="0"/>
              <a:t>Create an </a:t>
            </a:r>
            <a:r>
              <a:rPr lang="en-US" dirty="0" err="1"/>
              <a:t>enum</a:t>
            </a:r>
            <a:r>
              <a:rPr lang="en-US" dirty="0"/>
              <a:t> called Month having values like JANUARY,FEBRURAY…DECEMBER</a:t>
            </a:r>
          </a:p>
          <a:p>
            <a:r>
              <a:rPr lang="en-US" dirty="0"/>
              <a:t>Using for each print all the possible Month values.</a:t>
            </a:r>
          </a:p>
          <a:p>
            <a:endParaRPr lang="en-US" dirty="0"/>
          </a:p>
          <a:p>
            <a:r>
              <a:rPr lang="en-US" dirty="0"/>
              <a:t>Create a variable </a:t>
            </a:r>
            <a:r>
              <a:rPr lang="en-US" dirty="0" err="1"/>
              <a:t>coalled</a:t>
            </a:r>
            <a:r>
              <a:rPr lang="en-US" dirty="0"/>
              <a:t> month of Type Month assign FEBRURAY to it and check using if condition if the assigned month is FEBRURAY or not.</a:t>
            </a:r>
          </a:p>
          <a:p>
            <a:endParaRPr lang="en-IN" dirty="0"/>
          </a:p>
          <a:p>
            <a:endParaRPr lang="en-IN" dirty="0"/>
          </a:p>
        </p:txBody>
      </p:sp>
    </p:spTree>
    <p:extLst>
      <p:ext uri="{BB962C8B-B14F-4D97-AF65-F5344CB8AC3E}">
        <p14:creationId xmlns:p14="http://schemas.microsoft.com/office/powerpoint/2010/main" val="3069062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694C4-F45A-9DFE-FBA9-32A02BAB5E5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E3CBE24-63A9-6DE9-43A8-734514321C0A}"/>
              </a:ext>
            </a:extLst>
          </p:cNvPr>
          <p:cNvSpPr txBox="1"/>
          <p:nvPr/>
        </p:nvSpPr>
        <p:spPr>
          <a:xfrm>
            <a:off x="426756" y="269673"/>
            <a:ext cx="10998200" cy="5632311"/>
          </a:xfrm>
          <a:prstGeom prst="rect">
            <a:avLst/>
          </a:prstGeom>
          <a:noFill/>
        </p:spPr>
        <p:txBody>
          <a:bodyPr wrap="square" rtlCol="0">
            <a:spAutoFit/>
          </a:bodyPr>
          <a:lstStyle/>
          <a:p>
            <a:r>
              <a:rPr lang="en-IN" dirty="0"/>
              <a:t>Exercise 18:</a:t>
            </a:r>
          </a:p>
          <a:p>
            <a:endParaRPr lang="en-IN" dirty="0"/>
          </a:p>
          <a:p>
            <a:r>
              <a:rPr lang="en-IN" dirty="0"/>
              <a:t>Create a java program to check if the given string is a palindrome or not . Example of palindromes are “Madam”,”Rotor”,”</a:t>
            </a:r>
            <a:r>
              <a:rPr lang="en-IN" dirty="0" err="1"/>
              <a:t>Racecar</a:t>
            </a:r>
            <a:r>
              <a:rPr lang="en-IN" dirty="0"/>
              <a:t>”. You are not allowed to use anything other than the String class and normal for.</a:t>
            </a:r>
          </a:p>
          <a:p>
            <a:endParaRPr lang="en-IN" dirty="0"/>
          </a:p>
          <a:p>
            <a:r>
              <a:rPr lang="en-IN" dirty="0"/>
              <a:t>Exercise 19:</a:t>
            </a:r>
          </a:p>
          <a:p>
            <a:r>
              <a:rPr lang="en-IN" dirty="0"/>
              <a:t>Rewrite Ex 18 with StringBuilder class.</a:t>
            </a:r>
          </a:p>
          <a:p>
            <a:endParaRPr lang="en-IN" dirty="0"/>
          </a:p>
          <a:p>
            <a:r>
              <a:rPr lang="en-IN" dirty="0"/>
              <a:t>Exercise 20:</a:t>
            </a:r>
          </a:p>
          <a:p>
            <a:r>
              <a:rPr lang="en-US" dirty="0"/>
              <a:t>String Anagram: Check if two strings are anagrams (contain the same characters in a different order). Examples </a:t>
            </a:r>
            <a:r>
              <a:rPr lang="en-IN" dirty="0"/>
              <a:t>"listen" and "silent“</a:t>
            </a:r>
            <a:r>
              <a:rPr lang="en-US" dirty="0"/>
              <a:t>"earth" and "heart", or "race" and "care".   </a:t>
            </a:r>
          </a:p>
          <a:p>
            <a:endParaRPr lang="en-US" dirty="0"/>
          </a:p>
          <a:p>
            <a:r>
              <a:rPr lang="en-IN" dirty="0"/>
              <a:t>Exercise 21:</a:t>
            </a:r>
          </a:p>
          <a:p>
            <a:r>
              <a:rPr lang="en-US" dirty="0"/>
              <a:t>Count Vowels and Consonants: Count the number of vowels and consonants in a given string.</a:t>
            </a:r>
          </a:p>
          <a:p>
            <a:endParaRPr lang="en-US" dirty="0"/>
          </a:p>
          <a:p>
            <a:r>
              <a:rPr lang="en-IN" dirty="0"/>
              <a:t>Exercise 22:</a:t>
            </a:r>
            <a:endParaRPr lang="en-US" dirty="0"/>
          </a:p>
          <a:p>
            <a:r>
              <a:rPr lang="en-US" dirty="0"/>
              <a:t>Find Shortest Word in a String: Identify the shortest word in a string.</a:t>
            </a:r>
          </a:p>
          <a:p>
            <a:endParaRPr lang="en-US" dirty="0"/>
          </a:p>
          <a:p>
            <a:r>
              <a:rPr lang="en-US" dirty="0"/>
              <a:t>Example  sentence :An anagram is a word or phrase formed by rearranging the letters of a different word or phrase.</a:t>
            </a:r>
            <a:endParaRPr lang="en-IN" dirty="0"/>
          </a:p>
          <a:p>
            <a:endParaRPr lang="en-IN" dirty="0"/>
          </a:p>
        </p:txBody>
      </p:sp>
    </p:spTree>
    <p:extLst>
      <p:ext uri="{BB962C8B-B14F-4D97-AF65-F5344CB8AC3E}">
        <p14:creationId xmlns:p14="http://schemas.microsoft.com/office/powerpoint/2010/main" val="14706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E2815E-4B64-A10B-B54F-BE7DB00D7266}"/>
              </a:ext>
            </a:extLst>
          </p:cNvPr>
          <p:cNvSpPr txBox="1"/>
          <p:nvPr/>
        </p:nvSpPr>
        <p:spPr>
          <a:xfrm>
            <a:off x="769620" y="2019300"/>
            <a:ext cx="9791700" cy="4524315"/>
          </a:xfrm>
          <a:prstGeom prst="rect">
            <a:avLst/>
          </a:prstGeom>
          <a:noFill/>
        </p:spPr>
        <p:txBody>
          <a:bodyPr wrap="square" rtlCol="0">
            <a:spAutoFit/>
          </a:bodyPr>
          <a:lstStyle/>
          <a:p>
            <a:r>
              <a:rPr lang="en-IN" dirty="0"/>
              <a:t>OOPS -&gt; Object Oriented Programming System</a:t>
            </a:r>
          </a:p>
          <a:p>
            <a:endParaRPr lang="en-IN" dirty="0"/>
          </a:p>
          <a:p>
            <a:endParaRPr lang="en-IN" dirty="0"/>
          </a:p>
          <a:p>
            <a:r>
              <a:rPr lang="en-IN" dirty="0"/>
              <a:t>Object -&gt; Real World Entity</a:t>
            </a:r>
          </a:p>
          <a:p>
            <a:endParaRPr lang="en-IN" dirty="0"/>
          </a:p>
          <a:p>
            <a:endParaRPr lang="en-IN" dirty="0"/>
          </a:p>
          <a:p>
            <a:r>
              <a:rPr lang="en-IN" dirty="0"/>
              <a:t>Restaurant</a:t>
            </a:r>
          </a:p>
          <a:p>
            <a:r>
              <a:rPr lang="en-IN" dirty="0"/>
              <a:t>Order</a:t>
            </a:r>
          </a:p>
          <a:p>
            <a:r>
              <a:rPr lang="en-IN" dirty="0"/>
              <a:t>Food</a:t>
            </a:r>
          </a:p>
          <a:p>
            <a:r>
              <a:rPr lang="en-IN" dirty="0"/>
              <a:t>Review</a:t>
            </a:r>
          </a:p>
          <a:p>
            <a:r>
              <a:rPr lang="en-IN" dirty="0"/>
              <a:t>Menu</a:t>
            </a:r>
          </a:p>
          <a:p>
            <a:r>
              <a:rPr lang="en-IN" dirty="0"/>
              <a:t>Customer</a:t>
            </a:r>
          </a:p>
          <a:p>
            <a:r>
              <a:rPr lang="en-IN" dirty="0" err="1"/>
              <a:t>PaymentGateway</a:t>
            </a:r>
            <a:endParaRPr lang="en-IN" dirty="0"/>
          </a:p>
          <a:p>
            <a:r>
              <a:rPr lang="en-IN" dirty="0" err="1"/>
              <a:t>DeliveryPerson</a:t>
            </a:r>
            <a:endParaRPr lang="en-IN" dirty="0"/>
          </a:p>
          <a:p>
            <a:r>
              <a:rPr lang="en-IN" dirty="0"/>
              <a:t>Cart</a:t>
            </a:r>
          </a:p>
          <a:p>
            <a:endParaRPr lang="en-IN" dirty="0"/>
          </a:p>
        </p:txBody>
      </p:sp>
      <p:sp>
        <p:nvSpPr>
          <p:cNvPr id="3" name="TextBox 2">
            <a:extLst>
              <a:ext uri="{FF2B5EF4-FFF2-40B4-BE49-F238E27FC236}">
                <a16:creationId xmlns:a16="http://schemas.microsoft.com/office/drawing/2014/main" id="{C9F298A2-F67D-DA90-898F-CDE0767AFE36}"/>
              </a:ext>
            </a:extLst>
          </p:cNvPr>
          <p:cNvSpPr txBox="1"/>
          <p:nvPr/>
        </p:nvSpPr>
        <p:spPr>
          <a:xfrm>
            <a:off x="830580" y="586740"/>
            <a:ext cx="9791700" cy="369332"/>
          </a:xfrm>
          <a:prstGeom prst="rect">
            <a:avLst/>
          </a:prstGeom>
          <a:noFill/>
        </p:spPr>
        <p:txBody>
          <a:bodyPr wrap="square" rtlCol="0">
            <a:spAutoFit/>
          </a:bodyPr>
          <a:lstStyle/>
          <a:p>
            <a:r>
              <a:rPr lang="en-IN" dirty="0"/>
              <a:t>Procedural Language -&gt; C </a:t>
            </a:r>
          </a:p>
        </p:txBody>
      </p:sp>
    </p:spTree>
    <p:extLst>
      <p:ext uri="{BB962C8B-B14F-4D97-AF65-F5344CB8AC3E}">
        <p14:creationId xmlns:p14="http://schemas.microsoft.com/office/powerpoint/2010/main" val="1628496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82823-D823-A78B-5E28-A9256CA960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897267-98CA-DE2A-510B-01AA939BEDC9}"/>
              </a:ext>
            </a:extLst>
          </p:cNvPr>
          <p:cNvSpPr/>
          <p:nvPr/>
        </p:nvSpPr>
        <p:spPr>
          <a:xfrm>
            <a:off x="5478780" y="158115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Restaurant</a:t>
            </a:r>
          </a:p>
        </p:txBody>
      </p:sp>
      <p:sp>
        <p:nvSpPr>
          <p:cNvPr id="5" name="Rectangle 4">
            <a:extLst>
              <a:ext uri="{FF2B5EF4-FFF2-40B4-BE49-F238E27FC236}">
                <a16:creationId xmlns:a16="http://schemas.microsoft.com/office/drawing/2014/main" id="{C2344B66-5460-2B1A-658A-45DA4B330001}"/>
              </a:ext>
            </a:extLst>
          </p:cNvPr>
          <p:cNvSpPr/>
          <p:nvPr/>
        </p:nvSpPr>
        <p:spPr>
          <a:xfrm>
            <a:off x="1257300" y="279654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a:t>
            </a:r>
          </a:p>
        </p:txBody>
      </p:sp>
      <p:sp>
        <p:nvSpPr>
          <p:cNvPr id="6" name="Rectangle 5">
            <a:extLst>
              <a:ext uri="{FF2B5EF4-FFF2-40B4-BE49-F238E27FC236}">
                <a16:creationId xmlns:a16="http://schemas.microsoft.com/office/drawing/2014/main" id="{A786D50A-C529-961E-5970-00FFAE6F6C28}"/>
              </a:ext>
            </a:extLst>
          </p:cNvPr>
          <p:cNvSpPr/>
          <p:nvPr/>
        </p:nvSpPr>
        <p:spPr>
          <a:xfrm>
            <a:off x="2171700" y="125730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a:t>
            </a:r>
          </a:p>
        </p:txBody>
      </p:sp>
      <p:cxnSp>
        <p:nvCxnSpPr>
          <p:cNvPr id="8" name="Straight Arrow Connector 7">
            <a:extLst>
              <a:ext uri="{FF2B5EF4-FFF2-40B4-BE49-F238E27FC236}">
                <a16:creationId xmlns:a16="http://schemas.microsoft.com/office/drawing/2014/main" id="{C563CE35-A786-58A3-9EEB-80DC85E7F1BB}"/>
              </a:ext>
            </a:extLst>
          </p:cNvPr>
          <p:cNvCxnSpPr>
            <a:cxnSpLocks/>
          </p:cNvCxnSpPr>
          <p:nvPr/>
        </p:nvCxnSpPr>
        <p:spPr>
          <a:xfrm flipV="1">
            <a:off x="2065020" y="2095500"/>
            <a:ext cx="48768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00B22-F766-5782-1518-8658C1059374}"/>
              </a:ext>
            </a:extLst>
          </p:cNvPr>
          <p:cNvCxnSpPr>
            <a:cxnSpLocks/>
          </p:cNvCxnSpPr>
          <p:nvPr/>
        </p:nvCxnSpPr>
        <p:spPr>
          <a:xfrm>
            <a:off x="4137660" y="1588770"/>
            <a:ext cx="1341120" cy="293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D11621-9FCE-FFFD-49CC-6D937EF37E2A}"/>
              </a:ext>
            </a:extLst>
          </p:cNvPr>
          <p:cNvSpPr/>
          <p:nvPr/>
        </p:nvSpPr>
        <p:spPr>
          <a:xfrm>
            <a:off x="5608320" y="315849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Menu</a:t>
            </a:r>
          </a:p>
        </p:txBody>
      </p:sp>
      <p:cxnSp>
        <p:nvCxnSpPr>
          <p:cNvPr id="12" name="Straight Arrow Connector 11">
            <a:extLst>
              <a:ext uri="{FF2B5EF4-FFF2-40B4-BE49-F238E27FC236}">
                <a16:creationId xmlns:a16="http://schemas.microsoft.com/office/drawing/2014/main" id="{360B854F-8E76-C8AA-CCB8-837C88D39129}"/>
              </a:ext>
            </a:extLst>
          </p:cNvPr>
          <p:cNvCxnSpPr>
            <a:cxnSpLocks/>
            <a:stCxn id="6" idx="3"/>
          </p:cNvCxnSpPr>
          <p:nvPr/>
        </p:nvCxnSpPr>
        <p:spPr>
          <a:xfrm>
            <a:off x="4137660" y="1676400"/>
            <a:ext cx="1470660" cy="169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E723572-618C-AA88-588D-2FB7720AD85B}"/>
              </a:ext>
            </a:extLst>
          </p:cNvPr>
          <p:cNvSpPr/>
          <p:nvPr/>
        </p:nvSpPr>
        <p:spPr>
          <a:xfrm>
            <a:off x="3451860" y="467868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Delivery</a:t>
            </a:r>
          </a:p>
        </p:txBody>
      </p:sp>
      <p:cxnSp>
        <p:nvCxnSpPr>
          <p:cNvPr id="17" name="Straight Arrow Connector 16">
            <a:extLst>
              <a:ext uri="{FF2B5EF4-FFF2-40B4-BE49-F238E27FC236}">
                <a16:creationId xmlns:a16="http://schemas.microsoft.com/office/drawing/2014/main" id="{8A11BF97-C2AC-BF97-FB72-7CD80E2B7B48}"/>
              </a:ext>
            </a:extLst>
          </p:cNvPr>
          <p:cNvCxnSpPr>
            <a:cxnSpLocks/>
          </p:cNvCxnSpPr>
          <p:nvPr/>
        </p:nvCxnSpPr>
        <p:spPr>
          <a:xfrm flipH="1" flipV="1">
            <a:off x="3360420" y="2095500"/>
            <a:ext cx="1447800" cy="258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7A04BEC-D098-8BD5-4657-BB9E22282D10}"/>
              </a:ext>
            </a:extLst>
          </p:cNvPr>
          <p:cNvSpPr txBox="1"/>
          <p:nvPr/>
        </p:nvSpPr>
        <p:spPr>
          <a:xfrm>
            <a:off x="1188720" y="3735615"/>
            <a:ext cx="1889760" cy="1200329"/>
          </a:xfrm>
          <a:prstGeom prst="rect">
            <a:avLst/>
          </a:prstGeom>
          <a:noFill/>
        </p:spPr>
        <p:txBody>
          <a:bodyPr wrap="square" rtlCol="0">
            <a:spAutoFit/>
          </a:bodyPr>
          <a:lstStyle/>
          <a:p>
            <a:r>
              <a:rPr lang="en-IN" dirty="0" err="1"/>
              <a:t>phoneNumber</a:t>
            </a:r>
            <a:endParaRPr lang="en-IN" dirty="0"/>
          </a:p>
          <a:p>
            <a:r>
              <a:rPr lang="en-IN" dirty="0" err="1"/>
              <a:t>emailId</a:t>
            </a:r>
            <a:endParaRPr lang="en-IN" dirty="0"/>
          </a:p>
          <a:p>
            <a:r>
              <a:rPr lang="en-IN" dirty="0"/>
              <a:t>address</a:t>
            </a:r>
          </a:p>
          <a:p>
            <a:r>
              <a:rPr lang="en-IN" dirty="0"/>
              <a:t>name</a:t>
            </a:r>
          </a:p>
        </p:txBody>
      </p:sp>
      <p:sp>
        <p:nvSpPr>
          <p:cNvPr id="21" name="TextBox 20">
            <a:extLst>
              <a:ext uri="{FF2B5EF4-FFF2-40B4-BE49-F238E27FC236}">
                <a16:creationId xmlns:a16="http://schemas.microsoft.com/office/drawing/2014/main" id="{C5CCBFBB-C470-023E-12F4-BB55AB4D87DC}"/>
              </a:ext>
            </a:extLst>
          </p:cNvPr>
          <p:cNvSpPr txBox="1"/>
          <p:nvPr/>
        </p:nvSpPr>
        <p:spPr>
          <a:xfrm>
            <a:off x="1051560" y="5661660"/>
            <a:ext cx="9997440" cy="646331"/>
          </a:xfrm>
          <a:prstGeom prst="rect">
            <a:avLst/>
          </a:prstGeom>
          <a:noFill/>
        </p:spPr>
        <p:txBody>
          <a:bodyPr wrap="square" rtlCol="0">
            <a:spAutoFit/>
          </a:bodyPr>
          <a:lstStyle/>
          <a:p>
            <a:r>
              <a:rPr lang="en-IN" dirty="0"/>
              <a:t>Class -&gt; Template or Blueprint of an object</a:t>
            </a:r>
          </a:p>
          <a:p>
            <a:r>
              <a:rPr lang="en-IN" dirty="0"/>
              <a:t>Object -&gt; An instance of a class.</a:t>
            </a:r>
          </a:p>
        </p:txBody>
      </p:sp>
    </p:spTree>
    <p:extLst>
      <p:ext uri="{BB962C8B-B14F-4D97-AF65-F5344CB8AC3E}">
        <p14:creationId xmlns:p14="http://schemas.microsoft.com/office/powerpoint/2010/main" val="4262436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E4CAB0-E65D-F8AA-CBD0-1C2A4D331279}"/>
              </a:ext>
            </a:extLst>
          </p:cNvPr>
          <p:cNvSpPr/>
          <p:nvPr/>
        </p:nvSpPr>
        <p:spPr>
          <a:xfrm>
            <a:off x="5638800" y="1109133"/>
            <a:ext cx="5090809" cy="4241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34193AD2-68A3-8B55-C429-63C10D4FE816}"/>
              </a:ext>
            </a:extLst>
          </p:cNvPr>
          <p:cNvSpPr txBox="1"/>
          <p:nvPr/>
        </p:nvSpPr>
        <p:spPr>
          <a:xfrm>
            <a:off x="6935821" y="4951379"/>
            <a:ext cx="1702341" cy="369332"/>
          </a:xfrm>
          <a:prstGeom prst="rect">
            <a:avLst/>
          </a:prstGeom>
          <a:noFill/>
        </p:spPr>
        <p:txBody>
          <a:bodyPr wrap="square" rtlCol="0">
            <a:spAutoFit/>
          </a:bodyPr>
          <a:lstStyle/>
          <a:p>
            <a:r>
              <a:rPr lang="en-IN" dirty="0"/>
              <a:t>HEAP</a:t>
            </a:r>
          </a:p>
        </p:txBody>
      </p:sp>
      <p:sp>
        <p:nvSpPr>
          <p:cNvPr id="4" name="Oval 3">
            <a:extLst>
              <a:ext uri="{FF2B5EF4-FFF2-40B4-BE49-F238E27FC236}">
                <a16:creationId xmlns:a16="http://schemas.microsoft.com/office/drawing/2014/main" id="{89DE6781-B7E3-B1CF-4C40-A67C824117A8}"/>
              </a:ext>
            </a:extLst>
          </p:cNvPr>
          <p:cNvSpPr/>
          <p:nvPr/>
        </p:nvSpPr>
        <p:spPr>
          <a:xfrm>
            <a:off x="6459166" y="1420238"/>
            <a:ext cx="3307404" cy="292802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AFED82C5-80E1-F5CC-09C6-54E196A1BD38}"/>
              </a:ext>
            </a:extLst>
          </p:cNvPr>
          <p:cNvSpPr txBox="1"/>
          <p:nvPr/>
        </p:nvSpPr>
        <p:spPr>
          <a:xfrm>
            <a:off x="6935821" y="3429000"/>
            <a:ext cx="3054485" cy="369332"/>
          </a:xfrm>
          <a:prstGeom prst="rect">
            <a:avLst/>
          </a:prstGeom>
          <a:noFill/>
        </p:spPr>
        <p:txBody>
          <a:bodyPr wrap="square" rtlCol="0">
            <a:spAutoFit/>
          </a:bodyPr>
          <a:lstStyle/>
          <a:p>
            <a:r>
              <a:rPr lang="en-IN" dirty="0"/>
              <a:t>SCP= String Constant Pool</a:t>
            </a:r>
          </a:p>
        </p:txBody>
      </p:sp>
      <p:sp>
        <p:nvSpPr>
          <p:cNvPr id="6" name="Rectangle 5">
            <a:extLst>
              <a:ext uri="{FF2B5EF4-FFF2-40B4-BE49-F238E27FC236}">
                <a16:creationId xmlns:a16="http://schemas.microsoft.com/office/drawing/2014/main" id="{394A852D-9031-B9CA-9BB6-FA7E75830FA0}"/>
              </a:ext>
            </a:extLst>
          </p:cNvPr>
          <p:cNvSpPr/>
          <p:nvPr/>
        </p:nvSpPr>
        <p:spPr>
          <a:xfrm>
            <a:off x="1303506" y="2061308"/>
            <a:ext cx="1021404" cy="544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str</a:t>
            </a:r>
          </a:p>
        </p:txBody>
      </p:sp>
      <p:cxnSp>
        <p:nvCxnSpPr>
          <p:cNvPr id="8" name="Straight Arrow Connector 7">
            <a:extLst>
              <a:ext uri="{FF2B5EF4-FFF2-40B4-BE49-F238E27FC236}">
                <a16:creationId xmlns:a16="http://schemas.microsoft.com/office/drawing/2014/main" id="{A88E29E0-F6BF-520C-5818-8F58C8C7019D}"/>
              </a:ext>
            </a:extLst>
          </p:cNvPr>
          <p:cNvCxnSpPr>
            <a:cxnSpLocks/>
            <a:stCxn id="6" idx="3"/>
            <a:endCxn id="21" idx="1"/>
          </p:cNvCxnSpPr>
          <p:nvPr/>
        </p:nvCxnSpPr>
        <p:spPr>
          <a:xfrm flipV="1">
            <a:off x="2324910" y="1682567"/>
            <a:ext cx="5118370" cy="651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53E7B46-60CD-0ADD-2825-371B6E0DCF53}"/>
              </a:ext>
            </a:extLst>
          </p:cNvPr>
          <p:cNvSpPr txBox="1"/>
          <p:nvPr/>
        </p:nvSpPr>
        <p:spPr>
          <a:xfrm>
            <a:off x="7183875" y="1867233"/>
            <a:ext cx="1702341" cy="369332"/>
          </a:xfrm>
          <a:prstGeom prst="rect">
            <a:avLst/>
          </a:prstGeom>
          <a:noFill/>
        </p:spPr>
        <p:txBody>
          <a:bodyPr wrap="square" rtlCol="0">
            <a:spAutoFit/>
          </a:bodyPr>
          <a:lstStyle/>
          <a:p>
            <a:r>
              <a:rPr lang="en-IN" dirty="0" err="1"/>
              <a:t>jayanta</a:t>
            </a:r>
            <a:endParaRPr lang="en-IN" dirty="0"/>
          </a:p>
        </p:txBody>
      </p:sp>
      <p:sp>
        <p:nvSpPr>
          <p:cNvPr id="11" name="TextBox 10">
            <a:extLst>
              <a:ext uri="{FF2B5EF4-FFF2-40B4-BE49-F238E27FC236}">
                <a16:creationId xmlns:a16="http://schemas.microsoft.com/office/drawing/2014/main" id="{07C0E01D-5A16-975E-D567-A380F77E516F}"/>
              </a:ext>
            </a:extLst>
          </p:cNvPr>
          <p:cNvSpPr txBox="1"/>
          <p:nvPr/>
        </p:nvSpPr>
        <p:spPr>
          <a:xfrm>
            <a:off x="1215957" y="1595336"/>
            <a:ext cx="2071992" cy="369332"/>
          </a:xfrm>
          <a:prstGeom prst="rect">
            <a:avLst/>
          </a:prstGeom>
          <a:noFill/>
        </p:spPr>
        <p:txBody>
          <a:bodyPr wrap="square" rtlCol="0">
            <a:spAutoFit/>
          </a:bodyPr>
          <a:lstStyle/>
          <a:p>
            <a:r>
              <a:rPr lang="en-IN" dirty="0"/>
              <a:t>String str=“</a:t>
            </a:r>
            <a:r>
              <a:rPr lang="en-IN" dirty="0" err="1"/>
              <a:t>jayanta</a:t>
            </a:r>
            <a:r>
              <a:rPr lang="en-IN" dirty="0"/>
              <a:t>”</a:t>
            </a:r>
          </a:p>
        </p:txBody>
      </p:sp>
      <p:sp>
        <p:nvSpPr>
          <p:cNvPr id="15" name="TextBox 14">
            <a:extLst>
              <a:ext uri="{FF2B5EF4-FFF2-40B4-BE49-F238E27FC236}">
                <a16:creationId xmlns:a16="http://schemas.microsoft.com/office/drawing/2014/main" id="{2BD898B8-E3BC-5230-50DC-703F6B70DA6E}"/>
              </a:ext>
            </a:extLst>
          </p:cNvPr>
          <p:cNvSpPr txBox="1"/>
          <p:nvPr/>
        </p:nvSpPr>
        <p:spPr>
          <a:xfrm>
            <a:off x="1108953" y="3142034"/>
            <a:ext cx="2872902" cy="369332"/>
          </a:xfrm>
          <a:prstGeom prst="rect">
            <a:avLst/>
          </a:prstGeom>
          <a:noFill/>
        </p:spPr>
        <p:txBody>
          <a:bodyPr wrap="square" rtlCol="0">
            <a:spAutoFit/>
          </a:bodyPr>
          <a:lstStyle/>
          <a:p>
            <a:r>
              <a:rPr lang="en-IN" dirty="0"/>
              <a:t>String str1=“</a:t>
            </a:r>
            <a:r>
              <a:rPr lang="en-IN" dirty="0" err="1"/>
              <a:t>jayanta</a:t>
            </a:r>
            <a:r>
              <a:rPr lang="en-IN" dirty="0"/>
              <a:t>”</a:t>
            </a:r>
          </a:p>
        </p:txBody>
      </p:sp>
      <p:sp>
        <p:nvSpPr>
          <p:cNvPr id="16" name="Rectangle 15">
            <a:extLst>
              <a:ext uri="{FF2B5EF4-FFF2-40B4-BE49-F238E27FC236}">
                <a16:creationId xmlns:a16="http://schemas.microsoft.com/office/drawing/2014/main" id="{CFE90020-853C-72BB-1ABC-377931BB5D5C}"/>
              </a:ext>
            </a:extLst>
          </p:cNvPr>
          <p:cNvSpPr/>
          <p:nvPr/>
        </p:nvSpPr>
        <p:spPr>
          <a:xfrm>
            <a:off x="1230549" y="3429000"/>
            <a:ext cx="1021404" cy="544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str1</a:t>
            </a:r>
          </a:p>
        </p:txBody>
      </p:sp>
      <p:cxnSp>
        <p:nvCxnSpPr>
          <p:cNvPr id="17" name="Straight Arrow Connector 16">
            <a:extLst>
              <a:ext uri="{FF2B5EF4-FFF2-40B4-BE49-F238E27FC236}">
                <a16:creationId xmlns:a16="http://schemas.microsoft.com/office/drawing/2014/main" id="{668F15F3-12B0-BB01-067B-2C195E3F5D38}"/>
              </a:ext>
            </a:extLst>
          </p:cNvPr>
          <p:cNvCxnSpPr>
            <a:cxnSpLocks/>
          </p:cNvCxnSpPr>
          <p:nvPr/>
        </p:nvCxnSpPr>
        <p:spPr>
          <a:xfrm flipV="1">
            <a:off x="2251953" y="2192791"/>
            <a:ext cx="5004881" cy="1499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9CBED38-E6FD-1500-E6FD-EE7504DDC3AD}"/>
              </a:ext>
            </a:extLst>
          </p:cNvPr>
          <p:cNvSpPr txBox="1"/>
          <p:nvPr/>
        </p:nvSpPr>
        <p:spPr>
          <a:xfrm>
            <a:off x="1108953" y="2662150"/>
            <a:ext cx="2071992" cy="369332"/>
          </a:xfrm>
          <a:prstGeom prst="rect">
            <a:avLst/>
          </a:prstGeom>
          <a:noFill/>
        </p:spPr>
        <p:txBody>
          <a:bodyPr wrap="square" rtlCol="0">
            <a:spAutoFit/>
          </a:bodyPr>
          <a:lstStyle/>
          <a:p>
            <a:r>
              <a:rPr lang="en-IN" dirty="0"/>
              <a:t>String str=“Amit”</a:t>
            </a:r>
          </a:p>
        </p:txBody>
      </p:sp>
      <p:sp>
        <p:nvSpPr>
          <p:cNvPr id="21" name="TextBox 20">
            <a:extLst>
              <a:ext uri="{FF2B5EF4-FFF2-40B4-BE49-F238E27FC236}">
                <a16:creationId xmlns:a16="http://schemas.microsoft.com/office/drawing/2014/main" id="{B9760376-F4F7-E6FD-5C4F-2A7C0F00C967}"/>
              </a:ext>
            </a:extLst>
          </p:cNvPr>
          <p:cNvSpPr txBox="1"/>
          <p:nvPr/>
        </p:nvSpPr>
        <p:spPr>
          <a:xfrm>
            <a:off x="7443280" y="1497901"/>
            <a:ext cx="1702341" cy="369332"/>
          </a:xfrm>
          <a:prstGeom prst="rect">
            <a:avLst/>
          </a:prstGeom>
          <a:noFill/>
        </p:spPr>
        <p:txBody>
          <a:bodyPr wrap="square" rtlCol="0">
            <a:spAutoFit/>
          </a:bodyPr>
          <a:lstStyle/>
          <a:p>
            <a:r>
              <a:rPr lang="en-IN" dirty="0"/>
              <a:t>Amit</a:t>
            </a:r>
          </a:p>
        </p:txBody>
      </p:sp>
    </p:spTree>
    <p:extLst>
      <p:ext uri="{BB962C8B-B14F-4D97-AF65-F5344CB8AC3E}">
        <p14:creationId xmlns:p14="http://schemas.microsoft.com/office/powerpoint/2010/main" val="2417256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6072A-DE18-0A93-F126-774812D41282}"/>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FFCF845-D01E-EF79-36DF-0FA2B85BD538}"/>
              </a:ext>
            </a:extLst>
          </p:cNvPr>
          <p:cNvSpPr/>
          <p:nvPr/>
        </p:nvSpPr>
        <p:spPr>
          <a:xfrm>
            <a:off x="5638800" y="1109133"/>
            <a:ext cx="5090809" cy="424108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D8E1AE7-BC37-4C54-5F5E-E8DC759D3B5F}"/>
              </a:ext>
            </a:extLst>
          </p:cNvPr>
          <p:cNvSpPr txBox="1"/>
          <p:nvPr/>
        </p:nvSpPr>
        <p:spPr>
          <a:xfrm>
            <a:off x="6935821" y="4951379"/>
            <a:ext cx="1702341" cy="369332"/>
          </a:xfrm>
          <a:prstGeom prst="rect">
            <a:avLst/>
          </a:prstGeom>
          <a:noFill/>
        </p:spPr>
        <p:txBody>
          <a:bodyPr wrap="square" rtlCol="0">
            <a:spAutoFit/>
          </a:bodyPr>
          <a:lstStyle/>
          <a:p>
            <a:r>
              <a:rPr lang="en-IN" dirty="0"/>
              <a:t>HEAP</a:t>
            </a:r>
          </a:p>
        </p:txBody>
      </p:sp>
      <p:sp>
        <p:nvSpPr>
          <p:cNvPr id="4" name="Oval 3">
            <a:extLst>
              <a:ext uri="{FF2B5EF4-FFF2-40B4-BE49-F238E27FC236}">
                <a16:creationId xmlns:a16="http://schemas.microsoft.com/office/drawing/2014/main" id="{407ACB05-4E59-79CA-81CF-31106BD8B845}"/>
              </a:ext>
            </a:extLst>
          </p:cNvPr>
          <p:cNvSpPr/>
          <p:nvPr/>
        </p:nvSpPr>
        <p:spPr>
          <a:xfrm>
            <a:off x="6459166" y="1420238"/>
            <a:ext cx="3307404" cy="292802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C5C7AB1-7FD0-5AF9-9928-5051868DF57F}"/>
              </a:ext>
            </a:extLst>
          </p:cNvPr>
          <p:cNvSpPr txBox="1"/>
          <p:nvPr/>
        </p:nvSpPr>
        <p:spPr>
          <a:xfrm>
            <a:off x="6935821" y="3429000"/>
            <a:ext cx="3054485" cy="369332"/>
          </a:xfrm>
          <a:prstGeom prst="rect">
            <a:avLst/>
          </a:prstGeom>
          <a:noFill/>
        </p:spPr>
        <p:txBody>
          <a:bodyPr wrap="square" rtlCol="0">
            <a:spAutoFit/>
          </a:bodyPr>
          <a:lstStyle/>
          <a:p>
            <a:r>
              <a:rPr lang="en-IN" dirty="0"/>
              <a:t>SCP= String Constant Pool</a:t>
            </a:r>
          </a:p>
        </p:txBody>
      </p:sp>
      <p:sp>
        <p:nvSpPr>
          <p:cNvPr id="9" name="TextBox 8">
            <a:extLst>
              <a:ext uri="{FF2B5EF4-FFF2-40B4-BE49-F238E27FC236}">
                <a16:creationId xmlns:a16="http://schemas.microsoft.com/office/drawing/2014/main" id="{AC2DFF84-20BA-A0A1-B1F3-5E9D73BA390E}"/>
              </a:ext>
            </a:extLst>
          </p:cNvPr>
          <p:cNvSpPr txBox="1"/>
          <p:nvPr/>
        </p:nvSpPr>
        <p:spPr>
          <a:xfrm>
            <a:off x="7183875" y="1867233"/>
            <a:ext cx="1702341" cy="369332"/>
          </a:xfrm>
          <a:prstGeom prst="rect">
            <a:avLst/>
          </a:prstGeom>
          <a:noFill/>
        </p:spPr>
        <p:txBody>
          <a:bodyPr wrap="square" rtlCol="0">
            <a:spAutoFit/>
          </a:bodyPr>
          <a:lstStyle/>
          <a:p>
            <a:r>
              <a:rPr lang="en-IN" dirty="0" err="1"/>
              <a:t>jayanta</a:t>
            </a:r>
            <a:endParaRPr lang="en-IN" dirty="0"/>
          </a:p>
        </p:txBody>
      </p:sp>
      <p:sp>
        <p:nvSpPr>
          <p:cNvPr id="7" name="Rectangle 6">
            <a:extLst>
              <a:ext uri="{FF2B5EF4-FFF2-40B4-BE49-F238E27FC236}">
                <a16:creationId xmlns:a16="http://schemas.microsoft.com/office/drawing/2014/main" id="{CBFC5A1A-C13C-2B20-AF4D-1D392FA9DB78}"/>
              </a:ext>
            </a:extLst>
          </p:cNvPr>
          <p:cNvSpPr/>
          <p:nvPr/>
        </p:nvSpPr>
        <p:spPr>
          <a:xfrm>
            <a:off x="1303506" y="2061308"/>
            <a:ext cx="1021404" cy="544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str</a:t>
            </a:r>
          </a:p>
        </p:txBody>
      </p:sp>
      <p:sp>
        <p:nvSpPr>
          <p:cNvPr id="10" name="TextBox 9">
            <a:extLst>
              <a:ext uri="{FF2B5EF4-FFF2-40B4-BE49-F238E27FC236}">
                <a16:creationId xmlns:a16="http://schemas.microsoft.com/office/drawing/2014/main" id="{D6C94320-B46A-C866-ADCF-9580DBB56B1C}"/>
              </a:ext>
            </a:extLst>
          </p:cNvPr>
          <p:cNvSpPr txBox="1"/>
          <p:nvPr/>
        </p:nvSpPr>
        <p:spPr>
          <a:xfrm>
            <a:off x="1215957" y="1595336"/>
            <a:ext cx="2071992" cy="369332"/>
          </a:xfrm>
          <a:prstGeom prst="rect">
            <a:avLst/>
          </a:prstGeom>
          <a:noFill/>
        </p:spPr>
        <p:txBody>
          <a:bodyPr wrap="square" rtlCol="0">
            <a:spAutoFit/>
          </a:bodyPr>
          <a:lstStyle/>
          <a:p>
            <a:r>
              <a:rPr lang="en-IN" dirty="0"/>
              <a:t>String str=“</a:t>
            </a:r>
            <a:r>
              <a:rPr lang="en-IN" dirty="0" err="1"/>
              <a:t>jayanta</a:t>
            </a:r>
            <a:r>
              <a:rPr lang="en-IN" dirty="0"/>
              <a:t>”</a:t>
            </a:r>
          </a:p>
        </p:txBody>
      </p:sp>
      <p:cxnSp>
        <p:nvCxnSpPr>
          <p:cNvPr id="12" name="Straight Arrow Connector 11">
            <a:extLst>
              <a:ext uri="{FF2B5EF4-FFF2-40B4-BE49-F238E27FC236}">
                <a16:creationId xmlns:a16="http://schemas.microsoft.com/office/drawing/2014/main" id="{037DAA94-0037-A9B8-717B-A69A06AC5816}"/>
              </a:ext>
            </a:extLst>
          </p:cNvPr>
          <p:cNvCxnSpPr>
            <a:cxnSpLocks/>
          </p:cNvCxnSpPr>
          <p:nvPr/>
        </p:nvCxnSpPr>
        <p:spPr>
          <a:xfrm flipV="1">
            <a:off x="2324910" y="2061308"/>
            <a:ext cx="4980562" cy="272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FDF475E-C641-474A-3377-0E0EBE50CB32}"/>
              </a:ext>
            </a:extLst>
          </p:cNvPr>
          <p:cNvSpPr txBox="1"/>
          <p:nvPr/>
        </p:nvSpPr>
        <p:spPr>
          <a:xfrm>
            <a:off x="1134893" y="2877795"/>
            <a:ext cx="2071992" cy="369332"/>
          </a:xfrm>
          <a:prstGeom prst="rect">
            <a:avLst/>
          </a:prstGeom>
          <a:noFill/>
        </p:spPr>
        <p:txBody>
          <a:bodyPr wrap="square" rtlCol="0">
            <a:spAutoFit/>
          </a:bodyPr>
          <a:lstStyle/>
          <a:p>
            <a:r>
              <a:rPr lang="en-IN" dirty="0"/>
              <a:t>String str1=str</a:t>
            </a:r>
          </a:p>
        </p:txBody>
      </p:sp>
      <p:sp>
        <p:nvSpPr>
          <p:cNvPr id="18" name="Rectangle 17">
            <a:extLst>
              <a:ext uri="{FF2B5EF4-FFF2-40B4-BE49-F238E27FC236}">
                <a16:creationId xmlns:a16="http://schemas.microsoft.com/office/drawing/2014/main" id="{0FC0EC03-369A-FC75-C578-13B7B41AA03D}"/>
              </a:ext>
            </a:extLst>
          </p:cNvPr>
          <p:cNvSpPr/>
          <p:nvPr/>
        </p:nvSpPr>
        <p:spPr>
          <a:xfrm>
            <a:off x="1230549" y="3340973"/>
            <a:ext cx="1021404" cy="5447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str1</a:t>
            </a:r>
          </a:p>
        </p:txBody>
      </p:sp>
      <p:cxnSp>
        <p:nvCxnSpPr>
          <p:cNvPr id="19" name="Straight Arrow Connector 18">
            <a:extLst>
              <a:ext uri="{FF2B5EF4-FFF2-40B4-BE49-F238E27FC236}">
                <a16:creationId xmlns:a16="http://schemas.microsoft.com/office/drawing/2014/main" id="{9C418140-207E-C6FE-3EE2-4246295E930A}"/>
              </a:ext>
            </a:extLst>
          </p:cNvPr>
          <p:cNvCxnSpPr>
            <a:cxnSpLocks/>
          </p:cNvCxnSpPr>
          <p:nvPr/>
        </p:nvCxnSpPr>
        <p:spPr>
          <a:xfrm flipV="1">
            <a:off x="2275462" y="2768008"/>
            <a:ext cx="5030010" cy="790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6C05737D-02FB-74E5-48AC-F63AE5C2E622}"/>
              </a:ext>
            </a:extLst>
          </p:cNvPr>
          <p:cNvSpPr txBox="1"/>
          <p:nvPr/>
        </p:nvSpPr>
        <p:spPr>
          <a:xfrm>
            <a:off x="7153070" y="2555625"/>
            <a:ext cx="1702341" cy="369332"/>
          </a:xfrm>
          <a:prstGeom prst="rect">
            <a:avLst/>
          </a:prstGeom>
          <a:noFill/>
        </p:spPr>
        <p:txBody>
          <a:bodyPr wrap="square" rtlCol="0">
            <a:spAutoFit/>
          </a:bodyPr>
          <a:lstStyle/>
          <a:p>
            <a:r>
              <a:rPr lang="en-IN" dirty="0"/>
              <a:t>Amit</a:t>
            </a:r>
          </a:p>
        </p:txBody>
      </p:sp>
    </p:spTree>
    <p:extLst>
      <p:ext uri="{BB962C8B-B14F-4D97-AF65-F5344CB8AC3E}">
        <p14:creationId xmlns:p14="http://schemas.microsoft.com/office/powerpoint/2010/main" val="121309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570BCF-D546-3041-C6CF-39331E851CC9}"/>
              </a:ext>
            </a:extLst>
          </p:cNvPr>
          <p:cNvSpPr txBox="1"/>
          <p:nvPr/>
        </p:nvSpPr>
        <p:spPr>
          <a:xfrm>
            <a:off x="804333" y="406400"/>
            <a:ext cx="10583334" cy="5078313"/>
          </a:xfrm>
          <a:prstGeom prst="rect">
            <a:avLst/>
          </a:prstGeom>
          <a:noFill/>
        </p:spPr>
        <p:txBody>
          <a:bodyPr wrap="square" rtlCol="0">
            <a:spAutoFit/>
          </a:bodyPr>
          <a:lstStyle/>
          <a:p>
            <a:r>
              <a:rPr lang="en-IN" dirty="0"/>
              <a:t>Array:</a:t>
            </a:r>
          </a:p>
          <a:p>
            <a:endParaRPr lang="en-IN" dirty="0"/>
          </a:p>
          <a:p>
            <a:endParaRPr lang="en-IN" dirty="0"/>
          </a:p>
          <a:p>
            <a:pPr marL="342900" indent="-342900">
              <a:buAutoNum type="arabicPeriod"/>
            </a:pPr>
            <a:r>
              <a:rPr lang="en-IN" dirty="0"/>
              <a:t>Collection data of Similar Datatype -&gt; Homogeneous</a:t>
            </a:r>
          </a:p>
          <a:p>
            <a:pPr marL="342900" indent="-342900">
              <a:buAutoNum type="arabicPeriod"/>
            </a:pPr>
            <a:endParaRPr lang="en-IN" dirty="0"/>
          </a:p>
          <a:p>
            <a:pPr marL="342900" indent="-342900">
              <a:buAutoNum type="arabicPeriod"/>
            </a:pPr>
            <a:r>
              <a:rPr lang="en-IN" dirty="0"/>
              <a:t> Consecutively stored</a:t>
            </a:r>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endParaRPr lang="en-IN" dirty="0"/>
          </a:p>
          <a:p>
            <a:pPr marL="342900" indent="-342900">
              <a:buAutoNum type="arabicPeriod"/>
            </a:pPr>
            <a:r>
              <a:rPr lang="en-IN" dirty="0"/>
              <a:t>Index based</a:t>
            </a:r>
          </a:p>
          <a:p>
            <a:pPr marL="342900" indent="-342900">
              <a:buAutoNum type="arabicPeriod"/>
            </a:pPr>
            <a:endParaRPr lang="en-IN" dirty="0"/>
          </a:p>
          <a:p>
            <a:pPr marL="342900" indent="-342900">
              <a:buAutoNum type="arabicPeriod"/>
            </a:pPr>
            <a:r>
              <a:rPr lang="en-IN" dirty="0"/>
              <a:t>Fixed size -&gt; Can not change the size post creation</a:t>
            </a:r>
          </a:p>
          <a:p>
            <a:pPr marL="342900" indent="-342900">
              <a:buAutoNum type="arabicPeriod"/>
            </a:pPr>
            <a:endParaRPr lang="en-IN" dirty="0"/>
          </a:p>
          <a:p>
            <a:pPr marL="342900" indent="-342900">
              <a:buAutoNum type="arabicPeriod"/>
            </a:pPr>
            <a:r>
              <a:rPr lang="en-IN" dirty="0"/>
              <a:t>Single dimensional / Multi dimensional</a:t>
            </a:r>
          </a:p>
          <a:p>
            <a:pPr marL="342900" indent="-342900">
              <a:buAutoNum type="arabicPeriod"/>
            </a:pPr>
            <a:endParaRPr lang="en-IN" dirty="0"/>
          </a:p>
          <a:p>
            <a:pPr marL="342900" indent="-342900">
              <a:buAutoNum type="arabicPeriod"/>
            </a:pPr>
            <a:r>
              <a:rPr lang="en-IN" dirty="0"/>
              <a:t>Arrays with primitive data type/ objects</a:t>
            </a:r>
          </a:p>
          <a:p>
            <a:pPr marL="342900" indent="-342900">
              <a:buAutoNum type="arabicPeriod"/>
            </a:pPr>
            <a:endParaRPr lang="en-IN" dirty="0"/>
          </a:p>
        </p:txBody>
      </p:sp>
      <p:sp>
        <p:nvSpPr>
          <p:cNvPr id="3" name="Rectangle 2">
            <a:extLst>
              <a:ext uri="{FF2B5EF4-FFF2-40B4-BE49-F238E27FC236}">
                <a16:creationId xmlns:a16="http://schemas.microsoft.com/office/drawing/2014/main" id="{56838077-1F8A-C718-44A4-AECD7816326D}"/>
              </a:ext>
            </a:extLst>
          </p:cNvPr>
          <p:cNvSpPr/>
          <p:nvPr/>
        </p:nvSpPr>
        <p:spPr>
          <a:xfrm>
            <a:off x="2396067" y="2336800"/>
            <a:ext cx="863600" cy="499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100</a:t>
            </a:r>
          </a:p>
        </p:txBody>
      </p:sp>
      <p:sp>
        <p:nvSpPr>
          <p:cNvPr id="4" name="Rectangle 3">
            <a:extLst>
              <a:ext uri="{FF2B5EF4-FFF2-40B4-BE49-F238E27FC236}">
                <a16:creationId xmlns:a16="http://schemas.microsoft.com/office/drawing/2014/main" id="{FBC6A959-FFA7-5B05-58D3-8F40B92BE450}"/>
              </a:ext>
            </a:extLst>
          </p:cNvPr>
          <p:cNvSpPr/>
          <p:nvPr/>
        </p:nvSpPr>
        <p:spPr>
          <a:xfrm>
            <a:off x="3441700" y="2336799"/>
            <a:ext cx="863600" cy="499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104</a:t>
            </a:r>
          </a:p>
        </p:txBody>
      </p:sp>
      <p:sp>
        <p:nvSpPr>
          <p:cNvPr id="5" name="Rectangle 4">
            <a:extLst>
              <a:ext uri="{FF2B5EF4-FFF2-40B4-BE49-F238E27FC236}">
                <a16:creationId xmlns:a16="http://schemas.microsoft.com/office/drawing/2014/main" id="{3F7F3DA1-EDAB-520C-562A-1C604BC0686D}"/>
              </a:ext>
            </a:extLst>
          </p:cNvPr>
          <p:cNvSpPr/>
          <p:nvPr/>
        </p:nvSpPr>
        <p:spPr>
          <a:xfrm>
            <a:off x="4487334" y="2336799"/>
            <a:ext cx="863600" cy="499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108</a:t>
            </a:r>
          </a:p>
        </p:txBody>
      </p:sp>
    </p:spTree>
    <p:extLst>
      <p:ext uri="{BB962C8B-B14F-4D97-AF65-F5344CB8AC3E}">
        <p14:creationId xmlns:p14="http://schemas.microsoft.com/office/powerpoint/2010/main" val="1284072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B805E-9EF6-5E0F-3357-A502DF6AE628}"/>
              </a:ext>
            </a:extLst>
          </p:cNvPr>
          <p:cNvSpPr txBox="1"/>
          <p:nvPr/>
        </p:nvSpPr>
        <p:spPr>
          <a:xfrm>
            <a:off x="2573866" y="1456267"/>
            <a:ext cx="6519333" cy="795866"/>
          </a:xfrm>
          <a:prstGeom prst="rect">
            <a:avLst/>
          </a:prstGeom>
          <a:noFill/>
        </p:spPr>
        <p:txBody>
          <a:bodyPr wrap="square" rtlCol="0">
            <a:spAutoFit/>
          </a:bodyPr>
          <a:lstStyle/>
          <a:p>
            <a:r>
              <a:rPr lang="en-IN" sz="4400" dirty="0"/>
              <a:t>Break up to 4:02 PM</a:t>
            </a:r>
          </a:p>
        </p:txBody>
      </p:sp>
    </p:spTree>
    <p:extLst>
      <p:ext uri="{BB962C8B-B14F-4D97-AF65-F5344CB8AC3E}">
        <p14:creationId xmlns:p14="http://schemas.microsoft.com/office/powerpoint/2010/main" val="275985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E9DFF3-6530-8308-E930-1E97DC8D9FFE}"/>
              </a:ext>
            </a:extLst>
          </p:cNvPr>
          <p:cNvSpPr/>
          <p:nvPr/>
        </p:nvSpPr>
        <p:spPr>
          <a:xfrm>
            <a:off x="1168400" y="888483"/>
            <a:ext cx="1930400" cy="719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HelloWorld.java</a:t>
            </a:r>
          </a:p>
        </p:txBody>
      </p:sp>
      <p:sp>
        <p:nvSpPr>
          <p:cNvPr id="3" name="Rectangle 2">
            <a:extLst>
              <a:ext uri="{FF2B5EF4-FFF2-40B4-BE49-F238E27FC236}">
                <a16:creationId xmlns:a16="http://schemas.microsoft.com/office/drawing/2014/main" id="{4F10323E-4BE9-CD9B-6784-A23C01BE6EE9}"/>
              </a:ext>
            </a:extLst>
          </p:cNvPr>
          <p:cNvSpPr/>
          <p:nvPr/>
        </p:nvSpPr>
        <p:spPr>
          <a:xfrm>
            <a:off x="4140200" y="982133"/>
            <a:ext cx="2099734" cy="5630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Compile (</a:t>
            </a:r>
            <a:r>
              <a:rPr lang="en-IN" dirty="0" err="1"/>
              <a:t>javac</a:t>
            </a:r>
            <a:r>
              <a:rPr lang="en-IN" dirty="0"/>
              <a:t>)</a:t>
            </a:r>
          </a:p>
        </p:txBody>
      </p:sp>
      <p:cxnSp>
        <p:nvCxnSpPr>
          <p:cNvPr id="5" name="Straight Arrow Connector 4">
            <a:extLst>
              <a:ext uri="{FF2B5EF4-FFF2-40B4-BE49-F238E27FC236}">
                <a16:creationId xmlns:a16="http://schemas.microsoft.com/office/drawing/2014/main" id="{6E3C72C5-B496-47ED-285A-95B65A9E0CFB}"/>
              </a:ext>
            </a:extLst>
          </p:cNvPr>
          <p:cNvCxnSpPr>
            <a:stCxn id="2" idx="3"/>
          </p:cNvCxnSpPr>
          <p:nvPr/>
        </p:nvCxnSpPr>
        <p:spPr>
          <a:xfrm flipV="1">
            <a:off x="3098800" y="1248316"/>
            <a:ext cx="10414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ECDC811-AA61-03C6-EBAB-3B9D1DE82493}"/>
              </a:ext>
            </a:extLst>
          </p:cNvPr>
          <p:cNvSpPr/>
          <p:nvPr/>
        </p:nvSpPr>
        <p:spPr>
          <a:xfrm>
            <a:off x="7560733" y="888483"/>
            <a:ext cx="1930400" cy="719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t>HelloWorld.class</a:t>
            </a:r>
            <a:endParaRPr lang="en-IN" dirty="0"/>
          </a:p>
        </p:txBody>
      </p:sp>
      <p:cxnSp>
        <p:nvCxnSpPr>
          <p:cNvPr id="7" name="Straight Arrow Connector 6">
            <a:extLst>
              <a:ext uri="{FF2B5EF4-FFF2-40B4-BE49-F238E27FC236}">
                <a16:creationId xmlns:a16="http://schemas.microsoft.com/office/drawing/2014/main" id="{C7979C12-2594-DE4E-CCD5-DCB3B97DE897}"/>
              </a:ext>
            </a:extLst>
          </p:cNvPr>
          <p:cNvCxnSpPr>
            <a:cxnSpLocks/>
            <a:endCxn id="6" idx="1"/>
          </p:cNvCxnSpPr>
          <p:nvPr/>
        </p:nvCxnSpPr>
        <p:spPr>
          <a:xfrm>
            <a:off x="5659967" y="1248316"/>
            <a:ext cx="19007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F5810C1-822B-D234-7C36-E221AA7AF1CD}"/>
              </a:ext>
            </a:extLst>
          </p:cNvPr>
          <p:cNvSpPr txBox="1"/>
          <p:nvPr/>
        </p:nvSpPr>
        <p:spPr>
          <a:xfrm>
            <a:off x="7907867" y="1652601"/>
            <a:ext cx="1744133" cy="369332"/>
          </a:xfrm>
          <a:prstGeom prst="rect">
            <a:avLst/>
          </a:prstGeom>
          <a:noFill/>
        </p:spPr>
        <p:txBody>
          <a:bodyPr wrap="square" rtlCol="0">
            <a:spAutoFit/>
          </a:bodyPr>
          <a:lstStyle/>
          <a:p>
            <a:r>
              <a:rPr lang="en-IN" dirty="0"/>
              <a:t>bytecode</a:t>
            </a:r>
          </a:p>
        </p:txBody>
      </p:sp>
      <p:cxnSp>
        <p:nvCxnSpPr>
          <p:cNvPr id="11" name="Straight Arrow Connector 10">
            <a:extLst>
              <a:ext uri="{FF2B5EF4-FFF2-40B4-BE49-F238E27FC236}">
                <a16:creationId xmlns:a16="http://schemas.microsoft.com/office/drawing/2014/main" id="{B14326FD-8164-A2DD-B5CF-A2E1782E7E73}"/>
              </a:ext>
            </a:extLst>
          </p:cNvPr>
          <p:cNvCxnSpPr>
            <a:cxnSpLocks/>
          </p:cNvCxnSpPr>
          <p:nvPr/>
        </p:nvCxnSpPr>
        <p:spPr>
          <a:xfrm>
            <a:off x="9076267" y="1608150"/>
            <a:ext cx="0" cy="1372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6B2EBDF-7645-C663-8CD7-492EC064BC09}"/>
              </a:ext>
            </a:extLst>
          </p:cNvPr>
          <p:cNvSpPr/>
          <p:nvPr/>
        </p:nvSpPr>
        <p:spPr>
          <a:xfrm>
            <a:off x="7730066" y="2980267"/>
            <a:ext cx="2099734" cy="5630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Java HelloWorld</a:t>
            </a:r>
          </a:p>
        </p:txBody>
      </p:sp>
    </p:spTree>
    <p:extLst>
      <p:ext uri="{BB962C8B-B14F-4D97-AF65-F5344CB8AC3E}">
        <p14:creationId xmlns:p14="http://schemas.microsoft.com/office/powerpoint/2010/main" val="160963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1DC36B-6406-4309-57EC-483395007FB5}"/>
              </a:ext>
            </a:extLst>
          </p:cNvPr>
          <p:cNvSpPr txBox="1"/>
          <p:nvPr/>
        </p:nvSpPr>
        <p:spPr>
          <a:xfrm>
            <a:off x="1515172" y="239338"/>
            <a:ext cx="7967133" cy="3416320"/>
          </a:xfrm>
          <a:prstGeom prst="rect">
            <a:avLst/>
          </a:prstGeom>
          <a:noFill/>
        </p:spPr>
        <p:txBody>
          <a:bodyPr wrap="square" rtlCol="0">
            <a:spAutoFit/>
          </a:bodyPr>
          <a:lstStyle/>
          <a:p>
            <a:r>
              <a:rPr lang="en-IN" dirty="0"/>
              <a:t>JDK -&gt; Java Development Kit </a:t>
            </a:r>
          </a:p>
          <a:p>
            <a:endParaRPr lang="en-IN" dirty="0"/>
          </a:p>
          <a:p>
            <a:r>
              <a:rPr lang="en-IN" dirty="0"/>
              <a:t>       -&gt; compiler + library </a:t>
            </a:r>
          </a:p>
          <a:p>
            <a:endParaRPr lang="en-IN" dirty="0"/>
          </a:p>
          <a:p>
            <a:endParaRPr lang="en-IN" dirty="0"/>
          </a:p>
          <a:p>
            <a:r>
              <a:rPr lang="en-IN" dirty="0"/>
              <a:t>JRE -&gt; Java Runtime Environment (rt.jar)</a:t>
            </a:r>
          </a:p>
          <a:p>
            <a:endParaRPr lang="en-IN" dirty="0"/>
          </a:p>
          <a:p>
            <a:r>
              <a:rPr lang="en-IN" dirty="0"/>
              <a:t>JVM= Java Virtual Machine</a:t>
            </a:r>
          </a:p>
          <a:p>
            <a:endParaRPr lang="en-IN" dirty="0"/>
          </a:p>
          <a:p>
            <a:endParaRPr lang="en-IN" dirty="0"/>
          </a:p>
          <a:p>
            <a:endParaRPr lang="en-IN" dirty="0"/>
          </a:p>
          <a:p>
            <a:endParaRPr lang="en-IN" dirty="0"/>
          </a:p>
        </p:txBody>
      </p:sp>
      <p:sp>
        <p:nvSpPr>
          <p:cNvPr id="3" name="Rectangle 2">
            <a:extLst>
              <a:ext uri="{FF2B5EF4-FFF2-40B4-BE49-F238E27FC236}">
                <a16:creationId xmlns:a16="http://schemas.microsoft.com/office/drawing/2014/main" id="{1111EDC2-B32D-0E0E-D925-0E3693043F4A}"/>
              </a:ext>
            </a:extLst>
          </p:cNvPr>
          <p:cNvSpPr/>
          <p:nvPr/>
        </p:nvSpPr>
        <p:spPr>
          <a:xfrm>
            <a:off x="2108200" y="2568102"/>
            <a:ext cx="7648643" cy="40443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C9E5D12-260B-F335-BC4B-6610FF8E543C}"/>
              </a:ext>
            </a:extLst>
          </p:cNvPr>
          <p:cNvSpPr txBox="1"/>
          <p:nvPr/>
        </p:nvSpPr>
        <p:spPr>
          <a:xfrm>
            <a:off x="5340484" y="2697525"/>
            <a:ext cx="2947481" cy="369332"/>
          </a:xfrm>
          <a:prstGeom prst="rect">
            <a:avLst/>
          </a:prstGeom>
          <a:noFill/>
        </p:spPr>
        <p:txBody>
          <a:bodyPr wrap="square" rtlCol="0">
            <a:spAutoFit/>
          </a:bodyPr>
          <a:lstStyle/>
          <a:p>
            <a:r>
              <a:rPr lang="en-IN" dirty="0"/>
              <a:t>JDK  -typically for developers</a:t>
            </a:r>
          </a:p>
        </p:txBody>
      </p:sp>
      <p:sp>
        <p:nvSpPr>
          <p:cNvPr id="5" name="Rectangle 4">
            <a:extLst>
              <a:ext uri="{FF2B5EF4-FFF2-40B4-BE49-F238E27FC236}">
                <a16:creationId xmlns:a16="http://schemas.microsoft.com/office/drawing/2014/main" id="{466A77F8-6485-4511-3D9C-3A3DB4AB7867}"/>
              </a:ext>
            </a:extLst>
          </p:cNvPr>
          <p:cNvSpPr/>
          <p:nvPr/>
        </p:nvSpPr>
        <p:spPr>
          <a:xfrm>
            <a:off x="2568102" y="3184055"/>
            <a:ext cx="3093396" cy="32459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AACEAEB2-1969-BD0B-5804-F44E33B49A36}"/>
              </a:ext>
            </a:extLst>
          </p:cNvPr>
          <p:cNvSpPr txBox="1"/>
          <p:nvPr/>
        </p:nvSpPr>
        <p:spPr>
          <a:xfrm>
            <a:off x="3592117" y="3203670"/>
            <a:ext cx="1906622" cy="369332"/>
          </a:xfrm>
          <a:prstGeom prst="rect">
            <a:avLst/>
          </a:prstGeom>
          <a:noFill/>
        </p:spPr>
        <p:txBody>
          <a:bodyPr wrap="square" rtlCol="0">
            <a:spAutoFit/>
          </a:bodyPr>
          <a:lstStyle/>
          <a:p>
            <a:r>
              <a:rPr lang="en-IN" dirty="0"/>
              <a:t>JRE</a:t>
            </a:r>
          </a:p>
        </p:txBody>
      </p:sp>
      <p:sp>
        <p:nvSpPr>
          <p:cNvPr id="7" name="Rectangle 6">
            <a:extLst>
              <a:ext uri="{FF2B5EF4-FFF2-40B4-BE49-F238E27FC236}">
                <a16:creationId xmlns:a16="http://schemas.microsoft.com/office/drawing/2014/main" id="{BFBC3FDA-ACCA-C23A-FDC0-8C95F5569C72}"/>
              </a:ext>
            </a:extLst>
          </p:cNvPr>
          <p:cNvSpPr/>
          <p:nvPr/>
        </p:nvSpPr>
        <p:spPr>
          <a:xfrm>
            <a:off x="6198285" y="3090420"/>
            <a:ext cx="3093396" cy="32459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24E2516-A373-606C-A237-0432623E8FAF}"/>
              </a:ext>
            </a:extLst>
          </p:cNvPr>
          <p:cNvSpPr txBox="1"/>
          <p:nvPr/>
        </p:nvSpPr>
        <p:spPr>
          <a:xfrm>
            <a:off x="7199805" y="4437687"/>
            <a:ext cx="1906622" cy="369332"/>
          </a:xfrm>
          <a:prstGeom prst="rect">
            <a:avLst/>
          </a:prstGeom>
          <a:noFill/>
        </p:spPr>
        <p:txBody>
          <a:bodyPr wrap="square" rtlCol="0">
            <a:spAutoFit/>
          </a:bodyPr>
          <a:lstStyle/>
          <a:p>
            <a:r>
              <a:rPr lang="en-IN" dirty="0" err="1"/>
              <a:t>DevTools</a:t>
            </a:r>
            <a:endParaRPr lang="en-IN" dirty="0"/>
          </a:p>
        </p:txBody>
      </p:sp>
      <p:sp>
        <p:nvSpPr>
          <p:cNvPr id="9" name="Cross 8">
            <a:extLst>
              <a:ext uri="{FF2B5EF4-FFF2-40B4-BE49-F238E27FC236}">
                <a16:creationId xmlns:a16="http://schemas.microsoft.com/office/drawing/2014/main" id="{6EE0F0B8-AFCB-D79F-E332-898843F615F5}"/>
              </a:ext>
            </a:extLst>
          </p:cNvPr>
          <p:cNvSpPr/>
          <p:nvPr/>
        </p:nvSpPr>
        <p:spPr>
          <a:xfrm>
            <a:off x="5448142" y="4442111"/>
            <a:ext cx="914400" cy="690664"/>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4DAC196-DC63-F27B-81E6-B088411282DB}"/>
              </a:ext>
            </a:extLst>
          </p:cNvPr>
          <p:cNvSpPr/>
          <p:nvPr/>
        </p:nvSpPr>
        <p:spPr>
          <a:xfrm>
            <a:off x="2999902" y="3746652"/>
            <a:ext cx="2016440" cy="1225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C22FB5E-722A-B6B8-A1E2-21544350EB69}"/>
              </a:ext>
            </a:extLst>
          </p:cNvPr>
          <p:cNvSpPr txBox="1"/>
          <p:nvPr/>
        </p:nvSpPr>
        <p:spPr>
          <a:xfrm>
            <a:off x="3699448" y="4160475"/>
            <a:ext cx="1906622" cy="369332"/>
          </a:xfrm>
          <a:prstGeom prst="rect">
            <a:avLst/>
          </a:prstGeom>
          <a:noFill/>
        </p:spPr>
        <p:txBody>
          <a:bodyPr wrap="square" rtlCol="0">
            <a:spAutoFit/>
          </a:bodyPr>
          <a:lstStyle/>
          <a:p>
            <a:r>
              <a:rPr lang="en-IN" dirty="0"/>
              <a:t>JVM</a:t>
            </a:r>
          </a:p>
        </p:txBody>
      </p:sp>
      <p:sp>
        <p:nvSpPr>
          <p:cNvPr id="12" name="Rectangle 11">
            <a:extLst>
              <a:ext uri="{FF2B5EF4-FFF2-40B4-BE49-F238E27FC236}">
                <a16:creationId xmlns:a16="http://schemas.microsoft.com/office/drawing/2014/main" id="{8144EF0F-221F-C901-C12E-190FA3BE3A5E}"/>
              </a:ext>
            </a:extLst>
          </p:cNvPr>
          <p:cNvSpPr/>
          <p:nvPr/>
        </p:nvSpPr>
        <p:spPr>
          <a:xfrm>
            <a:off x="2999902" y="5117280"/>
            <a:ext cx="2016440" cy="12256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143D600-F5DD-7AA6-D43B-A189D68CAA81}"/>
              </a:ext>
            </a:extLst>
          </p:cNvPr>
          <p:cNvSpPr txBox="1"/>
          <p:nvPr/>
        </p:nvSpPr>
        <p:spPr>
          <a:xfrm>
            <a:off x="3153821" y="5624977"/>
            <a:ext cx="1906622" cy="369332"/>
          </a:xfrm>
          <a:prstGeom prst="rect">
            <a:avLst/>
          </a:prstGeom>
          <a:noFill/>
        </p:spPr>
        <p:txBody>
          <a:bodyPr wrap="square" rtlCol="0">
            <a:spAutoFit/>
          </a:bodyPr>
          <a:lstStyle/>
          <a:p>
            <a:r>
              <a:rPr lang="en-IN" dirty="0"/>
              <a:t>Runtime libraries</a:t>
            </a:r>
          </a:p>
        </p:txBody>
      </p:sp>
    </p:spTree>
    <p:extLst>
      <p:ext uri="{BB962C8B-B14F-4D97-AF65-F5344CB8AC3E}">
        <p14:creationId xmlns:p14="http://schemas.microsoft.com/office/powerpoint/2010/main" val="1684358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0C97D5-18AA-BC48-B3AB-5DB9CA6C35B5}"/>
              </a:ext>
            </a:extLst>
          </p:cNvPr>
          <p:cNvSpPr/>
          <p:nvPr/>
        </p:nvSpPr>
        <p:spPr>
          <a:xfrm>
            <a:off x="2869659" y="4824919"/>
            <a:ext cx="6692630"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Operating System</a:t>
            </a:r>
          </a:p>
          <a:p>
            <a:pPr algn="ctr"/>
            <a:r>
              <a:rPr lang="en-IN" sz="3200" b="1" dirty="0"/>
              <a:t>Windows/Unix/MacOS</a:t>
            </a:r>
          </a:p>
        </p:txBody>
      </p:sp>
      <p:sp>
        <p:nvSpPr>
          <p:cNvPr id="3" name="Rectangle 2">
            <a:extLst>
              <a:ext uri="{FF2B5EF4-FFF2-40B4-BE49-F238E27FC236}">
                <a16:creationId xmlns:a16="http://schemas.microsoft.com/office/drawing/2014/main" id="{8DAA757E-DAD0-0F0E-A434-9266D9CF2551}"/>
              </a:ext>
            </a:extLst>
          </p:cNvPr>
          <p:cNvSpPr/>
          <p:nvPr/>
        </p:nvSpPr>
        <p:spPr>
          <a:xfrm>
            <a:off x="2869659" y="2796703"/>
            <a:ext cx="6692630"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JVM </a:t>
            </a:r>
          </a:p>
          <a:p>
            <a:pPr algn="ctr"/>
            <a:r>
              <a:rPr lang="en-IN" dirty="0"/>
              <a:t>JIT-&gt; Just In Time Compiler</a:t>
            </a:r>
          </a:p>
        </p:txBody>
      </p:sp>
      <p:sp>
        <p:nvSpPr>
          <p:cNvPr id="4" name="Rectangle 3">
            <a:extLst>
              <a:ext uri="{FF2B5EF4-FFF2-40B4-BE49-F238E27FC236}">
                <a16:creationId xmlns:a16="http://schemas.microsoft.com/office/drawing/2014/main" id="{FAF5534F-7356-A22C-25EB-0C5BFDACF761}"/>
              </a:ext>
            </a:extLst>
          </p:cNvPr>
          <p:cNvSpPr/>
          <p:nvPr/>
        </p:nvSpPr>
        <p:spPr>
          <a:xfrm>
            <a:off x="4124527" y="1245141"/>
            <a:ext cx="3803515" cy="11089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Compiled Java Program (bytecode)</a:t>
            </a:r>
          </a:p>
        </p:txBody>
      </p:sp>
      <p:cxnSp>
        <p:nvCxnSpPr>
          <p:cNvPr id="6" name="Straight Arrow Connector 5">
            <a:extLst>
              <a:ext uri="{FF2B5EF4-FFF2-40B4-BE49-F238E27FC236}">
                <a16:creationId xmlns:a16="http://schemas.microsoft.com/office/drawing/2014/main" id="{9DDC3860-1371-0C30-60BF-BF8481C2FDC2}"/>
              </a:ext>
            </a:extLst>
          </p:cNvPr>
          <p:cNvCxnSpPr>
            <a:stCxn id="4" idx="2"/>
          </p:cNvCxnSpPr>
          <p:nvPr/>
        </p:nvCxnSpPr>
        <p:spPr>
          <a:xfrm flipH="1">
            <a:off x="6026284" y="2354094"/>
            <a:ext cx="1" cy="442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BDC24F8-D48F-8FCB-A82B-102AE8F5839D}"/>
              </a:ext>
            </a:extLst>
          </p:cNvPr>
          <p:cNvCxnSpPr>
            <a:cxnSpLocks/>
          </p:cNvCxnSpPr>
          <p:nvPr/>
        </p:nvCxnSpPr>
        <p:spPr>
          <a:xfrm>
            <a:off x="5935494" y="3788924"/>
            <a:ext cx="0" cy="10359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61D0ADE-4370-C264-3F65-03763979F103}"/>
              </a:ext>
            </a:extLst>
          </p:cNvPr>
          <p:cNvSpPr txBox="1"/>
          <p:nvPr/>
        </p:nvSpPr>
        <p:spPr>
          <a:xfrm>
            <a:off x="6215974" y="4046706"/>
            <a:ext cx="1712067" cy="369332"/>
          </a:xfrm>
          <a:prstGeom prst="rect">
            <a:avLst/>
          </a:prstGeom>
          <a:noFill/>
        </p:spPr>
        <p:txBody>
          <a:bodyPr wrap="square" rtlCol="0">
            <a:spAutoFit/>
          </a:bodyPr>
          <a:lstStyle/>
          <a:p>
            <a:r>
              <a:rPr lang="en-IN" dirty="0"/>
              <a:t>Machine code</a:t>
            </a:r>
          </a:p>
        </p:txBody>
      </p:sp>
      <p:sp>
        <p:nvSpPr>
          <p:cNvPr id="10" name="TextBox 9">
            <a:extLst>
              <a:ext uri="{FF2B5EF4-FFF2-40B4-BE49-F238E27FC236}">
                <a16:creationId xmlns:a16="http://schemas.microsoft.com/office/drawing/2014/main" id="{3D97096C-2F83-442A-EA49-3844DFE2CEDA}"/>
              </a:ext>
            </a:extLst>
          </p:cNvPr>
          <p:cNvSpPr txBox="1"/>
          <p:nvPr/>
        </p:nvSpPr>
        <p:spPr>
          <a:xfrm>
            <a:off x="6096000" y="2373868"/>
            <a:ext cx="1712067" cy="369332"/>
          </a:xfrm>
          <a:prstGeom prst="rect">
            <a:avLst/>
          </a:prstGeom>
          <a:noFill/>
        </p:spPr>
        <p:txBody>
          <a:bodyPr wrap="square" rtlCol="0">
            <a:spAutoFit/>
          </a:bodyPr>
          <a:lstStyle/>
          <a:p>
            <a:r>
              <a:rPr lang="en-IN" dirty="0"/>
              <a:t>bytecode</a:t>
            </a:r>
          </a:p>
        </p:txBody>
      </p:sp>
    </p:spTree>
    <p:extLst>
      <p:ext uri="{BB962C8B-B14F-4D97-AF65-F5344CB8AC3E}">
        <p14:creationId xmlns:p14="http://schemas.microsoft.com/office/powerpoint/2010/main" val="4031457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3E501-2B23-123D-45DC-1FCA9E56D0B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5D89144-1700-79E9-DD24-4D63967E2542}"/>
              </a:ext>
            </a:extLst>
          </p:cNvPr>
          <p:cNvSpPr/>
          <p:nvPr/>
        </p:nvSpPr>
        <p:spPr>
          <a:xfrm>
            <a:off x="340469" y="4824918"/>
            <a:ext cx="3200400"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Operating System</a:t>
            </a:r>
          </a:p>
          <a:p>
            <a:pPr algn="ctr"/>
            <a:r>
              <a:rPr lang="en-IN" sz="3200" b="1" dirty="0"/>
              <a:t>Windows</a:t>
            </a:r>
          </a:p>
        </p:txBody>
      </p:sp>
      <p:sp>
        <p:nvSpPr>
          <p:cNvPr id="5" name="Rectangle 4">
            <a:extLst>
              <a:ext uri="{FF2B5EF4-FFF2-40B4-BE49-F238E27FC236}">
                <a16:creationId xmlns:a16="http://schemas.microsoft.com/office/drawing/2014/main" id="{F9C2BC4E-CE7A-3763-6990-48A1060C1316}"/>
              </a:ext>
            </a:extLst>
          </p:cNvPr>
          <p:cNvSpPr/>
          <p:nvPr/>
        </p:nvSpPr>
        <p:spPr>
          <a:xfrm>
            <a:off x="3693269" y="4824918"/>
            <a:ext cx="3330102" cy="102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Operating System</a:t>
            </a:r>
          </a:p>
          <a:p>
            <a:pPr algn="ctr"/>
            <a:r>
              <a:rPr lang="en-IN" sz="3200" b="1" dirty="0"/>
              <a:t>Unix</a:t>
            </a:r>
          </a:p>
        </p:txBody>
      </p:sp>
      <p:sp>
        <p:nvSpPr>
          <p:cNvPr id="8" name="Rectangle 7">
            <a:extLst>
              <a:ext uri="{FF2B5EF4-FFF2-40B4-BE49-F238E27FC236}">
                <a16:creationId xmlns:a16="http://schemas.microsoft.com/office/drawing/2014/main" id="{32F9CD5C-5CD6-A6FC-3FD0-780F81430D74}"/>
              </a:ext>
            </a:extLst>
          </p:cNvPr>
          <p:cNvSpPr/>
          <p:nvPr/>
        </p:nvSpPr>
        <p:spPr>
          <a:xfrm>
            <a:off x="7224406" y="4824918"/>
            <a:ext cx="4679005"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Operating System</a:t>
            </a:r>
          </a:p>
          <a:p>
            <a:pPr algn="ctr"/>
            <a:r>
              <a:rPr lang="en-IN" sz="3200" b="1" dirty="0"/>
              <a:t>MacOS</a:t>
            </a:r>
          </a:p>
        </p:txBody>
      </p:sp>
      <p:sp>
        <p:nvSpPr>
          <p:cNvPr id="11" name="Rectangle 10">
            <a:extLst>
              <a:ext uri="{FF2B5EF4-FFF2-40B4-BE49-F238E27FC236}">
                <a16:creationId xmlns:a16="http://schemas.microsoft.com/office/drawing/2014/main" id="{5BEE0A82-0477-4F58-9C32-C751A5C267E7}"/>
              </a:ext>
            </a:extLst>
          </p:cNvPr>
          <p:cNvSpPr/>
          <p:nvPr/>
        </p:nvSpPr>
        <p:spPr>
          <a:xfrm>
            <a:off x="559341" y="3429000"/>
            <a:ext cx="2762655"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JVM</a:t>
            </a:r>
          </a:p>
        </p:txBody>
      </p:sp>
      <p:sp>
        <p:nvSpPr>
          <p:cNvPr id="12" name="Rectangle 11">
            <a:extLst>
              <a:ext uri="{FF2B5EF4-FFF2-40B4-BE49-F238E27FC236}">
                <a16:creationId xmlns:a16="http://schemas.microsoft.com/office/drawing/2014/main" id="{39145A89-D1FE-CF13-39D1-701A55517FC0}"/>
              </a:ext>
            </a:extLst>
          </p:cNvPr>
          <p:cNvSpPr/>
          <p:nvPr/>
        </p:nvSpPr>
        <p:spPr>
          <a:xfrm>
            <a:off x="3976992" y="3428999"/>
            <a:ext cx="2762655"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JVM</a:t>
            </a:r>
          </a:p>
        </p:txBody>
      </p:sp>
      <p:sp>
        <p:nvSpPr>
          <p:cNvPr id="13" name="Rectangle 12">
            <a:extLst>
              <a:ext uri="{FF2B5EF4-FFF2-40B4-BE49-F238E27FC236}">
                <a16:creationId xmlns:a16="http://schemas.microsoft.com/office/drawing/2014/main" id="{C162D0D7-C86E-1DD1-6904-BA00D354D01C}"/>
              </a:ext>
            </a:extLst>
          </p:cNvPr>
          <p:cNvSpPr/>
          <p:nvPr/>
        </p:nvSpPr>
        <p:spPr>
          <a:xfrm>
            <a:off x="8078821" y="3428999"/>
            <a:ext cx="2762655"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JVM</a:t>
            </a:r>
          </a:p>
        </p:txBody>
      </p:sp>
      <p:sp>
        <p:nvSpPr>
          <p:cNvPr id="14" name="Rectangle 13">
            <a:extLst>
              <a:ext uri="{FF2B5EF4-FFF2-40B4-BE49-F238E27FC236}">
                <a16:creationId xmlns:a16="http://schemas.microsoft.com/office/drawing/2014/main" id="{22ECD93A-CEF6-651A-362C-A9AC088029A3}"/>
              </a:ext>
            </a:extLst>
          </p:cNvPr>
          <p:cNvSpPr/>
          <p:nvPr/>
        </p:nvSpPr>
        <p:spPr>
          <a:xfrm>
            <a:off x="4656308" y="1003573"/>
            <a:ext cx="2474067" cy="7976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HelloWorld</a:t>
            </a:r>
          </a:p>
        </p:txBody>
      </p:sp>
      <p:cxnSp>
        <p:nvCxnSpPr>
          <p:cNvPr id="16" name="Straight Arrow Connector 15">
            <a:extLst>
              <a:ext uri="{FF2B5EF4-FFF2-40B4-BE49-F238E27FC236}">
                <a16:creationId xmlns:a16="http://schemas.microsoft.com/office/drawing/2014/main" id="{09E7605D-E4CD-5B6F-4FC8-85105F30B5E4}"/>
              </a:ext>
            </a:extLst>
          </p:cNvPr>
          <p:cNvCxnSpPr>
            <a:cxnSpLocks/>
          </p:cNvCxnSpPr>
          <p:nvPr/>
        </p:nvCxnSpPr>
        <p:spPr>
          <a:xfrm flipH="1">
            <a:off x="3044757" y="1782597"/>
            <a:ext cx="2313562" cy="16464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5D9138F-1996-966D-15E7-74C2299F2E8C}"/>
              </a:ext>
            </a:extLst>
          </p:cNvPr>
          <p:cNvCxnSpPr>
            <a:cxnSpLocks/>
            <a:stCxn id="14" idx="2"/>
          </p:cNvCxnSpPr>
          <p:nvPr/>
        </p:nvCxnSpPr>
        <p:spPr>
          <a:xfrm>
            <a:off x="5893342" y="1801241"/>
            <a:ext cx="335603"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2F99683-52C8-79BC-8D1D-C211004A6A55}"/>
              </a:ext>
            </a:extLst>
          </p:cNvPr>
          <p:cNvCxnSpPr>
            <a:cxnSpLocks/>
            <a:endCxn id="13" idx="0"/>
          </p:cNvCxnSpPr>
          <p:nvPr/>
        </p:nvCxnSpPr>
        <p:spPr>
          <a:xfrm>
            <a:off x="6506184" y="1828800"/>
            <a:ext cx="2953965" cy="1600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36D08AE-96FC-AD64-3B9F-897755415B29}"/>
              </a:ext>
            </a:extLst>
          </p:cNvPr>
          <p:cNvCxnSpPr>
            <a:cxnSpLocks/>
          </p:cNvCxnSpPr>
          <p:nvPr/>
        </p:nvCxnSpPr>
        <p:spPr>
          <a:xfrm>
            <a:off x="1780161" y="4421220"/>
            <a:ext cx="0" cy="403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B7BDDF-ADA7-4E5A-F860-9304162127E9}"/>
              </a:ext>
            </a:extLst>
          </p:cNvPr>
          <p:cNvCxnSpPr>
            <a:cxnSpLocks/>
          </p:cNvCxnSpPr>
          <p:nvPr/>
        </p:nvCxnSpPr>
        <p:spPr>
          <a:xfrm>
            <a:off x="5345348" y="4421220"/>
            <a:ext cx="0" cy="403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434A83F-B182-9BEE-8477-F024A0EC8B06}"/>
              </a:ext>
            </a:extLst>
          </p:cNvPr>
          <p:cNvCxnSpPr>
            <a:cxnSpLocks/>
          </p:cNvCxnSpPr>
          <p:nvPr/>
        </p:nvCxnSpPr>
        <p:spPr>
          <a:xfrm>
            <a:off x="9680642" y="4410680"/>
            <a:ext cx="0" cy="4036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334FDE-15D8-4A54-81EA-47AB123D1E9C}"/>
              </a:ext>
            </a:extLst>
          </p:cNvPr>
          <p:cNvSpPr txBox="1"/>
          <p:nvPr/>
        </p:nvSpPr>
        <p:spPr>
          <a:xfrm>
            <a:off x="755515" y="186957"/>
            <a:ext cx="7169286" cy="584775"/>
          </a:xfrm>
          <a:prstGeom prst="rect">
            <a:avLst/>
          </a:prstGeom>
          <a:noFill/>
        </p:spPr>
        <p:txBody>
          <a:bodyPr wrap="square" rtlCol="0">
            <a:spAutoFit/>
          </a:bodyPr>
          <a:lstStyle/>
          <a:p>
            <a:r>
              <a:rPr lang="en-IN" sz="3200" dirty="0"/>
              <a:t>JAVA is Platform Independent   JVM is not </a:t>
            </a:r>
          </a:p>
        </p:txBody>
      </p:sp>
    </p:spTree>
    <p:extLst>
      <p:ext uri="{BB962C8B-B14F-4D97-AF65-F5344CB8AC3E}">
        <p14:creationId xmlns:p14="http://schemas.microsoft.com/office/powerpoint/2010/main" val="159969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E6B7C-635D-017D-42F9-1F502DC9938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5305D5-30BF-4968-F3BA-997B02AC17FA}"/>
              </a:ext>
            </a:extLst>
          </p:cNvPr>
          <p:cNvSpPr/>
          <p:nvPr/>
        </p:nvSpPr>
        <p:spPr>
          <a:xfrm>
            <a:off x="340469" y="4824918"/>
            <a:ext cx="3200400"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Operating System</a:t>
            </a:r>
          </a:p>
          <a:p>
            <a:pPr algn="ctr"/>
            <a:r>
              <a:rPr lang="en-IN" sz="3200" b="1" dirty="0"/>
              <a:t>Windows</a:t>
            </a:r>
          </a:p>
        </p:txBody>
      </p:sp>
      <p:sp>
        <p:nvSpPr>
          <p:cNvPr id="5" name="Rectangle 4">
            <a:extLst>
              <a:ext uri="{FF2B5EF4-FFF2-40B4-BE49-F238E27FC236}">
                <a16:creationId xmlns:a16="http://schemas.microsoft.com/office/drawing/2014/main" id="{0200A57D-0D5B-FAC4-F4E4-F9762134C24A}"/>
              </a:ext>
            </a:extLst>
          </p:cNvPr>
          <p:cNvSpPr/>
          <p:nvPr/>
        </p:nvSpPr>
        <p:spPr>
          <a:xfrm>
            <a:off x="3693269" y="4824918"/>
            <a:ext cx="3330102" cy="10295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Operating System</a:t>
            </a:r>
          </a:p>
          <a:p>
            <a:pPr algn="ctr"/>
            <a:r>
              <a:rPr lang="en-IN" sz="3200" b="1" dirty="0"/>
              <a:t>Unix</a:t>
            </a:r>
          </a:p>
        </p:txBody>
      </p:sp>
      <p:sp>
        <p:nvSpPr>
          <p:cNvPr id="8" name="Rectangle 7">
            <a:extLst>
              <a:ext uri="{FF2B5EF4-FFF2-40B4-BE49-F238E27FC236}">
                <a16:creationId xmlns:a16="http://schemas.microsoft.com/office/drawing/2014/main" id="{8430897F-214C-1739-D025-B2E603D726EB}"/>
              </a:ext>
            </a:extLst>
          </p:cNvPr>
          <p:cNvSpPr/>
          <p:nvPr/>
        </p:nvSpPr>
        <p:spPr>
          <a:xfrm>
            <a:off x="7224406" y="4824918"/>
            <a:ext cx="4679005" cy="9922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Operating System</a:t>
            </a:r>
          </a:p>
          <a:p>
            <a:pPr algn="ctr"/>
            <a:r>
              <a:rPr lang="en-IN" sz="3200" b="1" dirty="0"/>
              <a:t>MacOS</a:t>
            </a:r>
          </a:p>
        </p:txBody>
      </p:sp>
      <p:sp>
        <p:nvSpPr>
          <p:cNvPr id="14" name="Rectangle 13">
            <a:extLst>
              <a:ext uri="{FF2B5EF4-FFF2-40B4-BE49-F238E27FC236}">
                <a16:creationId xmlns:a16="http://schemas.microsoft.com/office/drawing/2014/main" id="{46052073-0FF3-4AF1-CA25-402AA018C48C}"/>
              </a:ext>
            </a:extLst>
          </p:cNvPr>
          <p:cNvSpPr/>
          <p:nvPr/>
        </p:nvSpPr>
        <p:spPr>
          <a:xfrm>
            <a:off x="4656308" y="1003573"/>
            <a:ext cx="2474067" cy="7976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
            </a:r>
          </a:p>
        </p:txBody>
      </p:sp>
      <p:cxnSp>
        <p:nvCxnSpPr>
          <p:cNvPr id="16" name="Straight Arrow Connector 15">
            <a:extLst>
              <a:ext uri="{FF2B5EF4-FFF2-40B4-BE49-F238E27FC236}">
                <a16:creationId xmlns:a16="http://schemas.microsoft.com/office/drawing/2014/main" id="{60435CDC-A63F-71BF-8ECB-226CDB54F74C}"/>
              </a:ext>
            </a:extLst>
          </p:cNvPr>
          <p:cNvCxnSpPr>
            <a:cxnSpLocks/>
          </p:cNvCxnSpPr>
          <p:nvPr/>
        </p:nvCxnSpPr>
        <p:spPr>
          <a:xfrm flipH="1">
            <a:off x="2560987" y="1727201"/>
            <a:ext cx="2095321" cy="1532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12C9406-31FF-24BA-2642-9ACA07F5F42E}"/>
              </a:ext>
            </a:extLst>
          </p:cNvPr>
          <p:cNvCxnSpPr>
            <a:cxnSpLocks/>
            <a:stCxn id="14" idx="2"/>
          </p:cNvCxnSpPr>
          <p:nvPr/>
        </p:nvCxnSpPr>
        <p:spPr>
          <a:xfrm>
            <a:off x="5893342" y="1801241"/>
            <a:ext cx="354699" cy="1655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9248CD-DC89-7DC8-72CA-7AEF85420A4A}"/>
              </a:ext>
            </a:extLst>
          </p:cNvPr>
          <p:cNvCxnSpPr>
            <a:cxnSpLocks/>
          </p:cNvCxnSpPr>
          <p:nvPr/>
        </p:nvCxnSpPr>
        <p:spPr>
          <a:xfrm>
            <a:off x="6506184" y="1828800"/>
            <a:ext cx="3057724" cy="1682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8EDBB42-7C33-7795-8EDA-998115A8E36E}"/>
              </a:ext>
            </a:extLst>
          </p:cNvPr>
          <p:cNvCxnSpPr>
            <a:cxnSpLocks/>
          </p:cNvCxnSpPr>
          <p:nvPr/>
        </p:nvCxnSpPr>
        <p:spPr>
          <a:xfrm>
            <a:off x="5345348" y="3930691"/>
            <a:ext cx="0" cy="8942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6EF7DCF-030E-7545-AE31-088B296FF48E}"/>
              </a:ext>
            </a:extLst>
          </p:cNvPr>
          <p:cNvCxnSpPr>
            <a:cxnSpLocks/>
            <a:stCxn id="15" idx="2"/>
          </p:cNvCxnSpPr>
          <p:nvPr/>
        </p:nvCxnSpPr>
        <p:spPr>
          <a:xfrm>
            <a:off x="9680642" y="3985811"/>
            <a:ext cx="0" cy="8285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DD64BCF-C19C-0ABD-F0C8-AF4BA87BED54}"/>
              </a:ext>
            </a:extLst>
          </p:cNvPr>
          <p:cNvSpPr txBox="1"/>
          <p:nvPr/>
        </p:nvSpPr>
        <p:spPr>
          <a:xfrm>
            <a:off x="755515" y="186957"/>
            <a:ext cx="7169286" cy="584775"/>
          </a:xfrm>
          <a:prstGeom prst="rect">
            <a:avLst/>
          </a:prstGeom>
          <a:noFill/>
        </p:spPr>
        <p:txBody>
          <a:bodyPr wrap="square" rtlCol="0">
            <a:spAutoFit/>
          </a:bodyPr>
          <a:lstStyle/>
          <a:p>
            <a:r>
              <a:rPr lang="en-IN" sz="3200" dirty="0"/>
              <a:t> </a:t>
            </a:r>
          </a:p>
        </p:txBody>
      </p:sp>
      <p:sp>
        <p:nvSpPr>
          <p:cNvPr id="3" name="Rectangle 2">
            <a:extLst>
              <a:ext uri="{FF2B5EF4-FFF2-40B4-BE49-F238E27FC236}">
                <a16:creationId xmlns:a16="http://schemas.microsoft.com/office/drawing/2014/main" id="{C3BDDDF8-F525-00CE-A181-493FD64A7103}"/>
              </a:ext>
            </a:extLst>
          </p:cNvPr>
          <p:cNvSpPr/>
          <p:nvPr/>
        </p:nvSpPr>
        <p:spPr>
          <a:xfrm>
            <a:off x="846667" y="3259667"/>
            <a:ext cx="2694202" cy="474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Compiler for Windows</a:t>
            </a:r>
          </a:p>
        </p:txBody>
      </p:sp>
      <p:cxnSp>
        <p:nvCxnSpPr>
          <p:cNvPr id="9" name="Straight Arrow Connector 8">
            <a:extLst>
              <a:ext uri="{FF2B5EF4-FFF2-40B4-BE49-F238E27FC236}">
                <a16:creationId xmlns:a16="http://schemas.microsoft.com/office/drawing/2014/main" id="{E845AFA9-912C-4DF7-445E-BE5947BF9E90}"/>
              </a:ext>
            </a:extLst>
          </p:cNvPr>
          <p:cNvCxnSpPr>
            <a:stCxn id="3" idx="2"/>
          </p:cNvCxnSpPr>
          <p:nvPr/>
        </p:nvCxnSpPr>
        <p:spPr>
          <a:xfrm>
            <a:off x="2193768" y="3733800"/>
            <a:ext cx="41432" cy="1091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5E1094-72E8-DF1A-F00E-0DDECCF204C2}"/>
              </a:ext>
            </a:extLst>
          </p:cNvPr>
          <p:cNvSpPr/>
          <p:nvPr/>
        </p:nvSpPr>
        <p:spPr>
          <a:xfrm>
            <a:off x="4436173" y="3456558"/>
            <a:ext cx="2694202" cy="474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Compiler for Unix</a:t>
            </a:r>
          </a:p>
        </p:txBody>
      </p:sp>
      <p:sp>
        <p:nvSpPr>
          <p:cNvPr id="15" name="Rectangle 14">
            <a:extLst>
              <a:ext uri="{FF2B5EF4-FFF2-40B4-BE49-F238E27FC236}">
                <a16:creationId xmlns:a16="http://schemas.microsoft.com/office/drawing/2014/main" id="{A0375FC7-3017-0F1B-D478-B5A98779F402}"/>
              </a:ext>
            </a:extLst>
          </p:cNvPr>
          <p:cNvSpPr/>
          <p:nvPr/>
        </p:nvSpPr>
        <p:spPr>
          <a:xfrm>
            <a:off x="8333541" y="3511678"/>
            <a:ext cx="2694202" cy="4741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 Compiler for MacOS</a:t>
            </a:r>
          </a:p>
        </p:txBody>
      </p:sp>
    </p:spTree>
    <p:extLst>
      <p:ext uri="{BB962C8B-B14F-4D97-AF65-F5344CB8AC3E}">
        <p14:creationId xmlns:p14="http://schemas.microsoft.com/office/powerpoint/2010/main" val="353276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0696C-4C9C-2FF2-B664-E413A0E47759}"/>
              </a:ext>
            </a:extLst>
          </p:cNvPr>
          <p:cNvSpPr txBox="1"/>
          <p:nvPr/>
        </p:nvSpPr>
        <p:spPr>
          <a:xfrm>
            <a:off x="465667" y="279400"/>
            <a:ext cx="10998200" cy="7294305"/>
          </a:xfrm>
          <a:prstGeom prst="rect">
            <a:avLst/>
          </a:prstGeom>
          <a:noFill/>
        </p:spPr>
        <p:txBody>
          <a:bodyPr wrap="square" rtlCol="0">
            <a:spAutoFit/>
          </a:bodyPr>
          <a:lstStyle/>
          <a:p>
            <a:r>
              <a:rPr lang="en-IN" dirty="0"/>
              <a:t>Exercise 1:</a:t>
            </a:r>
          </a:p>
          <a:p>
            <a:endParaRPr lang="en-IN" dirty="0"/>
          </a:p>
          <a:p>
            <a:r>
              <a:rPr lang="en-IN" dirty="0"/>
              <a:t>Using Eclipse create HelloWorld class which will print Hello World on the console. Create a java project , create  a package called </a:t>
            </a:r>
            <a:r>
              <a:rPr lang="en-IN" dirty="0" err="1"/>
              <a:t>com.wipro.basic</a:t>
            </a:r>
            <a:r>
              <a:rPr lang="en-IN" dirty="0"/>
              <a:t> and create a class called HelloWorld inside that package. </a:t>
            </a:r>
          </a:p>
          <a:p>
            <a:endParaRPr lang="en-IN" dirty="0"/>
          </a:p>
          <a:p>
            <a:r>
              <a:rPr lang="en-IN" dirty="0"/>
              <a:t>Exercise 2:</a:t>
            </a:r>
          </a:p>
          <a:p>
            <a:r>
              <a:rPr lang="en-IN" dirty="0"/>
              <a:t>Create a java program called </a:t>
            </a:r>
            <a:r>
              <a:rPr lang="en-IN" dirty="0" err="1"/>
              <a:t>FormData</a:t>
            </a:r>
            <a:r>
              <a:rPr lang="en-IN" dirty="0"/>
              <a:t> having a main method.</a:t>
            </a:r>
          </a:p>
          <a:p>
            <a:endParaRPr lang="en-IN" dirty="0"/>
          </a:p>
          <a:p>
            <a:r>
              <a:rPr lang="en-IN" dirty="0"/>
              <a:t>For the form shown below , create variable for each type of fields in a java program</a:t>
            </a:r>
          </a:p>
          <a:p>
            <a:endParaRPr lang="en-IN" dirty="0"/>
          </a:p>
          <a:p>
            <a:r>
              <a:rPr lang="en-IN" dirty="0">
                <a:hlinkClick r:id="rId2"/>
              </a:rPr>
              <a:t>https://venngage.com/templates/forms/dark-blue-minimalist-event-registration-forms-a3baf3b2-167d-4a3c-9eec-7680c1db0812</a:t>
            </a:r>
            <a:endParaRPr lang="en-IN" dirty="0"/>
          </a:p>
          <a:p>
            <a:endParaRPr lang="en-IN" dirty="0"/>
          </a:p>
          <a:p>
            <a:r>
              <a:rPr lang="en-IN" dirty="0"/>
              <a:t>Ex3 :</a:t>
            </a:r>
          </a:p>
          <a:p>
            <a:r>
              <a:rPr lang="en-IN" dirty="0"/>
              <a:t>Do the same thing as above for the below form </a:t>
            </a:r>
          </a:p>
          <a:p>
            <a:r>
              <a:rPr lang="en-IN" dirty="0">
                <a:hlinkClick r:id="rId3"/>
              </a:rPr>
              <a:t>https://stackoverflow.com/questions/11244032/data-entry-form-layout</a:t>
            </a:r>
            <a:endParaRPr lang="en-IN" dirty="0"/>
          </a:p>
          <a:p>
            <a:endParaRPr lang="en-IN" dirty="0"/>
          </a:p>
          <a:p>
            <a:r>
              <a:rPr lang="en-IN" dirty="0"/>
              <a:t>Ex4:</a:t>
            </a:r>
          </a:p>
          <a:p>
            <a:r>
              <a:rPr lang="en-IN" dirty="0"/>
              <a:t>Create a variable called shape that can hold R for Rectangle , C for Circle, S for square. Using if else print Rectangle/Cricle/Square or Other.</a:t>
            </a:r>
          </a:p>
          <a:p>
            <a:endParaRPr lang="en-IN" dirty="0"/>
          </a:p>
          <a:p>
            <a:r>
              <a:rPr lang="en-IN" dirty="0"/>
              <a:t>Ex5:</a:t>
            </a:r>
          </a:p>
          <a:p>
            <a:r>
              <a:rPr lang="en-IN" dirty="0"/>
              <a:t>Convert if/else if to switch case statements</a:t>
            </a:r>
          </a:p>
          <a:p>
            <a:endParaRPr lang="en-IN" dirty="0"/>
          </a:p>
          <a:p>
            <a:endParaRPr lang="en-IN" dirty="0"/>
          </a:p>
          <a:p>
            <a:endParaRPr lang="en-IN" dirty="0"/>
          </a:p>
        </p:txBody>
      </p:sp>
    </p:spTree>
    <p:extLst>
      <p:ext uri="{BB962C8B-B14F-4D97-AF65-F5344CB8AC3E}">
        <p14:creationId xmlns:p14="http://schemas.microsoft.com/office/powerpoint/2010/main" val="2282254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7ED4B-51A4-49C6-1874-2B5F4CE1C5B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F22C533-BA28-61DB-3D1F-C211B30EDBE5}"/>
              </a:ext>
            </a:extLst>
          </p:cNvPr>
          <p:cNvSpPr txBox="1"/>
          <p:nvPr/>
        </p:nvSpPr>
        <p:spPr>
          <a:xfrm>
            <a:off x="465667" y="279400"/>
            <a:ext cx="10998200" cy="5632311"/>
          </a:xfrm>
          <a:prstGeom prst="rect">
            <a:avLst/>
          </a:prstGeom>
          <a:noFill/>
        </p:spPr>
        <p:txBody>
          <a:bodyPr wrap="square" rtlCol="0">
            <a:spAutoFit/>
          </a:bodyPr>
          <a:lstStyle/>
          <a:p>
            <a:r>
              <a:rPr lang="en-IN" dirty="0"/>
              <a:t>Exercise 6:</a:t>
            </a:r>
          </a:p>
          <a:p>
            <a:endParaRPr lang="en-IN" dirty="0"/>
          </a:p>
          <a:p>
            <a:r>
              <a:rPr lang="en-US" dirty="0"/>
              <a:t>Write a Java program that reads a floating-point number and prints "zero" if the number is zero. Otherwise, print "positive" or "negative". Add "small" if the absolute value of the number is less than 1, or "large" if it exceeds 1,000,000.</a:t>
            </a:r>
          </a:p>
          <a:p>
            <a:r>
              <a:rPr lang="en-US" i="1" dirty="0"/>
              <a:t>Test Data</a:t>
            </a:r>
            <a:br>
              <a:rPr lang="en-US" dirty="0"/>
            </a:br>
            <a:r>
              <a:rPr lang="en-US" dirty="0"/>
              <a:t>Input a number: 25</a:t>
            </a:r>
            <a:br>
              <a:rPr lang="en-US" dirty="0"/>
            </a:br>
            <a:r>
              <a:rPr lang="en-US" i="1" dirty="0"/>
              <a:t>Expected Output</a:t>
            </a:r>
            <a:r>
              <a:rPr lang="en-US" dirty="0"/>
              <a:t> :</a:t>
            </a:r>
            <a:br>
              <a:rPr lang="en-US" dirty="0"/>
            </a:br>
            <a:r>
              <a:rPr lang="en-US" dirty="0"/>
              <a:t>Input value: 25</a:t>
            </a:r>
            <a:br>
              <a:rPr lang="en-US" dirty="0"/>
            </a:br>
            <a:r>
              <a:rPr lang="en-US" dirty="0"/>
              <a:t>Positive number</a:t>
            </a:r>
          </a:p>
          <a:p>
            <a:endParaRPr lang="en-US" dirty="0"/>
          </a:p>
          <a:p>
            <a:r>
              <a:rPr lang="en-US" dirty="0"/>
              <a:t>Test data : -0.5</a:t>
            </a:r>
          </a:p>
          <a:p>
            <a:r>
              <a:rPr lang="en-US" dirty="0"/>
              <a:t>Output : negative and small</a:t>
            </a:r>
          </a:p>
          <a:p>
            <a:endParaRPr lang="en-US" dirty="0"/>
          </a:p>
          <a:p>
            <a:r>
              <a:rPr lang="en-US" dirty="0"/>
              <a:t>Test data : -5</a:t>
            </a:r>
          </a:p>
          <a:p>
            <a:r>
              <a:rPr lang="en-US" dirty="0"/>
              <a:t>Output : negative  </a:t>
            </a:r>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127312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2CC4D-B795-E60B-2216-0A2EA9D5BBC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CFE709-E972-B415-90CC-C260F065F2B0}"/>
              </a:ext>
            </a:extLst>
          </p:cNvPr>
          <p:cNvSpPr txBox="1"/>
          <p:nvPr/>
        </p:nvSpPr>
        <p:spPr>
          <a:xfrm>
            <a:off x="465667" y="279400"/>
            <a:ext cx="10998200" cy="6186309"/>
          </a:xfrm>
          <a:prstGeom prst="rect">
            <a:avLst/>
          </a:prstGeom>
          <a:noFill/>
        </p:spPr>
        <p:txBody>
          <a:bodyPr wrap="square" rtlCol="0">
            <a:spAutoFit/>
          </a:bodyPr>
          <a:lstStyle/>
          <a:p>
            <a:r>
              <a:rPr lang="en-IN" dirty="0"/>
              <a:t>Exercise 7:</a:t>
            </a:r>
          </a:p>
          <a:p>
            <a:endParaRPr lang="en-IN" dirty="0"/>
          </a:p>
          <a:p>
            <a:r>
              <a:rPr lang="en-US" dirty="0"/>
              <a:t>Write a Java program that reads two floating-point numbers and tests whether they are the same up to three decimal places.</a:t>
            </a:r>
          </a:p>
          <a:p>
            <a:r>
              <a:rPr lang="en-US" i="1" dirty="0"/>
              <a:t>Test Data</a:t>
            </a:r>
            <a:br>
              <a:rPr lang="en-US" dirty="0"/>
            </a:br>
            <a:r>
              <a:rPr lang="en-US" dirty="0"/>
              <a:t>Input floating-point number: 25.586</a:t>
            </a:r>
            <a:br>
              <a:rPr lang="en-US" dirty="0"/>
            </a:br>
            <a:r>
              <a:rPr lang="en-US" dirty="0"/>
              <a:t>Input floating-point another number: 25.589</a:t>
            </a:r>
            <a:br>
              <a:rPr lang="en-US" dirty="0"/>
            </a:br>
            <a:r>
              <a:rPr lang="en-US" i="1" dirty="0"/>
              <a:t>Expected Output</a:t>
            </a:r>
            <a:r>
              <a:rPr lang="en-US" dirty="0"/>
              <a:t> :</a:t>
            </a:r>
            <a:br>
              <a:rPr lang="en-US" dirty="0"/>
            </a:br>
            <a:r>
              <a:rPr lang="en-US" dirty="0"/>
              <a:t>They are different</a:t>
            </a:r>
          </a:p>
          <a:p>
            <a:r>
              <a:rPr lang="en-US" dirty="0"/>
              <a:t>Use </a:t>
            </a:r>
            <a:r>
              <a:rPr lang="en-US" dirty="0" err="1"/>
              <a:t>math.round</a:t>
            </a:r>
            <a:endParaRPr lang="en-US" dirty="0"/>
          </a:p>
          <a:p>
            <a:endParaRPr lang="en-US" dirty="0"/>
          </a:p>
          <a:p>
            <a:endParaRPr lang="en-US" dirty="0"/>
          </a:p>
          <a:p>
            <a:r>
              <a:rPr lang="en-IN" dirty="0"/>
              <a:t>Exercise 8:</a:t>
            </a:r>
            <a:endParaRPr lang="en-US" dirty="0"/>
          </a:p>
          <a:p>
            <a:r>
              <a:rPr lang="en-US" dirty="0"/>
              <a:t>Create an integer variable called num , store some value in that number;</a:t>
            </a:r>
          </a:p>
          <a:p>
            <a:r>
              <a:rPr lang="en-US" dirty="0"/>
              <a:t>Print number is even or odd based on if the number is even or odd</a:t>
            </a:r>
          </a:p>
          <a:p>
            <a:endParaRPr lang="en-US" dirty="0"/>
          </a:p>
          <a:p>
            <a:r>
              <a:rPr lang="en-IN" dirty="0"/>
              <a:t>Exercise 9:</a:t>
            </a:r>
            <a:endParaRPr lang="en-US" dirty="0"/>
          </a:p>
          <a:p>
            <a:r>
              <a:rPr lang="en-US" dirty="0"/>
              <a:t>Print all even numbers between 0 to 10 using for loop</a:t>
            </a:r>
          </a:p>
          <a:p>
            <a:endParaRPr lang="en-US" dirty="0"/>
          </a:p>
          <a:p>
            <a:r>
              <a:rPr lang="en-IN" dirty="0"/>
              <a:t>Exercise 10:</a:t>
            </a:r>
            <a:endParaRPr lang="en-US" dirty="0"/>
          </a:p>
          <a:p>
            <a:r>
              <a:rPr lang="en-US" dirty="0"/>
              <a:t>Print summation of all even numbers between 1 to 100  </a:t>
            </a:r>
            <a:endParaRPr lang="en-IN" dirty="0"/>
          </a:p>
          <a:p>
            <a:endParaRPr lang="en-IN" dirty="0"/>
          </a:p>
        </p:txBody>
      </p:sp>
    </p:spTree>
    <p:extLst>
      <p:ext uri="{BB962C8B-B14F-4D97-AF65-F5344CB8AC3E}">
        <p14:creationId xmlns:p14="http://schemas.microsoft.com/office/powerpoint/2010/main" val="2246313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1180</Words>
  <Application>Microsoft Office PowerPoint</Application>
  <PresentationFormat>Widescreen</PresentationFormat>
  <Paragraphs>244</Paragraphs>
  <Slides>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JAYANTA DAS</dc:creator>
  <cp:lastModifiedBy>JAYANTA K DAS</cp:lastModifiedBy>
  <cp:revision>58</cp:revision>
  <dcterms:created xsi:type="dcterms:W3CDTF">2025-07-18T06:23:14Z</dcterms:created>
  <dcterms:modified xsi:type="dcterms:W3CDTF">2025-07-22T12:19:31Z</dcterms:modified>
</cp:coreProperties>
</file>