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0" r:id="rId2"/>
    <p:sldId id="301" r:id="rId3"/>
    <p:sldId id="302" r:id="rId4"/>
    <p:sldId id="303" r:id="rId5"/>
    <p:sldId id="304" r:id="rId6"/>
    <p:sldId id="305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E0ED-9622-46B1-A655-0736F2AB9F14}" v="83" dt="2025-07-18T12:49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84C9-CE1A-4EFB-99CE-21F484E4DB5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5177-09B2-4AAF-9512-402091CBA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625-90C6-50D1-7B07-9A8FA533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2F40-DF22-7C70-9A5B-26A038AF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AF8-9580-078F-28D6-BA0D99C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B3F7-0D6F-34B0-A74B-208E487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17-3DE6-286E-3491-1F3818E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0F5-539F-DB5B-EC30-804DD8F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9E8F-A5C4-E7B3-F4D9-BB79A78E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C58B-D4DD-197B-54FA-DB7E190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E21-9C5F-452A-C778-9157615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FB33-4802-3C1F-6F41-A5F0F80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1A14-3444-7705-740A-8776B81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0C25-146E-7E25-A0D4-E1881CA7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B97-41DB-BC2B-7643-2065D36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F402-A727-909D-C6C3-A781F3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4E34-9BF1-B3A4-5097-2678177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C724-7C27-223F-6566-5B5CEF2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503C-6DD6-412B-676F-2083307A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4271-1F5E-C61A-8CDE-9D60D95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3FF-A45C-C065-4AB0-EF54B24B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37C-EB50-BDE7-B9EE-A6A9AC2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A1E-A3A0-5266-19BA-F3F4526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8453-A24D-B515-803B-B355278D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6DE-85AB-3853-DEBD-1DE9A55B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570-B7A2-AEC2-D007-FAA1202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2CF8-34E4-A82F-F88E-38DAB31D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B8D-8307-612A-FB40-DAC5CBF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2B49-0B65-0EF1-CAF0-94C25D73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CCD2-4153-F026-2836-22D90BD4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D21-BE24-607B-2DEB-DF9E26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9C-7746-208B-4EC5-035DA3C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8956-1E8B-74C9-31B9-F8EAF9D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BD9-0BFD-650F-3403-412FA0A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E8D0-D7DF-E5EE-D137-7FC9FD57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6B96-688A-D5A8-E58C-EAFAD073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6211-4953-1317-A0B3-5F833DC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9AA6-D69F-7464-A681-04E8C071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71B3-194C-30FD-B683-E50F928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3813B-5519-0878-5B17-FF233E4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5490-8C74-855D-28F2-1588B8ED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236-B8F0-1249-ACF1-FC87AFB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0EC50-C4A6-8130-5064-845E91C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7B7-7279-CD51-E720-3D2F70D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33F8-DE27-329D-F964-8080BC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B2D1-E562-628C-0D7C-7D677F9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7EC2-C808-A56F-F2D1-DF63A1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78CA-C4CB-E7DC-E58A-43CD21C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7F-3DC0-67AD-E50A-F5E51D8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843-232A-F69C-24E5-4A65CBE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E70-9D5C-3CC9-0CB6-D182737F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F865-E13D-E6CC-9B57-EF9DCE0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6A3-DE99-41C9-E222-A58BC35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0851-A28A-5B28-1F60-571E698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8D4-CA33-287D-56F0-AD07621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5018-01C0-1DA1-4410-8535FE35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589E-C685-E60C-EEEC-5ABB932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7EAD-D99D-3F1A-9383-19476EB9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9A65-105B-9171-1A07-A7ED20B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CF60-2BE4-F001-0A10-5013A2B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4204-87FE-86F4-449D-1467F7A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2F65-3102-59FF-F2B8-51CE59D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B5BF-E792-23F1-17AC-1F20B86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351-63BA-4CC6-9E5D-A53B288D98C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0D9-644D-53FA-8278-C1F5D760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CEEB-5EBA-552F-A933-82C8851D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61C538-5255-0259-0448-F5D0CB1BA7E8}"/>
              </a:ext>
            </a:extLst>
          </p:cNvPr>
          <p:cNvSpPr/>
          <p:nvPr/>
        </p:nvSpPr>
        <p:spPr>
          <a:xfrm>
            <a:off x="2353733" y="872067"/>
            <a:ext cx="1676400" cy="1083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ECE689-6BFC-45E0-496D-FFD766AB4ECB}"/>
              </a:ext>
            </a:extLst>
          </p:cNvPr>
          <p:cNvSpPr/>
          <p:nvPr/>
        </p:nvSpPr>
        <p:spPr>
          <a:xfrm>
            <a:off x="6976533" y="795867"/>
            <a:ext cx="1676400" cy="1083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 –instance1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712B7A-8945-63B7-2EE5-E979E1954AF2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030133" y="1337734"/>
            <a:ext cx="2946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31E1930-EF8A-3A95-38B9-7C0938A6DFE9}"/>
              </a:ext>
            </a:extLst>
          </p:cNvPr>
          <p:cNvSpPr/>
          <p:nvPr/>
        </p:nvSpPr>
        <p:spPr>
          <a:xfrm>
            <a:off x="6976533" y="2345267"/>
            <a:ext cx="1676400" cy="1083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 –instance2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4D59C8-67DD-EC06-E075-81F80366B028}"/>
              </a:ext>
            </a:extLst>
          </p:cNvPr>
          <p:cNvCxnSpPr>
            <a:cxnSpLocks/>
          </p:cNvCxnSpPr>
          <p:nvPr/>
        </p:nvCxnSpPr>
        <p:spPr>
          <a:xfrm>
            <a:off x="4030133" y="1579034"/>
            <a:ext cx="2946400" cy="113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90007EF-47DC-2930-98BF-7F68109E380C}"/>
              </a:ext>
            </a:extLst>
          </p:cNvPr>
          <p:cNvSpPr/>
          <p:nvPr/>
        </p:nvSpPr>
        <p:spPr>
          <a:xfrm>
            <a:off x="7112000" y="4123267"/>
            <a:ext cx="1676400" cy="1083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 –instance2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EE177D-A513-E4A3-D678-29E7FDF8C50A}"/>
              </a:ext>
            </a:extLst>
          </p:cNvPr>
          <p:cNvCxnSpPr>
            <a:cxnSpLocks/>
          </p:cNvCxnSpPr>
          <p:nvPr/>
        </p:nvCxnSpPr>
        <p:spPr>
          <a:xfrm>
            <a:off x="3513666" y="1744134"/>
            <a:ext cx="3598334" cy="303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6940EB-1063-199E-D988-F4BFA6E5883E}"/>
              </a:ext>
            </a:extLst>
          </p:cNvPr>
          <p:cNvSpPr txBox="1"/>
          <p:nvPr/>
        </p:nvSpPr>
        <p:spPr>
          <a:xfrm>
            <a:off x="491067" y="3691467"/>
            <a:ext cx="509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Process: Running instance of an 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200BE-B104-9B39-BB07-4BD2A4D54997}"/>
              </a:ext>
            </a:extLst>
          </p:cNvPr>
          <p:cNvSpPr txBox="1"/>
          <p:nvPr/>
        </p:nvSpPr>
        <p:spPr>
          <a:xfrm>
            <a:off x="4326466" y="914401"/>
            <a:ext cx="197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Pid:1456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69F4D-194D-CED2-DC30-31EBA355006D}"/>
              </a:ext>
            </a:extLst>
          </p:cNvPr>
          <p:cNvSpPr txBox="1"/>
          <p:nvPr/>
        </p:nvSpPr>
        <p:spPr>
          <a:xfrm>
            <a:off x="5190066" y="1720335"/>
            <a:ext cx="197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Pid:6789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8B9531-845C-D7D9-126B-4245DBA90245}"/>
              </a:ext>
            </a:extLst>
          </p:cNvPr>
          <p:cNvSpPr txBox="1"/>
          <p:nvPr/>
        </p:nvSpPr>
        <p:spPr>
          <a:xfrm>
            <a:off x="5401733" y="3079234"/>
            <a:ext cx="197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Pid:7777</a:t>
            </a:r>
          </a:p>
        </p:txBody>
      </p:sp>
    </p:spTree>
    <p:extLst>
      <p:ext uri="{BB962C8B-B14F-4D97-AF65-F5344CB8AC3E}">
        <p14:creationId xmlns:p14="http://schemas.microsoft.com/office/powerpoint/2010/main" val="412201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5AEDAC-EDFD-322C-4B58-269B743D698A}"/>
              </a:ext>
            </a:extLst>
          </p:cNvPr>
          <p:cNvSpPr/>
          <p:nvPr/>
        </p:nvSpPr>
        <p:spPr>
          <a:xfrm>
            <a:off x="1735667" y="863600"/>
            <a:ext cx="4783666" cy="3564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929B2-EE5E-BC78-9706-7812CF07C12C}"/>
              </a:ext>
            </a:extLst>
          </p:cNvPr>
          <p:cNvSpPr txBox="1"/>
          <p:nvPr/>
        </p:nvSpPr>
        <p:spPr>
          <a:xfrm>
            <a:off x="7408333" y="863600"/>
            <a:ext cx="339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Spell check</a:t>
            </a:r>
          </a:p>
          <a:p>
            <a:pPr marL="342900" indent="-342900">
              <a:buAutoNum type="arabicPeriod"/>
            </a:pPr>
            <a:r>
              <a:rPr lang="en-IN" dirty="0"/>
              <a:t>Auto save</a:t>
            </a:r>
          </a:p>
          <a:p>
            <a:pPr marL="342900" indent="-342900">
              <a:buAutoNum type="arabicPeriod"/>
            </a:pPr>
            <a:r>
              <a:rPr lang="en-IN" dirty="0"/>
              <a:t>Type-&gt; printed on the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93E796-E2FF-77AF-7C3A-83C0B09E9B97}"/>
              </a:ext>
            </a:extLst>
          </p:cNvPr>
          <p:cNvSpPr/>
          <p:nvPr/>
        </p:nvSpPr>
        <p:spPr>
          <a:xfrm>
            <a:off x="1998133" y="999067"/>
            <a:ext cx="2997200" cy="440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Spell Check –Thread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3F455-A69B-E06B-5E07-4AFFA32898F0}"/>
              </a:ext>
            </a:extLst>
          </p:cNvPr>
          <p:cNvSpPr/>
          <p:nvPr/>
        </p:nvSpPr>
        <p:spPr>
          <a:xfrm>
            <a:off x="1998133" y="1701800"/>
            <a:ext cx="2997200" cy="440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Auto Save –Thread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C6A36A-517C-1CEE-F15C-398A787009A1}"/>
              </a:ext>
            </a:extLst>
          </p:cNvPr>
          <p:cNvSpPr/>
          <p:nvPr/>
        </p:nvSpPr>
        <p:spPr>
          <a:xfrm>
            <a:off x="1998133" y="3064933"/>
            <a:ext cx="2997200" cy="4402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Typing- Thread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DC7B9-0B32-8374-3B9C-EBB7BDA762BD}"/>
              </a:ext>
            </a:extLst>
          </p:cNvPr>
          <p:cNvSpPr txBox="1"/>
          <p:nvPr/>
        </p:nvSpPr>
        <p:spPr>
          <a:xfrm>
            <a:off x="2921000" y="5181600"/>
            <a:ext cx="855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Used to improve performance and to support concurrency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88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89AD86-C8FC-9929-A03F-C08BE50A1EAD}"/>
              </a:ext>
            </a:extLst>
          </p:cNvPr>
          <p:cNvSpPr txBox="1"/>
          <p:nvPr/>
        </p:nvSpPr>
        <p:spPr>
          <a:xfrm>
            <a:off x="482600" y="245533"/>
            <a:ext cx="110151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</a:t>
            </a:r>
            <a:r>
              <a:rPr lang="en-US" dirty="0"/>
              <a:t>Exercise: Create two threads that run concurrently. One thread prints numbers from 1 to 10, and the other thread prints alphabets from A to J.</a:t>
            </a:r>
          </a:p>
          <a:p>
            <a:endParaRPr lang="en-US" dirty="0"/>
          </a:p>
          <a:p>
            <a:r>
              <a:rPr lang="en-US" dirty="0"/>
              <a:t>Ex2: Create a list of  names (string) . Create two threads using runnable –use lambda. One thread will capitalize the names that starts with vowel e.gi if the name is Amit  -&gt; output AMIT. Second thread will look for non vowel names and make the name in lowercase so if the name is Jayanta -&gt; </a:t>
            </a:r>
            <a:r>
              <a:rPr lang="en-US" dirty="0" err="1"/>
              <a:t>jayanta</a:t>
            </a:r>
            <a:r>
              <a:rPr lang="en-US" dirty="0"/>
              <a:t>. You have to change the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ain</a:t>
            </a:r>
            <a:r>
              <a:rPr lang="en-US" dirty="0"/>
              <a:t> the original list.</a:t>
            </a:r>
          </a:p>
          <a:p>
            <a:endParaRPr lang="en-US" dirty="0"/>
          </a:p>
          <a:p>
            <a:r>
              <a:rPr lang="en-US" dirty="0"/>
              <a:t>Print the final list in the main function.</a:t>
            </a:r>
          </a:p>
          <a:p>
            <a:endParaRPr lang="en-US" dirty="0"/>
          </a:p>
          <a:p>
            <a:r>
              <a:rPr lang="en-US" dirty="0"/>
              <a:t>Ex3: Create a class called Counter with a value called count. Initialize this value with 0.</a:t>
            </a:r>
          </a:p>
          <a:p>
            <a:r>
              <a:rPr lang="en-US" dirty="0"/>
              <a:t>Create a method called increment -&gt; each time this method is called it should increment the value of count.</a:t>
            </a:r>
          </a:p>
          <a:p>
            <a:endParaRPr lang="en-US" dirty="0"/>
          </a:p>
          <a:p>
            <a:r>
              <a:rPr lang="en-US" dirty="0"/>
              <a:t>Create a Thread class that accepts a counter object through its constructor. In the run method call the counter object’s increment method 10 times after each call sleep for 1 second.</a:t>
            </a:r>
          </a:p>
          <a:p>
            <a:endParaRPr lang="en-US" dirty="0"/>
          </a:p>
          <a:p>
            <a:r>
              <a:rPr lang="en-US" dirty="0"/>
              <a:t>In the main test class create a counter object . Now create two threads passing this counter object.</a:t>
            </a:r>
          </a:p>
          <a:p>
            <a:endParaRPr lang="en-US" dirty="0"/>
          </a:p>
          <a:p>
            <a:r>
              <a:rPr lang="en-US" dirty="0"/>
              <a:t>At the end of the program print the count value. Ideal output should be 20. But if you run the program a few times you will notice sometimes the value is not 20. Implement thread safety with the synchronized keyword and verify that always the final output is 20.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59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EA9A3-CF67-48F9-E5EA-AA54142B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AE8061-9AA5-6452-9EB3-2D7F1BF5CD06}"/>
              </a:ext>
            </a:extLst>
          </p:cNvPr>
          <p:cNvSpPr txBox="1"/>
          <p:nvPr/>
        </p:nvSpPr>
        <p:spPr>
          <a:xfrm>
            <a:off x="482600" y="245533"/>
            <a:ext cx="110151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Ex4: </a:t>
            </a:r>
            <a:r>
              <a:rPr lang="en-US" dirty="0"/>
              <a:t>Create a Java program that uses </a:t>
            </a:r>
            <a:r>
              <a:rPr lang="en-US" dirty="0" err="1"/>
              <a:t>ExecutorService</a:t>
            </a:r>
            <a:r>
              <a:rPr lang="en-US" dirty="0"/>
              <a:t> to execute 5 tasks concurrently. Each task should print numbers from 1 to 10 with a 1-second delay between each print.</a:t>
            </a:r>
          </a:p>
          <a:p>
            <a:endParaRPr lang="en-US" dirty="0"/>
          </a:p>
          <a:p>
            <a:r>
              <a:rPr lang="en-US" dirty="0"/>
              <a:t>Ex5:Using  </a:t>
            </a:r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FileOutputStream</a:t>
            </a:r>
            <a:r>
              <a:rPr lang="en-US" dirty="0"/>
              <a:t>  make a copy of an image file.</a:t>
            </a:r>
          </a:p>
          <a:p>
            <a:endParaRPr lang="en-US" dirty="0"/>
          </a:p>
          <a:p>
            <a:r>
              <a:rPr lang="en-US" dirty="0"/>
              <a:t>Ex6: Implement Digital payment for </a:t>
            </a:r>
            <a:r>
              <a:rPr lang="en-US" dirty="0" err="1"/>
              <a:t>GooglePay</a:t>
            </a:r>
            <a:r>
              <a:rPr lang="en-US" dirty="0"/>
              <a:t> , </a:t>
            </a:r>
            <a:r>
              <a:rPr lang="en-US" dirty="0" err="1"/>
              <a:t>PhonePay</a:t>
            </a:r>
            <a:r>
              <a:rPr lang="en-US" dirty="0"/>
              <a:t> and Paytm applying the dependency inversion principle.</a:t>
            </a:r>
          </a:p>
          <a:p>
            <a:endParaRPr lang="en-US" dirty="0"/>
          </a:p>
          <a:p>
            <a:r>
              <a:rPr lang="en-US" dirty="0"/>
              <a:t>Ex7: Create a Junit Test case to check if a String is in uppercase or not.</a:t>
            </a:r>
          </a:p>
          <a:p>
            <a:endParaRPr lang="en-US" dirty="0"/>
          </a:p>
          <a:p>
            <a:r>
              <a:rPr lang="en-US" dirty="0"/>
              <a:t>Ex8: Create a testcase to check that while trying to make uppercase of  a null string will throw null pointer exception.</a:t>
            </a:r>
          </a:p>
          <a:p>
            <a:endParaRPr lang="en-US" dirty="0"/>
          </a:p>
          <a:p>
            <a:r>
              <a:rPr lang="en-US" dirty="0"/>
              <a:t>Ex9: Create a parameterized test to find out if all Strings are in lower case or not.</a:t>
            </a:r>
          </a:p>
          <a:p>
            <a:endParaRPr lang="en-US" dirty="0"/>
          </a:p>
          <a:p>
            <a:r>
              <a:rPr lang="en-US" dirty="0"/>
              <a:t>Ex10: Create a test suite and include all test cases in that test suite </a:t>
            </a:r>
            <a:r>
              <a:rPr lang="en-US"/>
              <a:t>by using @SelectPackages.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68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4303-B844-2408-B5D6-5692E05C1E21}"/>
              </a:ext>
            </a:extLst>
          </p:cNvPr>
          <p:cNvSpPr txBox="1"/>
          <p:nvPr/>
        </p:nvSpPr>
        <p:spPr>
          <a:xfrm>
            <a:off x="177800" y="685799"/>
            <a:ext cx="1280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 -&gt; SINGLE RESPONSIBILITY</a:t>
            </a:r>
          </a:p>
          <a:p>
            <a:endParaRPr lang="en-IN" sz="2800" dirty="0"/>
          </a:p>
          <a:p>
            <a:r>
              <a:rPr lang="en-IN" sz="2800" dirty="0"/>
              <a:t>O-&gt;OPEN FOR EXTENSION CLOSED FOR MODIFICATION</a:t>
            </a:r>
          </a:p>
          <a:p>
            <a:endParaRPr lang="en-IN" sz="2800" dirty="0"/>
          </a:p>
          <a:p>
            <a:r>
              <a:rPr lang="en-IN" sz="2800" dirty="0"/>
              <a:t>L-&gt; LISCOV’S SUBSTITUTION</a:t>
            </a:r>
          </a:p>
          <a:p>
            <a:endParaRPr lang="en-IN" sz="2800" dirty="0"/>
          </a:p>
          <a:p>
            <a:r>
              <a:rPr lang="en-IN" sz="2800" dirty="0"/>
              <a:t>I-&gt;  INTERFACE SEGREGATION</a:t>
            </a:r>
          </a:p>
          <a:p>
            <a:endParaRPr lang="en-IN" sz="2800" dirty="0"/>
          </a:p>
          <a:p>
            <a:r>
              <a:rPr lang="en-IN" sz="2800" dirty="0"/>
              <a:t>D-&gt; 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762278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F4C7A-0267-8BB5-73FC-9FE18426FA5E}"/>
              </a:ext>
            </a:extLst>
          </p:cNvPr>
          <p:cNvSpPr txBox="1"/>
          <p:nvPr/>
        </p:nvSpPr>
        <p:spPr>
          <a:xfrm>
            <a:off x="1346200" y="457200"/>
            <a:ext cx="86783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Expected Result</a:t>
            </a:r>
          </a:p>
          <a:p>
            <a:endParaRPr lang="en-IN" dirty="0"/>
          </a:p>
          <a:p>
            <a:r>
              <a:rPr lang="en-IN" dirty="0"/>
              <a:t>Actual Result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Expected Result= Actual Result -&gt; Test passes / Testing is successful</a:t>
            </a:r>
          </a:p>
          <a:p>
            <a:endParaRPr lang="en-IN" dirty="0"/>
          </a:p>
          <a:p>
            <a:r>
              <a:rPr lang="en-IN" dirty="0"/>
              <a:t>If Expected Result!= Actual Result -&gt; Test fails / Testing is unsuccessful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3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EFB84-7091-52DF-BED9-084229C51D4F}"/>
              </a:ext>
            </a:extLst>
          </p:cNvPr>
          <p:cNvSpPr txBox="1"/>
          <p:nvPr/>
        </p:nvSpPr>
        <p:spPr>
          <a:xfrm>
            <a:off x="1684866" y="2582334"/>
            <a:ext cx="928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UPTO 15:50 PM</a:t>
            </a:r>
          </a:p>
        </p:txBody>
      </p:sp>
    </p:spTree>
    <p:extLst>
      <p:ext uri="{BB962C8B-B14F-4D97-AF65-F5344CB8AC3E}">
        <p14:creationId xmlns:p14="http://schemas.microsoft.com/office/powerpoint/2010/main" val="11892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3535</TotalTime>
  <Words>519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K DAS</cp:lastModifiedBy>
  <cp:revision>188</cp:revision>
  <dcterms:created xsi:type="dcterms:W3CDTF">2025-07-18T06:23:14Z</dcterms:created>
  <dcterms:modified xsi:type="dcterms:W3CDTF">2025-07-26T12:05:03Z</dcterms:modified>
</cp:coreProperties>
</file>