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0" r:id="rId2"/>
    <p:sldId id="301" r:id="rId3"/>
    <p:sldId id="302" r:id="rId4"/>
    <p:sldId id="305" r:id="rId5"/>
    <p:sldId id="303" r:id="rId6"/>
    <p:sldId id="304" r:id="rId7"/>
    <p:sldId id="306" r:id="rId8"/>
    <p:sldId id="307" r:id="rId9"/>
    <p:sldId id="308" r:id="rId10"/>
    <p:sldId id="2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BE0ED-9622-46B1-A655-0736F2AB9F14}" v="83" dt="2025-07-18T12:49:43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B84C9-CE1A-4EFB-99CE-21F484E4DB5C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35177-09B2-4AAF-9512-402091CBA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3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9625-90C6-50D1-7B07-9A8FA533E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52F40-DF22-7C70-9A5B-26A038AF3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FAF8-9580-078F-28D6-BA0D99C5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B3F7-0D6F-34B0-A74B-208E4877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17-3DE6-286E-3491-1F3818EF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40F5-539F-DB5B-EC30-804DD8FD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19E8F-A5C4-E7B3-F4D9-BB79A78E3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2C58B-D4DD-197B-54FA-DB7E190A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E21-9C5F-452A-C778-9157615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FB33-4802-3C1F-6F41-A5F0F806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5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01A14-3444-7705-740A-8776B8100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40C25-146E-7E25-A0D4-E1881CA74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DB97-41DB-BC2B-7643-2065D363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F402-A727-909D-C6C3-A781F3B8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4E34-9BF1-B3A4-5097-26781777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2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C724-7C27-223F-6566-5B5CEF2D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503C-6DD6-412B-676F-2083307A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4271-1F5E-C61A-8CDE-9D60D95F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73FF-A45C-C065-4AB0-EF54B24B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937C-EB50-BDE7-B9EE-A6A9AC2F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7A1E-A3A0-5266-19BA-F3F4526A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E8453-A24D-B515-803B-B355278D6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F76DE-85AB-3853-DEBD-1DE9A55B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38570-B7A2-AEC2-D007-FAA12029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2CF8-34E4-A82F-F88E-38DAB31D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9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EB8D-8307-612A-FB40-DAC5CBF7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2B49-0B65-0EF1-CAF0-94C25D73D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8CCD2-4153-F026-2836-22D90BD4D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66D21-BE24-607B-2DEB-DF9E261C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E359C-7746-208B-4EC5-035DA3C8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48956-1E8B-74C9-31B9-F8EAF9D8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0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0BD9-0BFD-650F-3403-412FA0AB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2E8D0-D7DF-E5EE-D137-7FC9FD57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A6B96-688A-D5A8-E58C-EAFAD0737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36211-4953-1317-A0B3-5F833DCB6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29AA6-D69F-7464-A681-04E8C0717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D71B3-194C-30FD-B683-E50F9282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3813B-5519-0878-5B17-FF233E49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85490-8C74-855D-28F2-1588B8ED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5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B236-B8F0-1249-ACF1-FC87AFB6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0EC50-C4A6-8130-5064-845E91C6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7B7-7279-CD51-E720-3D2F70DB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E33F8-DE27-329D-F964-8080BCB0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0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8B2D1-E562-628C-0D7C-7D677F98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57EC2-C808-A56F-F2D1-DF63A135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078CA-C4CB-E7DC-E58A-43CD21C8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9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EE7F-3DC0-67AD-E50A-F5E51D8B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E843-232A-F69C-24E5-4A65CBE3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BCE70-9D5C-3CC9-0CB6-D182737F6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CF865-E13D-E6CC-9B57-EF9DCE0B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B96A3-DE99-41C9-E222-A58BC351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0851-A28A-5B28-1F60-571E6983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7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F8D4-CA33-287D-56F0-AD076217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55018-01C0-1DA1-4410-8535FE354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F589E-C685-E60C-EEEC-5ABB932F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C7EAD-D99D-3F1A-9383-19476EB9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B9A65-105B-9171-1A07-A7ED20B9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CF60-2BE4-F001-0A10-5013A2B0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44204-87FE-86F4-449D-1467F7A2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A2F65-3102-59FF-F2B8-51CE59DC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B5BF-E792-23F1-17AC-1F20B8614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70D9-644D-53FA-8278-C1F5D760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CEEB-5EBA-552F-A933-82C8851DA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1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8BEC95-74AC-686D-C807-F41A14385F81}"/>
              </a:ext>
            </a:extLst>
          </p:cNvPr>
          <p:cNvSpPr txBox="1"/>
          <p:nvPr/>
        </p:nvSpPr>
        <p:spPr>
          <a:xfrm>
            <a:off x="1481667" y="474133"/>
            <a:ext cx="836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Maven -&gt; Build and dependency management tool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F7B7A1-E349-0DFB-8CF2-7DC4C51515F5}"/>
              </a:ext>
            </a:extLst>
          </p:cNvPr>
          <p:cNvSpPr/>
          <p:nvPr/>
        </p:nvSpPr>
        <p:spPr>
          <a:xfrm>
            <a:off x="1481667" y="2125133"/>
            <a:ext cx="1193800" cy="82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files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90B1DA-8705-48E1-67E9-9816F072CB5C}"/>
              </a:ext>
            </a:extLst>
          </p:cNvPr>
          <p:cNvSpPr/>
          <p:nvPr/>
        </p:nvSpPr>
        <p:spPr>
          <a:xfrm>
            <a:off x="1634067" y="2277533"/>
            <a:ext cx="1193800" cy="82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479D07-D580-64F4-89CF-90EB78C26E8D}"/>
              </a:ext>
            </a:extLst>
          </p:cNvPr>
          <p:cNvSpPr/>
          <p:nvPr/>
        </p:nvSpPr>
        <p:spPr>
          <a:xfrm>
            <a:off x="1786467" y="2429933"/>
            <a:ext cx="1193800" cy="82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EE019-676F-73A5-1257-30439BB8653D}"/>
              </a:ext>
            </a:extLst>
          </p:cNvPr>
          <p:cNvSpPr/>
          <p:nvPr/>
        </p:nvSpPr>
        <p:spPr>
          <a:xfrm>
            <a:off x="1938867" y="2582333"/>
            <a:ext cx="1193800" cy="82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7E6EF-3B8D-BCFA-2F72-C4FCC7597201}"/>
              </a:ext>
            </a:extLst>
          </p:cNvPr>
          <p:cNvSpPr/>
          <p:nvPr/>
        </p:nvSpPr>
        <p:spPr>
          <a:xfrm>
            <a:off x="2091267" y="2734733"/>
            <a:ext cx="1193800" cy="82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F55A1-F6A5-EEBF-5B81-29E3A604EAC4}"/>
              </a:ext>
            </a:extLst>
          </p:cNvPr>
          <p:cNvSpPr/>
          <p:nvPr/>
        </p:nvSpPr>
        <p:spPr>
          <a:xfrm>
            <a:off x="2243667" y="2887133"/>
            <a:ext cx="1193800" cy="82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files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9312A9-8721-6530-EB5F-4EBB7AE9E380}"/>
              </a:ext>
            </a:extLst>
          </p:cNvPr>
          <p:cNvSpPr/>
          <p:nvPr/>
        </p:nvSpPr>
        <p:spPr>
          <a:xfrm>
            <a:off x="2396067" y="3039533"/>
            <a:ext cx="1193800" cy="82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files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2C2FFE-A18B-CF8D-36FF-B1D806F047CF}"/>
              </a:ext>
            </a:extLst>
          </p:cNvPr>
          <p:cNvCxnSpPr/>
          <p:nvPr/>
        </p:nvCxnSpPr>
        <p:spPr>
          <a:xfrm>
            <a:off x="3285067" y="2734733"/>
            <a:ext cx="355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CCFE517-99CD-768F-7661-C6CE2133229B}"/>
              </a:ext>
            </a:extLst>
          </p:cNvPr>
          <p:cNvSpPr/>
          <p:nvPr/>
        </p:nvSpPr>
        <p:spPr>
          <a:xfrm>
            <a:off x="6841067" y="1947333"/>
            <a:ext cx="2650066" cy="1701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JAR-&gt; Java Archive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111E9-DF83-3A77-89EF-11BA639B1FDD}"/>
              </a:ext>
            </a:extLst>
          </p:cNvPr>
          <p:cNvSpPr txBox="1"/>
          <p:nvPr/>
        </p:nvSpPr>
        <p:spPr>
          <a:xfrm>
            <a:off x="4313767" y="2318834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Apache Maven</a:t>
            </a:r>
          </a:p>
        </p:txBody>
      </p:sp>
    </p:spTree>
    <p:extLst>
      <p:ext uri="{BB962C8B-B14F-4D97-AF65-F5344CB8AC3E}">
        <p14:creationId xmlns:p14="http://schemas.microsoft.com/office/powerpoint/2010/main" val="179645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AEFB84-7091-52DF-BED9-084229C51D4F}"/>
              </a:ext>
            </a:extLst>
          </p:cNvPr>
          <p:cNvSpPr txBox="1"/>
          <p:nvPr/>
        </p:nvSpPr>
        <p:spPr>
          <a:xfrm>
            <a:off x="1684866" y="2582334"/>
            <a:ext cx="928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UPTO 4:05 PM</a:t>
            </a:r>
          </a:p>
        </p:txBody>
      </p:sp>
    </p:spTree>
    <p:extLst>
      <p:ext uri="{BB962C8B-B14F-4D97-AF65-F5344CB8AC3E}">
        <p14:creationId xmlns:p14="http://schemas.microsoft.com/office/powerpoint/2010/main" val="11892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604DC-D09D-B664-C87B-7832E630B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6D5276-04DB-8FD7-1244-AACDBBFF3503}"/>
              </a:ext>
            </a:extLst>
          </p:cNvPr>
          <p:cNvSpPr txBox="1"/>
          <p:nvPr/>
        </p:nvSpPr>
        <p:spPr>
          <a:xfrm>
            <a:off x="1481667" y="474133"/>
            <a:ext cx="8365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  -&gt; Group Id -&gt; </a:t>
            </a:r>
            <a:r>
              <a:rPr lang="en-IN" b="1" dirty="0"/>
              <a:t>com.wipro.ai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 -&gt; Artifact Id -&gt; </a:t>
            </a:r>
            <a:r>
              <a:rPr lang="en-IN" b="1" dirty="0" err="1"/>
              <a:t>wiproai</a:t>
            </a:r>
            <a:endParaRPr lang="en-IN" b="1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 -&gt; Version  -&gt; 1.0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3F4B37-55E7-20D9-2D67-5F00C35488A2}"/>
              </a:ext>
            </a:extLst>
          </p:cNvPr>
          <p:cNvSpPr txBox="1"/>
          <p:nvPr/>
        </p:nvSpPr>
        <p:spPr>
          <a:xfrm>
            <a:off x="931333" y="2988733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JDBC- &gt; JAVA DATABASE CONNECTIVITY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3C17FAF8-3BE4-1552-AC20-2C0BE60750BD}"/>
              </a:ext>
            </a:extLst>
          </p:cNvPr>
          <p:cNvSpPr/>
          <p:nvPr/>
        </p:nvSpPr>
        <p:spPr>
          <a:xfrm>
            <a:off x="8009467" y="3632199"/>
            <a:ext cx="1710267" cy="135466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E682A2-7CD1-67CE-69E9-30F381D838D5}"/>
              </a:ext>
            </a:extLst>
          </p:cNvPr>
          <p:cNvSpPr/>
          <p:nvPr/>
        </p:nvSpPr>
        <p:spPr>
          <a:xfrm>
            <a:off x="1481667" y="3810000"/>
            <a:ext cx="2159000" cy="999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Program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4D3C63-30D1-85B5-11E5-07730898FDAC}"/>
              </a:ext>
            </a:extLst>
          </p:cNvPr>
          <p:cNvSpPr txBox="1"/>
          <p:nvPr/>
        </p:nvSpPr>
        <p:spPr>
          <a:xfrm>
            <a:off x="863599" y="5318668"/>
            <a:ext cx="467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 -&gt; CREATE</a:t>
            </a:r>
          </a:p>
          <a:p>
            <a:r>
              <a:rPr lang="en-IN" dirty="0"/>
              <a:t>R-&gt;RETRIEVE</a:t>
            </a:r>
          </a:p>
          <a:p>
            <a:r>
              <a:rPr lang="en-IN" dirty="0"/>
              <a:t>U-&gt;UPDATE</a:t>
            </a:r>
          </a:p>
          <a:p>
            <a:r>
              <a:rPr lang="en-IN" dirty="0"/>
              <a:t>D-&gt;DELETE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4BAD96-6530-3D3E-0D8C-43FDCC4A9E2E}"/>
              </a:ext>
            </a:extLst>
          </p:cNvPr>
          <p:cNvSpPr/>
          <p:nvPr/>
        </p:nvSpPr>
        <p:spPr>
          <a:xfrm>
            <a:off x="5147733" y="3920067"/>
            <a:ext cx="1430867" cy="626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 Driver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0FB21C-253C-AB85-CDAE-C24F49DF01FF}"/>
              </a:ext>
            </a:extLst>
          </p:cNvPr>
          <p:cNvCxnSpPr>
            <a:stCxn id="17" idx="3"/>
          </p:cNvCxnSpPr>
          <p:nvPr/>
        </p:nvCxnSpPr>
        <p:spPr>
          <a:xfrm flipV="1">
            <a:off x="6578600" y="4233333"/>
            <a:ext cx="1498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37F863-8176-4847-BE54-7CF0CE723BB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361266" y="4233334"/>
            <a:ext cx="1786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5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4E285-4C0D-0ACA-190A-5EBF64837CC0}"/>
              </a:ext>
            </a:extLst>
          </p:cNvPr>
          <p:cNvSpPr txBox="1"/>
          <p:nvPr/>
        </p:nvSpPr>
        <p:spPr>
          <a:xfrm>
            <a:off x="389467" y="228600"/>
            <a:ext cx="11480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Ex1: Create a maven project having G -&gt; </a:t>
            </a:r>
            <a:r>
              <a:rPr lang="en-IN" dirty="0" err="1"/>
              <a:t>com.wipro</a:t>
            </a:r>
            <a:r>
              <a:rPr lang="en-IN" dirty="0"/>
              <a:t> A-&gt; </a:t>
            </a:r>
            <a:r>
              <a:rPr lang="en-IN" dirty="0" err="1"/>
              <a:t>mockitodemo</a:t>
            </a:r>
            <a:r>
              <a:rPr lang="en-IN" dirty="0"/>
              <a:t> v-&gt;1.0 . Use </a:t>
            </a:r>
            <a:r>
              <a:rPr lang="en-IN" dirty="0" err="1"/>
              <a:t>quickstart</a:t>
            </a:r>
            <a:r>
              <a:rPr lang="en-IN" dirty="0"/>
              <a:t> while creating the maven project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Ex2:  In your maven project include Mockito 5.16.1 and Junit </a:t>
            </a:r>
            <a:r>
              <a:rPr lang="en-IN" u="sng" dirty="0"/>
              <a:t>5.13.4 .  </a:t>
            </a:r>
            <a:r>
              <a:rPr lang="en-IN" dirty="0"/>
              <a:t>Create a class called  </a:t>
            </a:r>
            <a:r>
              <a:rPr lang="en-IN" dirty="0" err="1"/>
              <a:t>OrderService</a:t>
            </a:r>
            <a:r>
              <a:rPr lang="en-IN" dirty="0"/>
              <a:t> having a method called String </a:t>
            </a:r>
            <a:r>
              <a:rPr lang="en-IN" dirty="0" err="1"/>
              <a:t>placeOrder</a:t>
            </a:r>
            <a:r>
              <a:rPr lang="en-IN" dirty="0"/>
              <a:t>(String </a:t>
            </a:r>
            <a:r>
              <a:rPr lang="en-IN" dirty="0" err="1"/>
              <a:t>orderItem</a:t>
            </a:r>
            <a:r>
              <a:rPr lang="en-IN" dirty="0"/>
              <a:t>) . Default implementation will return null;</a:t>
            </a:r>
          </a:p>
          <a:p>
            <a:endParaRPr lang="en-IN" dirty="0"/>
          </a:p>
          <a:p>
            <a:r>
              <a:rPr lang="en-IN" dirty="0"/>
              <a:t>Create a Junit Test case where you mock the </a:t>
            </a:r>
            <a:r>
              <a:rPr lang="en-IN" dirty="0" err="1"/>
              <a:t>OrderService.class</a:t>
            </a:r>
            <a:r>
              <a:rPr lang="en-IN" dirty="0"/>
              <a:t>. Then mock the behaviour where if you pass “ORD-01” it will return “successful” using </a:t>
            </a:r>
            <a:r>
              <a:rPr lang="en-IN" dirty="0" err="1"/>
              <a:t>assertEquals</a:t>
            </a:r>
            <a:r>
              <a:rPr lang="en-IN" dirty="0"/>
              <a:t> verify if the return </a:t>
            </a:r>
            <a:r>
              <a:rPr lang="en-IN" dirty="0" err="1"/>
              <a:t>valus</a:t>
            </a:r>
            <a:r>
              <a:rPr lang="en-IN" dirty="0"/>
              <a:t> is same as “successful” 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Ex3: Create a </a:t>
            </a:r>
            <a:r>
              <a:rPr lang="en-IN" dirty="0" err="1"/>
              <a:t>jdbc</a:t>
            </a:r>
            <a:r>
              <a:rPr lang="en-IN" dirty="0"/>
              <a:t> program to insert record into a employee table having id int pk ai, </a:t>
            </a:r>
            <a:r>
              <a:rPr lang="en-IN" dirty="0" err="1"/>
              <a:t>emp_name</a:t>
            </a:r>
            <a:r>
              <a:rPr lang="en-IN" dirty="0"/>
              <a:t> varchar(45), department  varchar(45).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Ex4: Write a function to read data from the employee table.0 </a:t>
            </a:r>
          </a:p>
          <a:p>
            <a:endParaRPr lang="en-IN" dirty="0"/>
          </a:p>
          <a:p>
            <a:r>
              <a:rPr lang="en-IN" dirty="0"/>
              <a:t>Ex5: Create a list of  Strings and then using stream </a:t>
            </a:r>
            <a:r>
              <a:rPr lang="en-IN" dirty="0" err="1"/>
              <a:t>api</a:t>
            </a:r>
            <a:r>
              <a:rPr lang="en-IN" dirty="0"/>
              <a:t> and method reference (</a:t>
            </a:r>
            <a:r>
              <a:rPr lang="en-IN" dirty="0" err="1"/>
              <a:t>compareTo</a:t>
            </a:r>
            <a:r>
              <a:rPr lang="en-IN" dirty="0"/>
              <a:t>) sort it. Print the sorted list.</a:t>
            </a:r>
          </a:p>
          <a:p>
            <a:endParaRPr lang="en-IN" dirty="0"/>
          </a:p>
          <a:p>
            <a:r>
              <a:rPr lang="en-IN" dirty="0"/>
              <a:t>Ex6: Create a Servlet called </a:t>
            </a:r>
            <a:r>
              <a:rPr lang="en-IN" dirty="0" err="1"/>
              <a:t>MyHttpServlet</a:t>
            </a:r>
            <a:r>
              <a:rPr lang="en-IN" dirty="0"/>
              <a:t> extending from </a:t>
            </a:r>
            <a:r>
              <a:rPr lang="en-IN" dirty="0" err="1"/>
              <a:t>HttpServlet</a:t>
            </a:r>
            <a:r>
              <a:rPr lang="en-IN" dirty="0"/>
              <a:t>. Implement the </a:t>
            </a:r>
            <a:r>
              <a:rPr lang="en-IN" b="1" dirty="0"/>
              <a:t>protected</a:t>
            </a:r>
            <a:r>
              <a:rPr lang="en-IN" dirty="0"/>
              <a:t> </a:t>
            </a:r>
            <a:r>
              <a:rPr lang="en-IN" b="1" dirty="0"/>
              <a:t>void</a:t>
            </a:r>
            <a:r>
              <a:rPr lang="en-IN" dirty="0"/>
              <a:t> </a:t>
            </a:r>
            <a:r>
              <a:rPr lang="en-IN" dirty="0" err="1"/>
              <a:t>doGet</a:t>
            </a:r>
            <a:r>
              <a:rPr lang="en-IN" dirty="0"/>
              <a:t>(</a:t>
            </a:r>
            <a:r>
              <a:rPr lang="en-IN" dirty="0" err="1"/>
              <a:t>HttpServletRequest</a:t>
            </a:r>
            <a:r>
              <a:rPr lang="en-IN" dirty="0"/>
              <a:t> </a:t>
            </a:r>
            <a:r>
              <a:rPr lang="en-IN" dirty="0" err="1"/>
              <a:t>req,HttpServletResponse</a:t>
            </a:r>
            <a:r>
              <a:rPr lang="en-IN" dirty="0"/>
              <a:t> </a:t>
            </a:r>
            <a:r>
              <a:rPr lang="en-IN" dirty="0" err="1"/>
              <a:t>resp</a:t>
            </a:r>
            <a:r>
              <a:rPr lang="en-IN" dirty="0"/>
              <a:t>) method add one </a:t>
            </a:r>
            <a:r>
              <a:rPr lang="en-IN" dirty="0" err="1"/>
              <a:t>syso</a:t>
            </a:r>
            <a:r>
              <a:rPr lang="en-IN" dirty="0"/>
              <a:t>. Using @WebServlet map this servlet with some </a:t>
            </a:r>
            <a:r>
              <a:rPr lang="en-IN" dirty="0" err="1"/>
              <a:t>url</a:t>
            </a:r>
            <a:r>
              <a:rPr lang="en-IN" dirty="0"/>
              <a:t> and then restart the server and hot the </a:t>
            </a:r>
            <a:r>
              <a:rPr lang="en-IN" dirty="0" err="1"/>
              <a:t>url</a:t>
            </a:r>
            <a:r>
              <a:rPr lang="en-IN" dirty="0"/>
              <a:t> – verify the </a:t>
            </a:r>
            <a:r>
              <a:rPr lang="en-IN"/>
              <a:t>console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99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B4DCE-6CAD-4268-6C49-05AD97D16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A62E0-B4B4-2723-49B3-5E277DCBF48F}"/>
              </a:ext>
            </a:extLst>
          </p:cNvPr>
          <p:cNvSpPr txBox="1"/>
          <p:nvPr/>
        </p:nvSpPr>
        <p:spPr>
          <a:xfrm>
            <a:off x="389467" y="228600"/>
            <a:ext cx="1148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Ex6: </a:t>
            </a:r>
            <a:r>
              <a:rPr lang="en-US" dirty="0"/>
              <a:t>Given a list of employees, find the average salary of employees who are older than 30 and have a salary greater than 50000. The employee class has the following properties:</a:t>
            </a:r>
          </a:p>
          <a:p>
            <a:r>
              <a:rPr lang="en-US" dirty="0"/>
              <a:t>name (String)</a:t>
            </a:r>
          </a:p>
          <a:p>
            <a:r>
              <a:rPr lang="en-US" dirty="0"/>
              <a:t>age (int)</a:t>
            </a:r>
          </a:p>
          <a:p>
            <a:r>
              <a:rPr lang="en-US" dirty="0"/>
              <a:t>salary (double)</a:t>
            </a:r>
          </a:p>
          <a:p>
            <a:r>
              <a:rPr lang="en-US" dirty="0"/>
              <a:t>Example Data:</a:t>
            </a:r>
          </a:p>
          <a:p>
            <a:r>
              <a:rPr lang="en-US" dirty="0"/>
              <a:t>Name	Age	Salary</a:t>
            </a:r>
          </a:p>
          <a:p>
            <a:r>
              <a:rPr lang="en-US" dirty="0"/>
              <a:t>John	25	40000</a:t>
            </a:r>
          </a:p>
          <a:p>
            <a:r>
              <a:rPr lang="en-US" dirty="0"/>
              <a:t>Alice	35	60000</a:t>
            </a:r>
          </a:p>
          <a:p>
            <a:r>
              <a:rPr lang="en-US" dirty="0"/>
              <a:t>Bob	40	70000</a:t>
            </a:r>
          </a:p>
          <a:p>
            <a:r>
              <a:rPr lang="en-US" dirty="0"/>
              <a:t>Charlie	20	30000</a:t>
            </a:r>
          </a:p>
          <a:p>
            <a:r>
              <a:rPr lang="en-US" dirty="0"/>
              <a:t>David	38	55000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46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F04522-D805-B4D6-FDDA-6B7DAF7945D5}"/>
              </a:ext>
            </a:extLst>
          </p:cNvPr>
          <p:cNvSpPr/>
          <p:nvPr/>
        </p:nvSpPr>
        <p:spPr>
          <a:xfrm>
            <a:off x="2421467" y="1532467"/>
            <a:ext cx="2294466" cy="1253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List&lt;Integer&gt;  </a:t>
            </a:r>
            <a:r>
              <a:rPr lang="en-IN" dirty="0" err="1"/>
              <a:t>teacherId</a:t>
            </a:r>
            <a:r>
              <a:rPr lang="en-IN" dirty="0"/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09098-ABEA-A4AF-3754-B269F4FE9BF7}"/>
              </a:ext>
            </a:extLst>
          </p:cNvPr>
          <p:cNvSpPr/>
          <p:nvPr/>
        </p:nvSpPr>
        <p:spPr>
          <a:xfrm>
            <a:off x="6790267" y="1828800"/>
            <a:ext cx="2226733" cy="897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Teacher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8D2AB1-0836-F7F4-0967-0B8F1744BBC7}"/>
              </a:ext>
            </a:extLst>
          </p:cNvPr>
          <p:cNvCxnSpPr>
            <a:endCxn id="3" idx="1"/>
          </p:cNvCxnSpPr>
          <p:nvPr/>
        </p:nvCxnSpPr>
        <p:spPr>
          <a:xfrm>
            <a:off x="4792133" y="2192867"/>
            <a:ext cx="1998134" cy="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7AD2A6-7D86-2D51-E839-EE34580AD58D}"/>
              </a:ext>
            </a:extLst>
          </p:cNvPr>
          <p:cNvSpPr txBox="1"/>
          <p:nvPr/>
        </p:nvSpPr>
        <p:spPr>
          <a:xfrm>
            <a:off x="1676399" y="3232331"/>
            <a:ext cx="93641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SQL -&gt; Structured Query Language</a:t>
            </a:r>
          </a:p>
          <a:p>
            <a:endParaRPr lang="en-IN" dirty="0"/>
          </a:p>
          <a:p>
            <a:r>
              <a:rPr lang="en-IN" dirty="0"/>
              <a:t>DDL -&gt; Data Definition Language -&gt; Create Database , CREATE Table, CREATE index  etc </a:t>
            </a:r>
            <a:r>
              <a:rPr lang="en-IN" dirty="0" err="1"/>
              <a:t>etc</a:t>
            </a:r>
            <a:r>
              <a:rPr lang="en-IN" dirty="0"/>
              <a:t> -&gt; Creates/Modifies DB objects.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DML -&gt; Data Manipulation Language -&gt; Insert/update/delete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2505D-9533-59CC-6930-BCDCDC08FE42}"/>
              </a:ext>
            </a:extLst>
          </p:cNvPr>
          <p:cNvSpPr txBox="1"/>
          <p:nvPr/>
        </p:nvSpPr>
        <p:spPr>
          <a:xfrm>
            <a:off x="1905000" y="516467"/>
            <a:ext cx="78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12044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CB9EF-BCCE-F7FC-B036-AA8BBB08541F}"/>
              </a:ext>
            </a:extLst>
          </p:cNvPr>
          <p:cNvSpPr txBox="1"/>
          <p:nvPr/>
        </p:nvSpPr>
        <p:spPr>
          <a:xfrm>
            <a:off x="2743200" y="541867"/>
            <a:ext cx="680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Unstructured data -&gt; NoSQL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post_text</a:t>
            </a:r>
            <a:r>
              <a:rPr lang="en-IN" dirty="0"/>
              <a:t> </a:t>
            </a:r>
            <a:r>
              <a:rPr lang="en-IN" dirty="0" err="1"/>
              <a:t>post_video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Post_photo</a:t>
            </a:r>
            <a:r>
              <a:rPr lang="en-IN" dirty="0"/>
              <a:t> </a:t>
            </a:r>
            <a:r>
              <a:rPr lang="en-IN" dirty="0" err="1"/>
              <a:t>photo_video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Post_photo</a:t>
            </a:r>
            <a:r>
              <a:rPr lang="en-IN" dirty="0"/>
              <a:t>, </a:t>
            </a:r>
            <a:r>
              <a:rPr lang="en-IN" dirty="0" err="1"/>
              <a:t>post_text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NoSQL </a:t>
            </a:r>
            <a:r>
              <a:rPr lang="en-IN" dirty="0" err="1"/>
              <a:t>dbs</a:t>
            </a:r>
            <a:r>
              <a:rPr lang="en-IN" dirty="0"/>
              <a:t> -&gt; </a:t>
            </a:r>
            <a:r>
              <a:rPr lang="en-IN" dirty="0" err="1"/>
              <a:t>MongoDB,Couch</a:t>
            </a:r>
            <a:r>
              <a:rPr lang="en-IN" dirty="0"/>
              <a:t> Db, Cassandra, </a:t>
            </a:r>
            <a:r>
              <a:rPr lang="en-IN" dirty="0" err="1"/>
              <a:t>Dynamodb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0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09FA8-EF63-0C6B-3753-2FE531B4BC62}"/>
              </a:ext>
            </a:extLst>
          </p:cNvPr>
          <p:cNvSpPr txBox="1"/>
          <p:nvPr/>
        </p:nvSpPr>
        <p:spPr>
          <a:xfrm>
            <a:off x="626533" y="304800"/>
            <a:ext cx="1054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SERVLET -&gt; Server Side Technology to render dynamic  web content.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Servlet needs  </a:t>
            </a:r>
            <a:r>
              <a:rPr lang="en-IN" dirty="0" err="1"/>
              <a:t>webcontainer</a:t>
            </a:r>
            <a:r>
              <a:rPr lang="en-IN" dirty="0"/>
              <a:t> -&gt; Web Servers  -&gt; </a:t>
            </a:r>
            <a:r>
              <a:rPr lang="en-IN" dirty="0" err="1"/>
              <a:t>Tomcat,netty,jetty</a:t>
            </a:r>
            <a:r>
              <a:rPr lang="en-IN" dirty="0"/>
              <a:t>, </a:t>
            </a:r>
            <a:r>
              <a:rPr lang="en-IN" dirty="0" err="1"/>
              <a:t>weblogic</a:t>
            </a:r>
            <a:r>
              <a:rPr lang="en-IN" dirty="0"/>
              <a:t> 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CAA959-A8F5-2AB4-CB84-1F1FA9F2DA38}"/>
              </a:ext>
            </a:extLst>
          </p:cNvPr>
          <p:cNvSpPr/>
          <p:nvPr/>
        </p:nvSpPr>
        <p:spPr>
          <a:xfrm>
            <a:off x="5096933" y="1923872"/>
            <a:ext cx="1168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init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E29B22-7508-7BB0-887C-653677B13A56}"/>
              </a:ext>
            </a:extLst>
          </p:cNvPr>
          <p:cNvSpPr/>
          <p:nvPr/>
        </p:nvSpPr>
        <p:spPr>
          <a:xfrm>
            <a:off x="4986867" y="5367867"/>
            <a:ext cx="1278466" cy="10075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destroy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08F8C8-C4EB-9105-085F-60FC4A348CAB}"/>
              </a:ext>
            </a:extLst>
          </p:cNvPr>
          <p:cNvSpPr/>
          <p:nvPr/>
        </p:nvSpPr>
        <p:spPr>
          <a:xfrm>
            <a:off x="4986867" y="3572933"/>
            <a:ext cx="1278466" cy="10902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165999-E59A-DDF4-E3FE-95837355EA35}"/>
              </a:ext>
            </a:extLst>
          </p:cNvPr>
          <p:cNvCxnSpPr>
            <a:stCxn id="3" idx="4"/>
            <a:endCxn id="5" idx="0"/>
          </p:cNvCxnSpPr>
          <p:nvPr/>
        </p:nvCxnSpPr>
        <p:spPr>
          <a:xfrm flipH="1">
            <a:off x="5626100" y="2838272"/>
            <a:ext cx="55033" cy="73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E148A4-F994-757A-497D-0D0A2CA9B8E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5626100" y="4663195"/>
            <a:ext cx="27516" cy="71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9A700F-D1FB-15D5-2063-C2075381EFA3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11200" y="3400336"/>
            <a:ext cx="1862665" cy="71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D38E84-B289-C190-E517-E7FC3F28CD30}"/>
              </a:ext>
            </a:extLst>
          </p:cNvPr>
          <p:cNvSpPr txBox="1"/>
          <p:nvPr/>
        </p:nvSpPr>
        <p:spPr>
          <a:xfrm>
            <a:off x="474133" y="3691467"/>
            <a:ext cx="23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/books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E67A29-09B0-9247-1954-6903E48AB9F6}"/>
              </a:ext>
            </a:extLst>
          </p:cNvPr>
          <p:cNvSpPr txBox="1"/>
          <p:nvPr/>
        </p:nvSpPr>
        <p:spPr>
          <a:xfrm>
            <a:off x="2573865" y="3077170"/>
            <a:ext cx="367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new Thread is spawned to serve that request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2D316E-E216-0F60-C503-DA65DB74D820}"/>
              </a:ext>
            </a:extLst>
          </p:cNvPr>
          <p:cNvCxnSpPr>
            <a:cxnSpLocks/>
          </p:cNvCxnSpPr>
          <p:nvPr/>
        </p:nvCxnSpPr>
        <p:spPr>
          <a:xfrm flipV="1">
            <a:off x="711200" y="4219064"/>
            <a:ext cx="2167467" cy="14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B155D0-1337-43C3-0C3A-78833DA13BEC}"/>
              </a:ext>
            </a:extLst>
          </p:cNvPr>
          <p:cNvSpPr txBox="1"/>
          <p:nvPr/>
        </p:nvSpPr>
        <p:spPr>
          <a:xfrm>
            <a:off x="1240366" y="3947751"/>
            <a:ext cx="23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/books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D50B68-A3ED-7C59-7206-F5F5D1ECCAFE}"/>
              </a:ext>
            </a:extLst>
          </p:cNvPr>
          <p:cNvSpPr/>
          <p:nvPr/>
        </p:nvSpPr>
        <p:spPr>
          <a:xfrm>
            <a:off x="2878667" y="4097570"/>
            <a:ext cx="270933" cy="2195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F40FAF-9519-85B3-EEEB-CBC9EF114C47}"/>
              </a:ext>
            </a:extLst>
          </p:cNvPr>
          <p:cNvCxnSpPr>
            <a:cxnSpLocks/>
          </p:cNvCxnSpPr>
          <p:nvPr/>
        </p:nvCxnSpPr>
        <p:spPr>
          <a:xfrm flipV="1">
            <a:off x="2747433" y="4043132"/>
            <a:ext cx="2167467" cy="14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54E5-C538-E39C-FF11-CFB9FCBCB722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2573865" y="3400336"/>
            <a:ext cx="2468035" cy="47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65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642EA-17F1-A55D-A7D0-EA98A7104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E9D110-94CA-B8FC-F6E1-05F3DE5BD2F9}"/>
              </a:ext>
            </a:extLst>
          </p:cNvPr>
          <p:cNvSpPr/>
          <p:nvPr/>
        </p:nvSpPr>
        <p:spPr>
          <a:xfrm>
            <a:off x="3835399" y="1142999"/>
            <a:ext cx="3344333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Servlet (Interface)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EE0D3E-6591-DA57-F708-A9941CFB4828}"/>
              </a:ext>
            </a:extLst>
          </p:cNvPr>
          <p:cNvSpPr/>
          <p:nvPr/>
        </p:nvSpPr>
        <p:spPr>
          <a:xfrm>
            <a:off x="3835400" y="2717800"/>
            <a:ext cx="3344333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GenericServlet</a:t>
            </a:r>
            <a:r>
              <a:rPr lang="en-IN" dirty="0"/>
              <a:t> (class)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3C3014-ECA7-13F6-EF05-3FF935F84F10}"/>
              </a:ext>
            </a:extLst>
          </p:cNvPr>
          <p:cNvSpPr/>
          <p:nvPr/>
        </p:nvSpPr>
        <p:spPr>
          <a:xfrm>
            <a:off x="3835398" y="4207933"/>
            <a:ext cx="3344333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HttpServlet</a:t>
            </a:r>
            <a:r>
              <a:rPr lang="en-IN" dirty="0"/>
              <a:t> (class)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507E56-68EF-039A-2259-1268A708E9C9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507566" y="1854199"/>
            <a:ext cx="1" cy="86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861E37-32CC-9581-2DDB-F584DA4ACC2C}"/>
              </a:ext>
            </a:extLst>
          </p:cNvPr>
          <p:cNvCxnSpPr/>
          <p:nvPr/>
        </p:nvCxnSpPr>
        <p:spPr>
          <a:xfrm>
            <a:off x="5355166" y="3344332"/>
            <a:ext cx="1" cy="86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730D7E-FC48-15C1-FC10-5267B75F6D18}"/>
              </a:ext>
            </a:extLst>
          </p:cNvPr>
          <p:cNvSpPr txBox="1"/>
          <p:nvPr/>
        </p:nvSpPr>
        <p:spPr>
          <a:xfrm>
            <a:off x="5689600" y="3767667"/>
            <a:ext cx="163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89521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60152-0241-5BDA-0CD0-20DE73AC10E6}"/>
              </a:ext>
            </a:extLst>
          </p:cNvPr>
          <p:cNvSpPr txBox="1"/>
          <p:nvPr/>
        </p:nvSpPr>
        <p:spPr>
          <a:xfrm>
            <a:off x="508000" y="169333"/>
            <a:ext cx="1115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Create a dynamic web project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Configure-&gt; Convert to Maven project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3. Update the pom file with Jakarta servlet </a:t>
            </a:r>
            <a:r>
              <a:rPr lang="en-IN" dirty="0" err="1"/>
              <a:t>api</a:t>
            </a:r>
            <a:r>
              <a:rPr lang="en-IN" dirty="0"/>
              <a:t> dependency</a:t>
            </a:r>
          </a:p>
        </p:txBody>
      </p:sp>
    </p:spTree>
    <p:extLst>
      <p:ext uri="{BB962C8B-B14F-4D97-AF65-F5344CB8AC3E}">
        <p14:creationId xmlns:p14="http://schemas.microsoft.com/office/powerpoint/2010/main" val="26045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3986</TotalTime>
  <Words>542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K DAS</cp:lastModifiedBy>
  <cp:revision>206</cp:revision>
  <dcterms:created xsi:type="dcterms:W3CDTF">2025-07-18T06:23:14Z</dcterms:created>
  <dcterms:modified xsi:type="dcterms:W3CDTF">2025-07-28T10:47:25Z</dcterms:modified>
</cp:coreProperties>
</file>