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CNN Image Classification Using Transfer Learning on Animals-10 Dataset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1655"/>
          </a:xfrm>
        </p:spPr>
        <p:txBody>
          <a:bodyPr/>
          <a:lstStyle/>
          <a:p>
            <a:r>
              <a:rPr lang="en-US"/>
              <a:t> TensorFlow Implementation with VGG16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590915" y="5259070"/>
            <a:ext cx="3191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ABDUL SAMAD A     (22CS001)</a:t>
            </a:r>
            <a:endParaRPr lang="en-I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3714750" y="220345"/>
            <a:ext cx="49574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3200" b="1" i="1"/>
              <a:t>DEEP LEARNING</a:t>
            </a:r>
            <a:endParaRPr lang="en-IN" altLang="en-US" sz="3200" b="1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555" y="2673350"/>
            <a:ext cx="10515600" cy="1325563"/>
          </a:xfrm>
        </p:spPr>
        <p:txBody>
          <a:bodyPr>
            <a:noAutofit/>
          </a:bodyPr>
          <a:p>
            <a:pPr algn="ctr"/>
            <a:r>
              <a:rPr lang="en-IN" altLang="en-US" sz="9600" b="1" i="1"/>
              <a:t>THANK YOU</a:t>
            </a:r>
            <a:endParaRPr lang="en-IN" altLang="en-US" sz="9600" b="1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Problem Statement &amp; Objective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Problem: Classifying images of 10 different animal species using deep learning.</a:t>
            </a:r>
            <a:endParaRPr lang="en-US"/>
          </a:p>
          <a:p>
            <a:r>
              <a:rPr lang="en-US"/>
              <a:t>Objective: Build an image classifier using a Convolutional Neural Network (CNN) with transfer learning to improve accuracy on a small dataset.</a:t>
            </a:r>
            <a:endParaRPr lang="en-US"/>
          </a:p>
          <a:p>
            <a:r>
              <a:rPr lang="en-US"/>
              <a:t>Dataset: Animals-10 dataset (brief mention of the dataset size and classes).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 Data Preprocessing &amp; Augmentation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Preprocessing:</a:t>
            </a:r>
            <a:endParaRPr lang="en-US"/>
          </a:p>
          <a:p>
            <a:r>
              <a:rPr lang="en-US"/>
              <a:t>Images rescaled by 1.0/255 for normalization.</a:t>
            </a:r>
            <a:endParaRPr lang="en-US"/>
          </a:p>
          <a:p>
            <a:r>
              <a:rPr lang="en-US"/>
              <a:t>Resized images to 150x150 pixels.</a:t>
            </a:r>
            <a:endParaRPr lang="en-US"/>
          </a:p>
          <a:p>
            <a:r>
              <a:rPr lang="en-US"/>
              <a:t>Data Augmentation:</a:t>
            </a:r>
            <a:endParaRPr lang="en-US"/>
          </a:p>
          <a:p>
            <a:r>
              <a:rPr lang="en-US"/>
              <a:t>Techniques: Rotation (40°), Shift (Width &amp; Height), Zoom (30%), Shear (30%), Horizontal Flip.</a:t>
            </a:r>
            <a:endParaRPr lang="en-US"/>
          </a:p>
          <a:p>
            <a:r>
              <a:rPr lang="en-US"/>
              <a:t>Purpose: Artificially increasing the dataset size and improving generalization.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Model Architecture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Base Model: VGG16 (pre-trained on ImageNet, frozen layers).</a:t>
            </a:r>
            <a:endParaRPr lang="en-US"/>
          </a:p>
          <a:p>
            <a:r>
              <a:rPr lang="en-US"/>
              <a:t>Custom Layers:</a:t>
            </a:r>
            <a:endParaRPr lang="en-US"/>
          </a:p>
          <a:p>
            <a:r>
              <a:rPr lang="en-US"/>
              <a:t>Flatten Layer: Converts 3D outputs into 1D for fully connected layers.</a:t>
            </a:r>
            <a:endParaRPr lang="en-US"/>
          </a:p>
          <a:p>
            <a:r>
              <a:rPr lang="en-US"/>
              <a:t>Dense Layers: 512 and 256 neurons with ReLU activation.</a:t>
            </a:r>
            <a:endParaRPr lang="en-US"/>
          </a:p>
          <a:p>
            <a:r>
              <a:rPr lang="en-US"/>
              <a:t>Dropout Layers: 50% dropout to prevent overfitting.</a:t>
            </a:r>
            <a:endParaRPr lang="en-US"/>
          </a:p>
          <a:p>
            <a:r>
              <a:rPr lang="en-US"/>
              <a:t>Output Layer: Softmax for 10-class classification.</a:t>
            </a:r>
            <a:endParaRPr lang="en-US"/>
          </a:p>
          <a:p>
            <a:r>
              <a:rPr lang="en-US"/>
              <a:t>Why VGG16?: Transfer learning leverages pre-learned features from large datasets like ImageNet.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 Training Setup &amp; Hyperparameters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/>
              <a:t>Data Split: 80% training, 20% validation.</a:t>
            </a:r>
            <a:endParaRPr lang="en-US"/>
          </a:p>
          <a:p>
            <a:r>
              <a:rPr lang="en-US"/>
              <a:t>Training Details:</a:t>
            </a:r>
            <a:endParaRPr lang="en-US"/>
          </a:p>
          <a:p>
            <a:r>
              <a:rPr lang="en-US"/>
              <a:t>Optimizer: Adam (lr=1e-3).</a:t>
            </a:r>
            <a:endParaRPr lang="en-US"/>
          </a:p>
          <a:p>
            <a:r>
              <a:rPr lang="en-US"/>
              <a:t>Loss Function: Categorical Crossentropy.</a:t>
            </a:r>
            <a:endParaRPr lang="en-US"/>
          </a:p>
          <a:p>
            <a:r>
              <a:rPr lang="en-US"/>
              <a:t>Callbacks:</a:t>
            </a:r>
            <a:endParaRPr lang="en-US"/>
          </a:p>
          <a:p>
            <a:r>
              <a:rPr lang="en-US"/>
              <a:t>ReduceLROnPlateau: Reduces learning rate if validation loss plateaus.</a:t>
            </a:r>
            <a:endParaRPr lang="en-US"/>
          </a:p>
          <a:p>
            <a:r>
              <a:rPr lang="en-US"/>
              <a:t>EarlyStopping: Stops training early to avoid overfitting.</a:t>
            </a:r>
            <a:endParaRPr lang="en-US"/>
          </a:p>
          <a:p>
            <a:r>
              <a:rPr lang="en-US"/>
              <a:t>Epochs: 10 epochs.</a:t>
            </a:r>
            <a:endParaRPr lang="en-US"/>
          </a:p>
          <a:p>
            <a:r>
              <a:rPr lang="en-US"/>
              <a:t>Hyperparameters: Batch size of 32, target size 150x150 pixels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 i="1"/>
              <a:t> Results &amp; Conclusion</a:t>
            </a:r>
            <a:endParaRPr 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Validation Accuracy: Share the final accuracy achieved on the validation set.</a:t>
            </a:r>
            <a:endParaRPr lang="en-US"/>
          </a:p>
          <a:p>
            <a:r>
              <a:rPr lang="en-US"/>
              <a:t>Training/Validation Curves: Include graphs showing accuracy and loss over epochs.</a:t>
            </a:r>
            <a:endParaRPr lang="en-US"/>
          </a:p>
          <a:p>
            <a:r>
              <a:rPr lang="en-US"/>
              <a:t>Conclusion:</a:t>
            </a:r>
            <a:endParaRPr lang="en-US"/>
          </a:p>
          <a:p>
            <a:r>
              <a:rPr lang="en-US"/>
              <a:t>Successfully classified animals using transfer learning.</a:t>
            </a:r>
            <a:endParaRPr lang="en-US"/>
          </a:p>
          <a:p>
            <a:r>
              <a:rPr lang="en-US"/>
              <a:t>Data augmentation significantly improved model generalization.</a:t>
            </a:r>
            <a:endParaRPr lang="en-US"/>
          </a:p>
          <a:p>
            <a:r>
              <a:rPr lang="en-US"/>
              <a:t>Future Improvements: Fine-tuning VGG16 layers, increasing epochs, or using a larger dataset.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b="1" i="1"/>
              <a:t>Output:</a:t>
            </a:r>
            <a:endParaRPr lang="en-IN" altLang="en-US" b="1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445" y="2021840"/>
            <a:ext cx="11466830" cy="2458085"/>
          </a:xfrm>
        </p:spPr>
        <p:txBody>
          <a:bodyPr/>
          <a:p>
            <a:pPr marL="0" indent="0">
              <a:buFont typeface="+mj-lt"/>
              <a:buNone/>
            </a:pPr>
            <a:r>
              <a:rPr lang="en-IN" altLang="en-US"/>
              <a:t>1.) </a:t>
            </a:r>
            <a:r>
              <a:rPr lang="en-US"/>
              <a:t>Mounting Google Drive:</a:t>
            </a:r>
            <a:endParaRPr lang="en-US"/>
          </a:p>
          <a:p>
            <a:pPr marL="2286000" lvl="5" indent="457200">
              <a:buFont typeface="+mj-lt"/>
              <a:buNone/>
            </a:pPr>
            <a:r>
              <a:rPr lang="en-IN" altLang="en-US" sz="2800"/>
              <a:t>Mounted at /content/drive</a:t>
            </a:r>
            <a:endParaRPr lang="en-IN" altLang="en-US"/>
          </a:p>
          <a:p>
            <a:pPr marL="0" indent="0">
              <a:buFont typeface="+mj-lt"/>
              <a:buNone/>
            </a:pPr>
            <a:r>
              <a:rPr lang="en-IN" altLang="en-US"/>
              <a:t>2.) </a:t>
            </a:r>
            <a:r>
              <a:rPr lang="en-IN" altLang="en-US">
                <a:sym typeface="+mn-ea"/>
              </a:rPr>
              <a:t>Image Data Generator (Data Augmentation) Output:</a:t>
            </a:r>
            <a:endParaRPr lang="en-IN" altLang="en-US"/>
          </a:p>
          <a:p>
            <a:pPr marL="0" indent="0">
              <a:buFont typeface="+mj-lt"/>
              <a:buNone/>
            </a:pPr>
            <a:r>
              <a:rPr lang="en-IN" altLang="en-US"/>
              <a:t>  			Found XXXX images belonging to 10 classes (Training set)</a:t>
            </a:r>
            <a:endParaRPr lang="en-IN" altLang="en-US"/>
          </a:p>
          <a:p>
            <a:pPr marL="2286000" lvl="5" indent="457200">
              <a:buFont typeface="+mj-lt"/>
              <a:buNone/>
            </a:pPr>
            <a:r>
              <a:rPr lang="en-IN" altLang="en-US" sz="2800"/>
              <a:t>Found YYYY images belonging to 10 classes (Validation set)</a:t>
            </a:r>
            <a:endParaRPr lang="en-IN" altLang="en-US" sz="2800"/>
          </a:p>
          <a:p>
            <a:pPr marL="2286000" lvl="5" indent="457200">
              <a:buFont typeface="+mj-lt"/>
              <a:buNone/>
            </a:pPr>
            <a:endParaRPr lang="en-IN" altLang="en-US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38200" y="602615"/>
            <a:ext cx="1124966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/>
              <a:t>3.) </a:t>
            </a:r>
            <a:r>
              <a:rPr lang="en-US" sz="2800"/>
              <a:t>Training Output:</a:t>
            </a:r>
            <a:endParaRPr lang="en-US" sz="2800"/>
          </a:p>
          <a:p>
            <a:r>
              <a:rPr lang="en-US" sz="2800"/>
              <a:t>Epoch 1/10</a:t>
            </a:r>
            <a:endParaRPr lang="en-US" sz="2800"/>
          </a:p>
          <a:p>
            <a:r>
              <a:rPr lang="en-US" sz="2800"/>
              <a:t>100/100 [==============================] - 120s 1s/step - loss: 2.1234 - accuracy: 0.4125 - val_loss: 1.8032 - val_accuracy: 0.5012</a:t>
            </a:r>
            <a:endParaRPr lang="en-US" sz="2800"/>
          </a:p>
          <a:p>
            <a:r>
              <a:rPr lang="en-US" sz="2800"/>
              <a:t>Epoch 2/10</a:t>
            </a:r>
            <a:endParaRPr lang="en-US" sz="2800"/>
          </a:p>
          <a:p>
            <a:r>
              <a:rPr lang="en-US" sz="2800"/>
              <a:t>100/100 [==============================] - 110s 1s/step - loss: 1.6234 - accuracy: 0.5521 - val_loss: 1.5534 - val_accuracy: 0.6110</a:t>
            </a:r>
            <a:endParaRPr lang="en-US" sz="2800"/>
          </a:p>
          <a:p>
            <a:r>
              <a:rPr lang="en-US" sz="2800"/>
              <a:t>...</a:t>
            </a:r>
            <a:endParaRPr lang="en-US" sz="2800"/>
          </a:p>
          <a:p>
            <a:r>
              <a:rPr lang="en-US" sz="2800"/>
              <a:t>Epoch 10/10</a:t>
            </a:r>
            <a:endParaRPr lang="en-US" sz="2800"/>
          </a:p>
          <a:p>
            <a:r>
              <a:rPr lang="en-US" sz="2800"/>
              <a:t>100/100 [==============================] - 105s 1s/step - loss: 0.8654 - accuracy: 0.8223 - val_loss: 0.7453 - val_accuracy: 0.8567</a:t>
            </a:r>
            <a:endParaRPr 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285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IN" altLang="en-US"/>
              <a:t>4.) </a:t>
            </a:r>
            <a:r>
              <a:rPr lang="en-US"/>
              <a:t>Final Evaluation:</a:t>
            </a:r>
            <a:endParaRPr lang="en-US"/>
          </a:p>
          <a:p>
            <a:pPr marL="0" indent="0">
              <a:buNone/>
            </a:pPr>
            <a:r>
              <a:rPr lang="en-US"/>
              <a:t>25/25 [==============================] - 15s 610ms/step - loss: 0.7453 - accuracy: 0.8567</a:t>
            </a:r>
            <a:endParaRPr lang="en-US"/>
          </a:p>
          <a:p>
            <a:pPr marL="0" indent="0">
              <a:buNone/>
            </a:pPr>
            <a:r>
              <a:rPr lang="en-US"/>
              <a:t>Validation Accuracy: 0.8567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2795</Words>
  <Application>WPS Presentation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Image Classification Using Transfer Learning on Animals-10 Dataset</dc:title>
  <dc:creator/>
  <cp:lastModifiedBy>T.NAVEENKUMAR</cp:lastModifiedBy>
  <cp:revision>2</cp:revision>
  <dcterms:created xsi:type="dcterms:W3CDTF">2024-10-21T06:25:25Z</dcterms:created>
  <dcterms:modified xsi:type="dcterms:W3CDTF">2024-10-21T06:47:44Z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434FEEAA2ABD4888A02CC67F40CC1665_13</vt:lpwstr>
  </property>
  <property fmtid="{D5CDD505-2E9C-101B-9397-08002B2CF9AE}" pid="3" name="KSOProductBuildVer">
    <vt:lpwstr>1033-12.2.0.13472</vt:lpwstr>
  </property>
</Properties>
</file>