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51" d="100"/>
          <a:sy n="51" d="100"/>
        </p:scale>
        <p:origin x="125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8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8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2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95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0B15BC-8664-044F-41A6-B0ECC2E65B8B}"/>
              </a:ext>
            </a:extLst>
          </p:cNvPr>
          <p:cNvSpPr/>
          <p:nvPr/>
        </p:nvSpPr>
        <p:spPr>
          <a:xfrm>
            <a:off x="5116285" y="2013857"/>
            <a:ext cx="1959429" cy="77560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i="1" dirty="0"/>
              <a:t>MECE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7FCC02-C2DE-67FA-9AC6-C6F779BC6FDE}"/>
              </a:ext>
            </a:extLst>
          </p:cNvPr>
          <p:cNvSpPr/>
          <p:nvPr/>
        </p:nvSpPr>
        <p:spPr>
          <a:xfrm>
            <a:off x="2443840" y="3249386"/>
            <a:ext cx="7304314" cy="8667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1" dirty="0"/>
              <a:t>Movie Rental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4070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91A0EB-7BD1-0432-BB7E-8521159393C2}"/>
              </a:ext>
            </a:extLst>
          </p:cNvPr>
          <p:cNvSpPr/>
          <p:nvPr/>
        </p:nvSpPr>
        <p:spPr>
          <a:xfrm>
            <a:off x="504980" y="1696851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/>
              <a:t>Customer Segmentation Analysis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2F4B73-A6EE-F41E-177A-0C37509EE8FC}"/>
              </a:ext>
            </a:extLst>
          </p:cNvPr>
          <p:cNvSpPr/>
          <p:nvPr/>
        </p:nvSpPr>
        <p:spPr>
          <a:xfrm>
            <a:off x="2802928" y="1696852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/>
              <a:t>Rental Trend and Film Analysis</a:t>
            </a:r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1F321-E341-C88C-D521-756CE8985F9C}"/>
              </a:ext>
            </a:extLst>
          </p:cNvPr>
          <p:cNvSpPr/>
          <p:nvPr/>
        </p:nvSpPr>
        <p:spPr>
          <a:xfrm>
            <a:off x="5075932" y="1651559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/>
              <a:t>Geographical Analysis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07CEB0-AE71-3CBB-07FC-38A34096BC1C}"/>
              </a:ext>
            </a:extLst>
          </p:cNvPr>
          <p:cNvSpPr/>
          <p:nvPr/>
        </p:nvSpPr>
        <p:spPr>
          <a:xfrm>
            <a:off x="7348936" y="1623944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Staff Performance 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148C40-5FC8-1F7B-490D-8BBAD1858B30}"/>
              </a:ext>
            </a:extLst>
          </p:cNvPr>
          <p:cNvSpPr/>
          <p:nvPr/>
        </p:nvSpPr>
        <p:spPr>
          <a:xfrm>
            <a:off x="9621940" y="1623943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Store and Inventory Performance Analysis</a:t>
            </a: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374DFA-9E6B-1AB9-FE1B-7F3F3FA7302F}"/>
              </a:ext>
            </a:extLst>
          </p:cNvPr>
          <p:cNvSpPr/>
          <p:nvPr/>
        </p:nvSpPr>
        <p:spPr>
          <a:xfrm>
            <a:off x="4842016" y="110682"/>
            <a:ext cx="2636874" cy="79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  <a:p>
            <a:pPr algn="ctr"/>
            <a:r>
              <a:rPr lang="en-IN" sz="2400" b="1" dirty="0"/>
              <a:t>Movie Rental Analysis</a:t>
            </a:r>
          </a:p>
          <a:p>
            <a:pPr algn="ctr"/>
            <a:endParaRPr lang="en-IN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E40EEB-EA69-DAAF-9A4D-C8FF0C018EF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rot="5400000">
            <a:off x="3478435" y="-985167"/>
            <a:ext cx="793084" cy="4570952"/>
          </a:xfrm>
          <a:prstGeom prst="curvedConnector3">
            <a:avLst>
              <a:gd name="adj1" fmla="val 32571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49100D8-C444-1C4B-1E96-48C90F0CFA63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4627409" y="163807"/>
            <a:ext cx="793085" cy="2273004"/>
          </a:xfrm>
          <a:prstGeom prst="curvedConnector3">
            <a:avLst>
              <a:gd name="adj1" fmla="val 54351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024D898-A4FF-5966-82B3-CD6C1204256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5400000">
            <a:off x="5786557" y="1277663"/>
            <a:ext cx="747792" cy="12700"/>
          </a:xfrm>
          <a:prstGeom prst="curvedConnector3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62C8332-2375-47D6-7F51-E50533D19A67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16200000" flipH="1">
            <a:off x="6936867" y="127353"/>
            <a:ext cx="720177" cy="2273004"/>
          </a:xfrm>
          <a:prstGeom prst="curvedConnector3">
            <a:avLst>
              <a:gd name="adj1" fmla="val 66770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ADA1B9A-BA92-916E-43F2-A25CEC3F1C2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8073369" y="-1009149"/>
            <a:ext cx="720176" cy="4546008"/>
          </a:xfrm>
          <a:prstGeom prst="curvedConnector3">
            <a:avLst>
              <a:gd name="adj1" fmla="val 36824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CEE13A-00C3-4822-CA84-87501FFBF967}"/>
              </a:ext>
            </a:extLst>
          </p:cNvPr>
          <p:cNvSpPr/>
          <p:nvPr/>
        </p:nvSpPr>
        <p:spPr>
          <a:xfrm>
            <a:off x="1058779" y="2945331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Based On demographics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E29D495-506D-9AC3-10D5-F972478D01AF}"/>
              </a:ext>
            </a:extLst>
          </p:cNvPr>
          <p:cNvSpPr/>
          <p:nvPr/>
        </p:nvSpPr>
        <p:spPr>
          <a:xfrm>
            <a:off x="1058779" y="3819626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Preferences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D466B4-35F4-F4E3-D2AE-F3D9F915CB9E}"/>
              </a:ext>
            </a:extLst>
          </p:cNvPr>
          <p:cNvSpPr/>
          <p:nvPr/>
        </p:nvSpPr>
        <p:spPr>
          <a:xfrm>
            <a:off x="1058778" y="4795389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Rental behaviour of Customer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A7BDD1-7B77-82B6-5E7B-9BC7DF975145}"/>
              </a:ext>
            </a:extLst>
          </p:cNvPr>
          <p:cNvSpPr/>
          <p:nvPr/>
        </p:nvSpPr>
        <p:spPr>
          <a:xfrm>
            <a:off x="1058777" y="5771152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 Analysis Based On Customer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974C509-153E-5B1A-EC50-65B87899CD3C}"/>
              </a:ext>
            </a:extLst>
          </p:cNvPr>
          <p:cNvCxnSpPr>
            <a:cxnSpLocks/>
            <a:stCxn id="9" idx="1"/>
            <a:endCxn id="51" idx="1"/>
          </p:cNvCxnSpPr>
          <p:nvPr/>
        </p:nvCxnSpPr>
        <p:spPr>
          <a:xfrm rot="10800000" flipH="1" flipV="1">
            <a:off x="504979" y="2185948"/>
            <a:ext cx="553797" cy="3950963"/>
          </a:xfrm>
          <a:prstGeom prst="bentConnector3">
            <a:avLst>
              <a:gd name="adj1" fmla="val 35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EDB8B-BF28-B75F-3A76-A54EFFFC2BA4}"/>
              </a:ext>
            </a:extLst>
          </p:cNvPr>
          <p:cNvCxnSpPr>
            <a:endCxn id="47" idx="1"/>
          </p:cNvCxnSpPr>
          <p:nvPr/>
        </p:nvCxnSpPr>
        <p:spPr>
          <a:xfrm>
            <a:off x="702644" y="3311091"/>
            <a:ext cx="35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5AB9C4-251C-F8C1-413C-28BA592D930E}"/>
              </a:ext>
            </a:extLst>
          </p:cNvPr>
          <p:cNvCxnSpPr/>
          <p:nvPr/>
        </p:nvCxnSpPr>
        <p:spPr>
          <a:xfrm>
            <a:off x="702642" y="4193408"/>
            <a:ext cx="35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FFEEC2-E473-ED66-BA34-F50272294D8D}"/>
              </a:ext>
            </a:extLst>
          </p:cNvPr>
          <p:cNvCxnSpPr/>
          <p:nvPr/>
        </p:nvCxnSpPr>
        <p:spPr>
          <a:xfrm>
            <a:off x="725100" y="5161149"/>
            <a:ext cx="35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1FD06F-5187-AE97-2B17-E0BF50B432EF}"/>
              </a:ext>
            </a:extLst>
          </p:cNvPr>
          <p:cNvSpPr/>
          <p:nvPr/>
        </p:nvSpPr>
        <p:spPr>
          <a:xfrm>
            <a:off x="3404417" y="2945331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Rating Wise or Category Wise Analysis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A4447D1-F329-B2EF-5DC8-798C30D7D428}"/>
              </a:ext>
            </a:extLst>
          </p:cNvPr>
          <p:cNvSpPr/>
          <p:nvPr/>
        </p:nvSpPr>
        <p:spPr>
          <a:xfrm>
            <a:off x="3408708" y="3830655"/>
            <a:ext cx="1615243" cy="8834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Peak Periods,</a:t>
            </a:r>
          </a:p>
          <a:p>
            <a:pPr algn="ctr"/>
            <a:r>
              <a:rPr lang="en-IN" dirty="0"/>
              <a:t>Fluctuations In demand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BB03CE4-3B81-07DD-C571-0B03E002FF0B}"/>
              </a:ext>
            </a:extLst>
          </p:cNvPr>
          <p:cNvSpPr/>
          <p:nvPr/>
        </p:nvSpPr>
        <p:spPr>
          <a:xfrm>
            <a:off x="3413244" y="4968643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Based On demographics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E507916-CDA4-49C3-00F9-C40A1016BB5B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483214" y="3404373"/>
            <a:ext cx="3364216" cy="49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BF3EE5-E6D4-84ED-5D8C-0D11C08ECC3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908576" y="3297290"/>
            <a:ext cx="495841" cy="1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B3603CD-8688-262C-890F-3354A276052E}"/>
              </a:ext>
            </a:extLst>
          </p:cNvPr>
          <p:cNvCxnSpPr>
            <a:cxnSpLocks/>
          </p:cNvCxnSpPr>
          <p:nvPr/>
        </p:nvCxnSpPr>
        <p:spPr>
          <a:xfrm>
            <a:off x="2908576" y="4147628"/>
            <a:ext cx="495841" cy="1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4818A66-CACD-A06B-2DBC-D30C3213A3B5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H="1">
            <a:off x="3670645" y="3873702"/>
            <a:ext cx="3621622" cy="46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8B119BE-CB3A-5C8C-6EC0-A1734ACBC327}"/>
              </a:ext>
            </a:extLst>
          </p:cNvPr>
          <p:cNvSpPr/>
          <p:nvPr/>
        </p:nvSpPr>
        <p:spPr>
          <a:xfrm>
            <a:off x="5629729" y="2824606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Distribution of Customers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1A3C47C-9825-CEE5-8BB8-1AA668FF91E0}"/>
              </a:ext>
            </a:extLst>
          </p:cNvPr>
          <p:cNvSpPr/>
          <p:nvPr/>
        </p:nvSpPr>
        <p:spPr>
          <a:xfrm>
            <a:off x="5629730" y="3701279"/>
            <a:ext cx="1615243" cy="1459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 and rental activity across different Regions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6D67426-614D-714C-A613-4EBCE47411CF}"/>
              </a:ext>
            </a:extLst>
          </p:cNvPr>
          <p:cNvSpPr/>
          <p:nvPr/>
        </p:nvSpPr>
        <p:spPr>
          <a:xfrm>
            <a:off x="5715480" y="5334402"/>
            <a:ext cx="1615243" cy="1168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 Trends over City or Countries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BF06C3-64DD-A39B-477C-6DEDEE618621}"/>
              </a:ext>
            </a:extLst>
          </p:cNvPr>
          <p:cNvCxnSpPr>
            <a:cxnSpLocks/>
          </p:cNvCxnSpPr>
          <p:nvPr/>
        </p:nvCxnSpPr>
        <p:spPr>
          <a:xfrm>
            <a:off x="5247432" y="3101213"/>
            <a:ext cx="39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4070C9-805F-0284-1C3C-8C5AB89AA12B}"/>
              </a:ext>
            </a:extLst>
          </p:cNvPr>
          <p:cNvCxnSpPr>
            <a:cxnSpLocks/>
          </p:cNvCxnSpPr>
          <p:nvPr/>
        </p:nvCxnSpPr>
        <p:spPr>
          <a:xfrm>
            <a:off x="5247432" y="4005886"/>
            <a:ext cx="39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2F4E60D-74B9-4597-0985-41D509EEC1EE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6400466" y="3380817"/>
            <a:ext cx="2579378" cy="421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A81E685-818E-A9BD-0059-ED9287EC56B6}"/>
              </a:ext>
            </a:extLst>
          </p:cNvPr>
          <p:cNvCxnSpPr>
            <a:cxnSpLocks/>
            <a:endCxn id="111" idx="1"/>
          </p:cNvCxnSpPr>
          <p:nvPr/>
        </p:nvCxnSpPr>
        <p:spPr>
          <a:xfrm rot="16200000" flipH="1">
            <a:off x="8233476" y="4015014"/>
            <a:ext cx="3556278" cy="329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64426EE-4C91-2BB3-E858-C6FF32AAE7DA}"/>
              </a:ext>
            </a:extLst>
          </p:cNvPr>
          <p:cNvSpPr/>
          <p:nvPr/>
        </p:nvSpPr>
        <p:spPr>
          <a:xfrm>
            <a:off x="7900946" y="4349673"/>
            <a:ext cx="1615243" cy="1063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 Analysis of Customer 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811547C-85E9-D4EE-7E72-7D191C3DF05B}"/>
              </a:ext>
            </a:extLst>
          </p:cNvPr>
          <p:cNvSpPr/>
          <p:nvPr/>
        </p:nvSpPr>
        <p:spPr>
          <a:xfrm>
            <a:off x="7902025" y="2735452"/>
            <a:ext cx="1615243" cy="1425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Who will perform well by renting and maintain inventory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F96611-003D-068A-E4D8-1F1013C55227}"/>
              </a:ext>
            </a:extLst>
          </p:cNvPr>
          <p:cNvCxnSpPr>
            <a:cxnSpLocks/>
          </p:cNvCxnSpPr>
          <p:nvPr/>
        </p:nvCxnSpPr>
        <p:spPr>
          <a:xfrm>
            <a:off x="7474199" y="3270399"/>
            <a:ext cx="42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FE0616-9D06-E4DE-85FA-AF45DCBAD0B0}"/>
              </a:ext>
            </a:extLst>
          </p:cNvPr>
          <p:cNvSpPr/>
          <p:nvPr/>
        </p:nvSpPr>
        <p:spPr>
          <a:xfrm>
            <a:off x="10176260" y="3895054"/>
            <a:ext cx="1615243" cy="1310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Which store Have more Products And Maintain stock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960FE8B-B40C-CE1E-EA00-27E7295DF5B7}"/>
              </a:ext>
            </a:extLst>
          </p:cNvPr>
          <p:cNvSpPr/>
          <p:nvPr/>
        </p:nvSpPr>
        <p:spPr>
          <a:xfrm>
            <a:off x="10176259" y="5412921"/>
            <a:ext cx="1615243" cy="1089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Demand OF Films by store wise and  categories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0B1A12-21C0-9D4B-075B-FF1CD2249B29}"/>
              </a:ext>
            </a:extLst>
          </p:cNvPr>
          <p:cNvSpPr/>
          <p:nvPr/>
        </p:nvSpPr>
        <p:spPr>
          <a:xfrm>
            <a:off x="10176260" y="2704646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Which Store Perform Well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5B9A0B-C921-ED34-2053-AFABB4BFD83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852388" y="3061026"/>
            <a:ext cx="323872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094F017-3F99-8067-4AAF-C576387C73E4}"/>
              </a:ext>
            </a:extLst>
          </p:cNvPr>
          <p:cNvCxnSpPr>
            <a:cxnSpLocks/>
          </p:cNvCxnSpPr>
          <p:nvPr/>
        </p:nvCxnSpPr>
        <p:spPr>
          <a:xfrm>
            <a:off x="9846225" y="4515580"/>
            <a:ext cx="323872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9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68E653-1752-41D0-B72A-56D27981676D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ed71ad61-24b3-4be6-8b61-bf6a2b1ceee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79</TotalTime>
  <Words>102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</dc:creator>
  <cp:lastModifiedBy>Naveen Kumar</cp:lastModifiedBy>
  <cp:revision>3</cp:revision>
  <dcterms:created xsi:type="dcterms:W3CDTF">2024-03-15T01:53:23Z</dcterms:created>
  <dcterms:modified xsi:type="dcterms:W3CDTF">2024-03-15T03:12:40Z</dcterms:modified>
</cp:coreProperties>
</file>