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57" r:id="rId3"/>
    <p:sldId id="260" r:id="rId4"/>
    <p:sldId id="261" r:id="rId5"/>
    <p:sldId id="258" r:id="rId6"/>
    <p:sldId id="273" r:id="rId7"/>
    <p:sldId id="259" r:id="rId8"/>
    <p:sldId id="272" r:id="rId9"/>
    <p:sldId id="274" r:id="rId10"/>
    <p:sldId id="275" r:id="rId11"/>
    <p:sldId id="276" r:id="rId12"/>
    <p:sldId id="293" r:id="rId13"/>
    <p:sldId id="294" r:id="rId14"/>
    <p:sldId id="295" r:id="rId15"/>
    <p:sldId id="296" r:id="rId16"/>
    <p:sldId id="297" r:id="rId17"/>
    <p:sldId id="298" r:id="rId18"/>
    <p:sldId id="277" r:id="rId19"/>
    <p:sldId id="279" r:id="rId20"/>
    <p:sldId id="280" r:id="rId21"/>
    <p:sldId id="281" r:id="rId22"/>
    <p:sldId id="282" r:id="rId23"/>
    <p:sldId id="283" r:id="rId24"/>
    <p:sldId id="284" r:id="rId25"/>
    <p:sldId id="285" r:id="rId26"/>
    <p:sldId id="286" r:id="rId27"/>
    <p:sldId id="29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3" autoAdjust="0"/>
    <p:restoredTop sz="94638" autoAdjust="0"/>
  </p:normalViewPr>
  <p:slideViewPr>
    <p:cSldViewPr>
      <p:cViewPr varScale="1">
        <p:scale>
          <a:sx n="64" d="100"/>
          <a:sy n="64" d="100"/>
        </p:scale>
        <p:origin x="168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70A86E-D743-4ABE-A142-5DD6506EF8E2}" type="datetimeFigureOut">
              <a:rPr lang="en-US" smtClean="0"/>
              <a:pPr/>
              <a:t>7/16/2018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0326E5-9433-4904-B71D-BE4650DCF0E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&lt;project </a:t>
            </a:r>
            <a:r>
              <a:rPr lang="en-US" dirty="0" err="1"/>
              <a:t>xmlns</a:t>
            </a:r>
            <a:r>
              <a:rPr lang="en-US" dirty="0"/>
              <a:t>="http://maven.apache.org/POM/4.0.0" </a:t>
            </a:r>
            <a:r>
              <a:rPr lang="en-US" dirty="0" err="1"/>
              <a:t>xmlns:xsi</a:t>
            </a:r>
            <a:r>
              <a:rPr lang="en-US" dirty="0"/>
              <a:t>="http://www.w3.org/2001/XMLSchema-instance" </a:t>
            </a:r>
            <a:r>
              <a:rPr lang="en-US" dirty="0" err="1"/>
              <a:t>xsi:schemaLocation</a:t>
            </a:r>
            <a:r>
              <a:rPr lang="en-US" dirty="0"/>
              <a:t>="http://maven.apache.org/POM/4.0.0 http://maven.apache.org/xsd/maven-4.0.0.xsd"&gt;</a:t>
            </a:r>
          </a:p>
          <a:p>
            <a:r>
              <a:rPr lang="en-US" dirty="0"/>
              <a:t>   &lt;</a:t>
            </a:r>
            <a:r>
              <a:rPr lang="en-US" dirty="0" err="1"/>
              <a:t>modelVersion</a:t>
            </a:r>
            <a:r>
              <a:rPr lang="en-US" dirty="0"/>
              <a:t>&gt;4.0.0&lt;/</a:t>
            </a:r>
            <a:r>
              <a:rPr lang="en-US" dirty="0" err="1"/>
              <a:t>modelVersion</a:t>
            </a:r>
            <a:r>
              <a:rPr lang="en-US" dirty="0"/>
              <a:t>&gt;</a:t>
            </a:r>
          </a:p>
          <a:p>
            <a:r>
              <a:rPr lang="en-US" dirty="0"/>
              <a:t>   &lt;</a:t>
            </a:r>
            <a:r>
              <a:rPr lang="en-US" dirty="0" err="1"/>
              <a:t>groupId</a:t>
            </a:r>
            <a:r>
              <a:rPr lang="en-US" dirty="0"/>
              <a:t>&gt;</a:t>
            </a:r>
            <a:r>
              <a:rPr lang="en-US" dirty="0" err="1"/>
              <a:t>com.companyname.projectgroup</a:t>
            </a:r>
            <a:r>
              <a:rPr lang="en-US" dirty="0"/>
              <a:t>&lt;/</a:t>
            </a:r>
            <a:r>
              <a:rPr lang="en-US" dirty="0" err="1"/>
              <a:t>groupId</a:t>
            </a:r>
            <a:r>
              <a:rPr lang="en-US" dirty="0"/>
              <a:t>&gt;</a:t>
            </a:r>
          </a:p>
          <a:p>
            <a:r>
              <a:rPr lang="en-US" dirty="0"/>
              <a:t>   &lt;</a:t>
            </a:r>
            <a:r>
              <a:rPr lang="en-US" dirty="0" err="1"/>
              <a:t>artifactId</a:t>
            </a:r>
            <a:r>
              <a:rPr lang="en-US" dirty="0"/>
              <a:t>&gt;project&lt;/</a:t>
            </a:r>
            <a:r>
              <a:rPr lang="en-US" dirty="0" err="1"/>
              <a:t>artifactId</a:t>
            </a:r>
            <a:r>
              <a:rPr lang="en-US" dirty="0"/>
              <a:t>&gt;</a:t>
            </a:r>
          </a:p>
          <a:p>
            <a:r>
              <a:rPr lang="en-US" dirty="0"/>
              <a:t>   &lt;version&gt;1.0&lt;/version&gt;</a:t>
            </a:r>
          </a:p>
          <a:p>
            <a:r>
              <a:rPr lang="en-US" dirty="0"/>
              <a:t>   &lt;dependencies&gt;</a:t>
            </a:r>
          </a:p>
          <a:p>
            <a:r>
              <a:rPr lang="en-US" dirty="0"/>
              <a:t>      &lt;dependency&gt;</a:t>
            </a:r>
          </a:p>
          <a:p>
            <a:r>
              <a:rPr lang="en-US" dirty="0"/>
              <a:t>         &lt;</a:t>
            </a:r>
            <a:r>
              <a:rPr lang="en-US" dirty="0" err="1"/>
              <a:t>groupId</a:t>
            </a:r>
            <a:r>
              <a:rPr lang="en-US" dirty="0"/>
              <a:t>&gt;</a:t>
            </a:r>
            <a:r>
              <a:rPr lang="en-US" dirty="0" err="1"/>
              <a:t>com.companyname.common</a:t>
            </a:r>
            <a:r>
              <a:rPr lang="en-US" dirty="0"/>
              <a:t>-lib&lt;/</a:t>
            </a:r>
            <a:r>
              <a:rPr lang="en-US" dirty="0" err="1"/>
              <a:t>groupId</a:t>
            </a:r>
            <a:r>
              <a:rPr lang="en-US" dirty="0"/>
              <a:t>&gt;</a:t>
            </a:r>
          </a:p>
          <a:p>
            <a:r>
              <a:rPr lang="en-US" dirty="0"/>
              <a:t>         &lt;</a:t>
            </a:r>
            <a:r>
              <a:rPr lang="en-US" dirty="0" err="1"/>
              <a:t>artifactId</a:t>
            </a:r>
            <a:r>
              <a:rPr lang="en-US" dirty="0"/>
              <a:t>&gt;common-lib&lt;/</a:t>
            </a:r>
            <a:r>
              <a:rPr lang="en-US" dirty="0" err="1"/>
              <a:t>artifactId</a:t>
            </a:r>
            <a:r>
              <a:rPr lang="en-US" dirty="0"/>
              <a:t>&gt;</a:t>
            </a:r>
          </a:p>
          <a:p>
            <a:r>
              <a:rPr lang="en-US" dirty="0"/>
              <a:t>         &lt;version&gt;1.0.0&lt;/version&gt;</a:t>
            </a:r>
          </a:p>
          <a:p>
            <a:r>
              <a:rPr lang="en-US" dirty="0"/>
              <a:t>      &lt;/dependency&gt;</a:t>
            </a:r>
          </a:p>
          <a:p>
            <a:r>
              <a:rPr lang="en-US" dirty="0"/>
              <a:t>   &lt;dependencies&gt;</a:t>
            </a:r>
          </a:p>
          <a:p>
            <a:r>
              <a:rPr lang="en-US" dirty="0"/>
              <a:t>   &lt;repositories&gt;</a:t>
            </a:r>
          </a:p>
          <a:p>
            <a:r>
              <a:rPr lang="en-US" dirty="0"/>
              <a:t>      &lt;repository&gt;</a:t>
            </a:r>
          </a:p>
          <a:p>
            <a:r>
              <a:rPr lang="en-US" dirty="0"/>
              <a:t>         &lt;id&gt;companyname.lib1&lt;/id&gt;</a:t>
            </a:r>
          </a:p>
          <a:p>
            <a:r>
              <a:rPr lang="en-US" dirty="0"/>
              <a:t>         &lt;</a:t>
            </a:r>
            <a:r>
              <a:rPr lang="en-US" dirty="0" err="1"/>
              <a:t>url</a:t>
            </a:r>
            <a:r>
              <a:rPr lang="en-US" dirty="0"/>
              <a:t>&gt;http://download.companyname.org/maven2/lib1&lt;/url&gt;</a:t>
            </a:r>
          </a:p>
          <a:p>
            <a:r>
              <a:rPr lang="en-US" dirty="0"/>
              <a:t>      &lt;/repository&gt;</a:t>
            </a:r>
          </a:p>
          <a:p>
            <a:r>
              <a:rPr lang="en-US" dirty="0"/>
              <a:t>      &lt;repository&gt;</a:t>
            </a:r>
          </a:p>
          <a:p>
            <a:r>
              <a:rPr lang="en-US" dirty="0"/>
              <a:t>         &lt;id&gt;companyname.lib2&lt;/id&gt;</a:t>
            </a:r>
          </a:p>
          <a:p>
            <a:r>
              <a:rPr lang="en-US" dirty="0"/>
              <a:t>         &lt;</a:t>
            </a:r>
            <a:r>
              <a:rPr lang="en-US" dirty="0" err="1"/>
              <a:t>url</a:t>
            </a:r>
            <a:r>
              <a:rPr lang="en-US" dirty="0"/>
              <a:t>&gt;http://download.companyname.org/maven2/lib2&lt;/url&gt;</a:t>
            </a:r>
          </a:p>
          <a:p>
            <a:r>
              <a:rPr lang="en-US" dirty="0"/>
              <a:t>      &lt;/repository&gt;</a:t>
            </a:r>
          </a:p>
          <a:p>
            <a:r>
              <a:rPr lang="en-US" dirty="0"/>
              <a:t>   &lt;/repositories&gt;</a:t>
            </a:r>
          </a:p>
          <a:p>
            <a:r>
              <a:rPr lang="en-US" dirty="0"/>
              <a:t>&lt;/project&gt;</a:t>
            </a:r>
          </a:p>
        </p:txBody>
      </p:sp>
      <p:sp>
        <p:nvSpPr>
          <p:cNvPr id="4" name="Slide Number Placeholder 3"/>
          <p:cNvSpPr>
            <a:spLocks noGrp="1"/>
          </p:cNvSpPr>
          <p:nvPr>
            <p:ph type="sldNum" sz="quarter" idx="10"/>
          </p:nvPr>
        </p:nvSpPr>
        <p:spPr/>
        <p:txBody>
          <a:bodyPr/>
          <a:lstStyle/>
          <a:p>
            <a:fld id="{2A0326E5-9433-4904-B71D-BE4650DCF0E9}"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0326E5-9433-4904-B71D-BE4650DCF0E9}"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&lt;settings </a:t>
            </a:r>
            <a:r>
              <a:rPr lang="en-US" dirty="0" err="1"/>
              <a:t>xmlns</a:t>
            </a:r>
            <a:r>
              <a:rPr lang="en-US" dirty="0"/>
              <a:t>="http://maven.apache.org/POM/4.0.0"</a:t>
            </a:r>
          </a:p>
          <a:p>
            <a:r>
              <a:rPr lang="en-US" dirty="0"/>
              <a:t>   </a:t>
            </a:r>
            <a:r>
              <a:rPr lang="en-US" dirty="0" err="1"/>
              <a:t>xmlns:xsi</a:t>
            </a:r>
            <a:r>
              <a:rPr lang="en-US" dirty="0"/>
              <a:t>="http://www.w3.org/2001/XMLSchema-instance"</a:t>
            </a:r>
          </a:p>
          <a:p>
            <a:r>
              <a:rPr lang="en-US" dirty="0"/>
              <a:t>   </a:t>
            </a:r>
            <a:r>
              <a:rPr lang="en-US" dirty="0" err="1"/>
              <a:t>xsi:schemaLocation</a:t>
            </a:r>
            <a:r>
              <a:rPr lang="en-US" dirty="0"/>
              <a:t>="http://maven.apache.org/POM/4.0.0</a:t>
            </a:r>
          </a:p>
          <a:p>
            <a:r>
              <a:rPr lang="en-US" dirty="0"/>
              <a:t>   http://maven.apache.org/xsd/settings-1.0.0.xsd"&gt;</a:t>
            </a:r>
          </a:p>
          <a:p>
            <a:r>
              <a:rPr lang="en-US" dirty="0"/>
              <a:t>	&lt;mirrors&gt;</a:t>
            </a:r>
          </a:p>
          <a:p>
            <a:r>
              <a:rPr lang="en-US" dirty="0"/>
              <a:t>		&lt;mirror&gt;</a:t>
            </a:r>
          </a:p>
          <a:p>
            <a:r>
              <a:rPr lang="en-US" dirty="0"/>
              <a:t>			&lt;id&gt;maven.dev.snaponglobal.com&lt;/id&gt;</a:t>
            </a:r>
          </a:p>
          <a:p>
            <a:r>
              <a:rPr lang="en-US" dirty="0"/>
              <a:t>			&lt;name&gt;Internal </a:t>
            </a:r>
            <a:r>
              <a:rPr lang="en-US" dirty="0" err="1"/>
              <a:t>Artifactory</a:t>
            </a:r>
            <a:r>
              <a:rPr lang="en-US" dirty="0"/>
              <a:t> Maven repository&lt;/name&gt;</a:t>
            </a:r>
          </a:p>
          <a:p>
            <a:r>
              <a:rPr lang="en-US" dirty="0"/>
              <a:t>			&lt;</a:t>
            </a:r>
            <a:r>
              <a:rPr lang="en-US" dirty="0" err="1"/>
              <a:t>url</a:t>
            </a:r>
            <a:r>
              <a:rPr lang="en-US" dirty="0"/>
              <a:t>&gt;http://repo1.maven.org/maven2/&lt;/url&gt;</a:t>
            </a:r>
          </a:p>
          <a:p>
            <a:r>
              <a:rPr lang="en-US" dirty="0"/>
              <a:t>			&lt;</a:t>
            </a:r>
            <a:r>
              <a:rPr lang="en-US" dirty="0" err="1"/>
              <a:t>mirrorOf</a:t>
            </a:r>
            <a:r>
              <a:rPr lang="en-US" dirty="0"/>
              <a:t>&gt;*&lt;/</a:t>
            </a:r>
            <a:r>
              <a:rPr lang="en-US" dirty="0" err="1"/>
              <a:t>mirrorOf</a:t>
            </a:r>
            <a:r>
              <a:rPr lang="en-US" dirty="0"/>
              <a:t>&gt;</a:t>
            </a:r>
          </a:p>
          <a:p>
            <a:r>
              <a:rPr lang="en-US" dirty="0"/>
              <a:t>		&lt;/mirror&gt;</a:t>
            </a:r>
          </a:p>
          <a:p>
            <a:r>
              <a:rPr lang="en-US" dirty="0"/>
              <a:t>	&lt;/mirrors&gt;</a:t>
            </a:r>
          </a:p>
          <a:p>
            <a:r>
              <a:rPr lang="en-US" dirty="0"/>
              <a:t>	&lt;</a:t>
            </a:r>
            <a:r>
              <a:rPr lang="en-US" dirty="0" err="1"/>
              <a:t>activeProfiles</a:t>
            </a:r>
            <a:r>
              <a:rPr lang="en-US" dirty="0"/>
              <a:t>&gt;</a:t>
            </a:r>
          </a:p>
          <a:p>
            <a:r>
              <a:rPr lang="en-US" dirty="0"/>
              <a:t>		&lt;</a:t>
            </a:r>
            <a:r>
              <a:rPr lang="en-US" dirty="0" err="1"/>
              <a:t>activeProfile</a:t>
            </a:r>
            <a:r>
              <a:rPr lang="en-US" dirty="0"/>
              <a:t>&gt;test&lt;/</a:t>
            </a:r>
            <a:r>
              <a:rPr lang="en-US" dirty="0" err="1"/>
              <a:t>activeProfile</a:t>
            </a:r>
            <a:r>
              <a:rPr lang="en-US" dirty="0"/>
              <a:t>&gt;</a:t>
            </a:r>
          </a:p>
          <a:p>
            <a:r>
              <a:rPr lang="en-US" dirty="0"/>
              <a:t>	&lt;/</a:t>
            </a:r>
            <a:r>
              <a:rPr lang="en-US" dirty="0" err="1"/>
              <a:t>activeProfiles</a:t>
            </a:r>
            <a:r>
              <a:rPr lang="en-US" dirty="0"/>
              <a:t>&gt;</a:t>
            </a:r>
          </a:p>
          <a:p>
            <a:r>
              <a:rPr lang="en-US" dirty="0"/>
              <a:t>&lt;/settings&gt;</a:t>
            </a:r>
          </a:p>
        </p:txBody>
      </p:sp>
      <p:sp>
        <p:nvSpPr>
          <p:cNvPr id="4" name="Slide Number Placeholder 3"/>
          <p:cNvSpPr>
            <a:spLocks noGrp="1"/>
          </p:cNvSpPr>
          <p:nvPr>
            <p:ph type="sldNum" sz="quarter" idx="10"/>
          </p:nvPr>
        </p:nvSpPr>
        <p:spPr/>
        <p:txBody>
          <a:bodyPr/>
          <a:lstStyle/>
          <a:p>
            <a:fld id="{2A0326E5-9433-4904-B71D-BE4650DCF0E9}"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C5AE07C-9CB9-4D33-A02D-79A20B5A7BEF}" type="datetimeFigureOut">
              <a:rPr lang="en-US" smtClean="0"/>
              <a:pPr/>
              <a:t>7/16/2018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BA31072-332F-44F5-AC41-B5E971F31517}"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5AE07C-9CB9-4D33-A02D-79A20B5A7BEF}" type="datetimeFigureOut">
              <a:rPr lang="en-US" smtClean="0"/>
              <a:pPr/>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31072-332F-44F5-AC41-B5E971F315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5AE07C-9CB9-4D33-A02D-79A20B5A7BEF}" type="datetimeFigureOut">
              <a:rPr lang="en-US" smtClean="0"/>
              <a:pPr/>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31072-332F-44F5-AC41-B5E971F315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C5AE07C-9CB9-4D33-A02D-79A20B5A7BEF}" type="datetimeFigureOut">
              <a:rPr lang="en-US" smtClean="0"/>
              <a:pPr/>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31072-332F-44F5-AC41-B5E971F31517}"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C5AE07C-9CB9-4D33-A02D-79A20B5A7BEF}" type="datetimeFigureOut">
              <a:rPr lang="en-US" smtClean="0"/>
              <a:pPr/>
              <a:t>7/16/2018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BA31072-332F-44F5-AC41-B5E971F3151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C5AE07C-9CB9-4D33-A02D-79A20B5A7BEF}" type="datetimeFigureOut">
              <a:rPr lang="en-US" smtClean="0"/>
              <a:pPr/>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31072-332F-44F5-AC41-B5E971F31517}"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C5AE07C-9CB9-4D33-A02D-79A20B5A7BEF}" type="datetimeFigureOut">
              <a:rPr lang="en-US" smtClean="0"/>
              <a:pPr/>
              <a:t>7/16/2018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A31072-332F-44F5-AC41-B5E971F31517}"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C5AE07C-9CB9-4D33-A02D-79A20B5A7BEF}" type="datetimeFigureOut">
              <a:rPr lang="en-US" smtClean="0"/>
              <a:pPr/>
              <a:t>7/16/2018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A31072-332F-44F5-AC41-B5E971F315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5AE07C-9CB9-4D33-A02D-79A20B5A7BEF}" type="datetimeFigureOut">
              <a:rPr lang="en-US" smtClean="0"/>
              <a:pPr/>
              <a:t>7/16/2018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A31072-332F-44F5-AC41-B5E971F315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C5AE07C-9CB9-4D33-A02D-79A20B5A7BEF}" type="datetimeFigureOut">
              <a:rPr lang="en-US" smtClean="0"/>
              <a:pPr/>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31072-332F-44F5-AC41-B5E971F31517}"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C5AE07C-9CB9-4D33-A02D-79A20B5A7BEF}" type="datetimeFigureOut">
              <a:rPr lang="en-US" smtClean="0"/>
              <a:pPr/>
              <a:t>7/16/2018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BA31072-332F-44F5-AC41-B5E971F31517}"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C5AE07C-9CB9-4D33-A02D-79A20B5A7BEF}" type="datetimeFigureOut">
              <a:rPr lang="en-US" smtClean="0"/>
              <a:pPr/>
              <a:t>7/16/2018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BA31072-332F-44F5-AC41-B5E971F315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repo1.maven.org/maven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200400"/>
            <a:ext cx="8305800" cy="2971800"/>
          </a:xfrm>
        </p:spPr>
        <p:txBody>
          <a:bodyPr>
            <a:normAutofit/>
          </a:bodyPr>
          <a:lstStyle/>
          <a:p>
            <a:pPr algn="r"/>
            <a:endParaRPr lang="en-US" dirty="0"/>
          </a:p>
          <a:p>
            <a:pPr algn="r"/>
            <a:endParaRPr lang="en-US" dirty="0"/>
          </a:p>
          <a:p>
            <a:pPr algn="r"/>
            <a:endParaRPr lang="en-US" dirty="0"/>
          </a:p>
          <a:p>
            <a:pPr algn="r"/>
            <a:endParaRPr lang="en-US" dirty="0"/>
          </a:p>
          <a:p>
            <a:pPr algn="r"/>
            <a:r>
              <a:rPr lang="en-US" dirty="0"/>
              <a:t>Presented By </a:t>
            </a:r>
          </a:p>
          <a:p>
            <a:pPr algn="r"/>
            <a:r>
              <a:rPr lang="en-US" dirty="0"/>
              <a:t>PK</a:t>
            </a:r>
          </a:p>
        </p:txBody>
      </p:sp>
      <p:sp>
        <p:nvSpPr>
          <p:cNvPr id="2" name="Title 1"/>
          <p:cNvSpPr>
            <a:spLocks noGrp="1"/>
          </p:cNvSpPr>
          <p:nvPr>
            <p:ph type="ctrTitle"/>
          </p:nvPr>
        </p:nvSpPr>
        <p:spPr/>
        <p:txBody>
          <a:bodyPr/>
          <a:lstStyle/>
          <a:p>
            <a:r>
              <a:rPr lang="en-US" dirty="0"/>
              <a:t>MAVEN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dirty="0"/>
              <a:t>Continue…</a:t>
            </a:r>
          </a:p>
        </p:txBody>
      </p:sp>
      <p:graphicFrame>
        <p:nvGraphicFramePr>
          <p:cNvPr id="4" name="Content Placeholder 3"/>
          <p:cNvGraphicFramePr>
            <a:graphicFrameLocks noGrp="1"/>
          </p:cNvGraphicFramePr>
          <p:nvPr>
            <p:ph sz="quarter" idx="1"/>
          </p:nvPr>
        </p:nvGraphicFramePr>
        <p:xfrm>
          <a:off x="914400" y="1066800"/>
          <a:ext cx="7772400" cy="48158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528320">
                <a:tc>
                  <a:txBody>
                    <a:bodyPr/>
                    <a:lstStyle/>
                    <a:p>
                      <a:r>
                        <a:rPr lang="en-US" dirty="0"/>
                        <a:t>Node</a:t>
                      </a:r>
                    </a:p>
                  </a:txBody>
                  <a:tcPr/>
                </a:tc>
                <a:tc>
                  <a:txBody>
                    <a:bodyPr/>
                    <a:lstStyle/>
                    <a:p>
                      <a:r>
                        <a:rPr lang="en-US" dirty="0"/>
                        <a:t>Description</a:t>
                      </a:r>
                    </a:p>
                  </a:txBody>
                  <a:tcPr/>
                </a:tc>
                <a:extLst>
                  <a:ext uri="{0D108BD9-81ED-4DB2-BD59-A6C34878D82A}">
                    <a16:rowId xmlns:a16="http://schemas.microsoft.com/office/drawing/2014/main" val="10000"/>
                  </a:ext>
                </a:extLst>
              </a:tr>
              <a:tr h="1148080">
                <a:tc>
                  <a:txBody>
                    <a:bodyPr/>
                    <a:lstStyle/>
                    <a:p>
                      <a:r>
                        <a:rPr kumimoji="0" lang="en-US" sz="2000" b="0" i="0" kern="1200" dirty="0" err="1">
                          <a:solidFill>
                            <a:schemeClr val="dk1"/>
                          </a:solidFill>
                          <a:latin typeface="+mn-lt"/>
                          <a:ea typeface="+mn-ea"/>
                          <a:cs typeface="+mn-cs"/>
                        </a:rPr>
                        <a:t>groupId</a:t>
                      </a:r>
                      <a:endParaRPr lang="en-US" sz="2000" dirty="0"/>
                    </a:p>
                  </a:txBody>
                  <a:tcPr/>
                </a:tc>
                <a:tc>
                  <a:txBody>
                    <a:bodyPr/>
                    <a:lstStyle/>
                    <a:p>
                      <a:r>
                        <a:rPr kumimoji="0" lang="en-US" sz="2000" b="0" i="0" kern="1200" dirty="0">
                          <a:solidFill>
                            <a:schemeClr val="dk1"/>
                          </a:solidFill>
                          <a:latin typeface="+mn-lt"/>
                          <a:ea typeface="+mn-ea"/>
                          <a:cs typeface="+mn-cs"/>
                        </a:rPr>
                        <a:t>This is an Id of project's group. This is generally unique amongst an organization or a project. For example, a banking group </a:t>
                      </a:r>
                      <a:r>
                        <a:rPr kumimoji="0" lang="en-US" sz="2000" b="0" i="0" kern="1200" dirty="0" err="1">
                          <a:solidFill>
                            <a:schemeClr val="dk1"/>
                          </a:solidFill>
                          <a:latin typeface="+mn-lt"/>
                          <a:ea typeface="+mn-ea"/>
                          <a:cs typeface="+mn-cs"/>
                        </a:rPr>
                        <a:t>com.company.bank</a:t>
                      </a:r>
                      <a:r>
                        <a:rPr kumimoji="0" lang="en-US" sz="2000" b="0" i="0" kern="1200" dirty="0">
                          <a:solidFill>
                            <a:schemeClr val="dk1"/>
                          </a:solidFill>
                          <a:latin typeface="+mn-lt"/>
                          <a:ea typeface="+mn-ea"/>
                          <a:cs typeface="+mn-cs"/>
                        </a:rPr>
                        <a:t> has all bank related projects.</a:t>
                      </a:r>
                      <a:endParaRPr lang="en-US" sz="2000" dirty="0"/>
                    </a:p>
                  </a:txBody>
                  <a:tcPr/>
                </a:tc>
                <a:extLst>
                  <a:ext uri="{0D108BD9-81ED-4DB2-BD59-A6C34878D82A}">
                    <a16:rowId xmlns:a16="http://schemas.microsoft.com/office/drawing/2014/main" val="10001"/>
                  </a:ext>
                </a:extLst>
              </a:tr>
              <a:tr h="1219200">
                <a:tc>
                  <a:txBody>
                    <a:bodyPr/>
                    <a:lstStyle/>
                    <a:p>
                      <a:r>
                        <a:rPr kumimoji="0" lang="en-US" sz="2000" b="0" i="0" kern="1200" dirty="0" err="1">
                          <a:solidFill>
                            <a:schemeClr val="dk1"/>
                          </a:solidFill>
                          <a:latin typeface="+mn-lt"/>
                          <a:ea typeface="+mn-ea"/>
                          <a:cs typeface="+mn-cs"/>
                        </a:rPr>
                        <a:t>artifactId</a:t>
                      </a:r>
                      <a:endParaRPr lang="en-US" sz="2000" dirty="0"/>
                    </a:p>
                  </a:txBody>
                  <a:tcPr/>
                </a:tc>
                <a:tc>
                  <a:txBody>
                    <a:bodyPr/>
                    <a:lstStyle/>
                    <a:p>
                      <a:r>
                        <a:rPr kumimoji="0" lang="en-US" sz="2000" b="0" i="0" kern="1200" dirty="0">
                          <a:solidFill>
                            <a:schemeClr val="dk1"/>
                          </a:solidFill>
                          <a:latin typeface="+mn-lt"/>
                          <a:ea typeface="+mn-ea"/>
                          <a:cs typeface="+mn-cs"/>
                        </a:rPr>
                        <a:t>This is an Id of the </a:t>
                      </a:r>
                      <a:r>
                        <a:rPr kumimoji="0" lang="en-US" sz="2000" b="0" i="0" kern="1200" dirty="0" err="1">
                          <a:solidFill>
                            <a:schemeClr val="dk1"/>
                          </a:solidFill>
                          <a:latin typeface="+mn-lt"/>
                          <a:ea typeface="+mn-ea"/>
                          <a:cs typeface="+mn-cs"/>
                        </a:rPr>
                        <a:t>project.This</a:t>
                      </a:r>
                      <a:r>
                        <a:rPr kumimoji="0" lang="en-US" sz="2000" b="0" i="0" kern="1200" dirty="0">
                          <a:solidFill>
                            <a:schemeClr val="dk1"/>
                          </a:solidFill>
                          <a:latin typeface="+mn-lt"/>
                          <a:ea typeface="+mn-ea"/>
                          <a:cs typeface="+mn-cs"/>
                        </a:rPr>
                        <a:t> is generally name of the project. For example, consumer-banking. Along with the </a:t>
                      </a:r>
                      <a:r>
                        <a:rPr kumimoji="0" lang="en-US" sz="2000" b="0" i="0" kern="1200" dirty="0" err="1">
                          <a:solidFill>
                            <a:schemeClr val="dk1"/>
                          </a:solidFill>
                          <a:latin typeface="+mn-lt"/>
                          <a:ea typeface="+mn-ea"/>
                          <a:cs typeface="+mn-cs"/>
                        </a:rPr>
                        <a:t>groupId</a:t>
                      </a:r>
                      <a:r>
                        <a:rPr kumimoji="0" lang="en-US" sz="2000" b="0" i="0" kern="1200" dirty="0">
                          <a:solidFill>
                            <a:schemeClr val="dk1"/>
                          </a:solidFill>
                          <a:latin typeface="+mn-lt"/>
                          <a:ea typeface="+mn-ea"/>
                          <a:cs typeface="+mn-cs"/>
                        </a:rPr>
                        <a:t>, the </a:t>
                      </a:r>
                      <a:r>
                        <a:rPr kumimoji="0" lang="en-US" sz="2000" b="0" i="0" kern="1200" dirty="0" err="1">
                          <a:solidFill>
                            <a:schemeClr val="dk1"/>
                          </a:solidFill>
                          <a:latin typeface="+mn-lt"/>
                          <a:ea typeface="+mn-ea"/>
                          <a:cs typeface="+mn-cs"/>
                        </a:rPr>
                        <a:t>artifactId</a:t>
                      </a:r>
                      <a:r>
                        <a:rPr kumimoji="0" lang="en-US" sz="2000" b="0" i="0" kern="1200" dirty="0">
                          <a:solidFill>
                            <a:schemeClr val="dk1"/>
                          </a:solidFill>
                          <a:latin typeface="+mn-lt"/>
                          <a:ea typeface="+mn-ea"/>
                          <a:cs typeface="+mn-cs"/>
                        </a:rPr>
                        <a:t> defines the artifact's location within the repository.</a:t>
                      </a:r>
                      <a:endParaRPr lang="en-US" sz="2000" dirty="0"/>
                    </a:p>
                  </a:txBody>
                  <a:tcPr/>
                </a:tc>
                <a:extLst>
                  <a:ext uri="{0D108BD9-81ED-4DB2-BD59-A6C34878D82A}">
                    <a16:rowId xmlns:a16="http://schemas.microsoft.com/office/drawing/2014/main" val="10002"/>
                  </a:ext>
                </a:extLst>
              </a:tr>
              <a:tr h="1474893">
                <a:tc>
                  <a:txBody>
                    <a:bodyPr/>
                    <a:lstStyle/>
                    <a:p>
                      <a:r>
                        <a:rPr kumimoji="0" lang="en-US" sz="2000" b="0" i="0" kern="1200" dirty="0">
                          <a:solidFill>
                            <a:schemeClr val="dk1"/>
                          </a:solidFill>
                          <a:latin typeface="+mn-lt"/>
                          <a:ea typeface="+mn-ea"/>
                          <a:cs typeface="+mn-cs"/>
                        </a:rPr>
                        <a:t>version</a:t>
                      </a:r>
                      <a:endParaRPr lang="en-US" sz="2000" dirty="0"/>
                    </a:p>
                  </a:txBody>
                  <a:tcPr/>
                </a:tc>
                <a:tc>
                  <a:txBody>
                    <a:bodyPr/>
                    <a:lstStyle/>
                    <a:p>
                      <a:r>
                        <a:rPr kumimoji="0" lang="en-US" sz="2000" b="0" i="0" kern="1200" dirty="0">
                          <a:solidFill>
                            <a:schemeClr val="dk1"/>
                          </a:solidFill>
                          <a:latin typeface="+mn-lt"/>
                          <a:ea typeface="+mn-ea"/>
                          <a:cs typeface="+mn-cs"/>
                        </a:rPr>
                        <a:t>This is the version of the </a:t>
                      </a:r>
                      <a:r>
                        <a:rPr kumimoji="0" lang="en-US" sz="2000" b="0" i="0" kern="1200" dirty="0" err="1">
                          <a:solidFill>
                            <a:schemeClr val="dk1"/>
                          </a:solidFill>
                          <a:latin typeface="+mn-lt"/>
                          <a:ea typeface="+mn-ea"/>
                          <a:cs typeface="+mn-cs"/>
                        </a:rPr>
                        <a:t>project.Along</a:t>
                      </a:r>
                      <a:r>
                        <a:rPr kumimoji="0" lang="en-US" sz="2000" b="0" i="0" kern="1200" dirty="0">
                          <a:solidFill>
                            <a:schemeClr val="dk1"/>
                          </a:solidFill>
                          <a:latin typeface="+mn-lt"/>
                          <a:ea typeface="+mn-ea"/>
                          <a:cs typeface="+mn-cs"/>
                        </a:rPr>
                        <a:t> with the </a:t>
                      </a:r>
                      <a:r>
                        <a:rPr kumimoji="0" lang="en-US" sz="2000" b="0" i="0" kern="1200" dirty="0" err="1">
                          <a:solidFill>
                            <a:schemeClr val="dk1"/>
                          </a:solidFill>
                          <a:latin typeface="+mn-lt"/>
                          <a:ea typeface="+mn-ea"/>
                          <a:cs typeface="+mn-cs"/>
                        </a:rPr>
                        <a:t>groupId</a:t>
                      </a:r>
                      <a:r>
                        <a:rPr kumimoji="0" lang="en-US" sz="2000" b="0" i="0" kern="1200" dirty="0">
                          <a:solidFill>
                            <a:schemeClr val="dk1"/>
                          </a:solidFill>
                          <a:latin typeface="+mn-lt"/>
                          <a:ea typeface="+mn-ea"/>
                          <a:cs typeface="+mn-cs"/>
                        </a:rPr>
                        <a:t>, It is used within an artifact's repository to separate versions from each other. For example: </a:t>
                      </a:r>
                      <a:br>
                        <a:rPr lang="en-US" sz="2000" dirty="0"/>
                      </a:br>
                      <a:r>
                        <a:rPr kumimoji="0" lang="en-US" sz="2000" b="0" i="1" kern="1200" dirty="0">
                          <a:solidFill>
                            <a:schemeClr val="dk1"/>
                          </a:solidFill>
                          <a:latin typeface="+mn-lt"/>
                          <a:ea typeface="+mn-ea"/>
                          <a:cs typeface="+mn-cs"/>
                        </a:rPr>
                        <a:t>com.company.bank:consumer-banking:1.0</a:t>
                      </a:r>
                      <a:endParaRPr kumimoji="0" lang="en-US" sz="2000" b="0" i="0" kern="1200" dirty="0">
                        <a:solidFill>
                          <a:schemeClr val="dk1"/>
                        </a:solidFill>
                        <a:latin typeface="+mn-lt"/>
                        <a:ea typeface="+mn-ea"/>
                        <a:cs typeface="+mn-cs"/>
                      </a:endParaRPr>
                    </a:p>
                    <a:p>
                      <a:r>
                        <a:rPr kumimoji="0" lang="en-US" sz="2000" b="0" i="1" kern="1200" dirty="0">
                          <a:solidFill>
                            <a:schemeClr val="dk1"/>
                          </a:solidFill>
                          <a:latin typeface="+mn-lt"/>
                          <a:ea typeface="+mn-ea"/>
                          <a:cs typeface="+mn-cs"/>
                        </a:rPr>
                        <a:t>com.company.bank:consumer-banking:1.1.</a:t>
                      </a:r>
                      <a:endParaRPr kumimoji="0" lang="en-US" sz="2000" b="0" i="0" kern="1200" dirty="0">
                        <a:solidFill>
                          <a:schemeClr val="dk1"/>
                        </a:solidFill>
                        <a:latin typeface="+mn-lt"/>
                        <a:ea typeface="+mn-ea"/>
                        <a:cs typeface="+mn-cs"/>
                      </a:endParaRPr>
                    </a:p>
                    <a:p>
                      <a:endParaRPr lang="en-US" sz="20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What is Build Lifecycle?</a:t>
            </a:r>
          </a:p>
        </p:txBody>
      </p:sp>
      <p:sp>
        <p:nvSpPr>
          <p:cNvPr id="3" name="Content Placeholder 2"/>
          <p:cNvSpPr>
            <a:spLocks noGrp="1"/>
          </p:cNvSpPr>
          <p:nvPr>
            <p:ph sz="quarter" idx="1"/>
          </p:nvPr>
        </p:nvSpPr>
        <p:spPr>
          <a:xfrm>
            <a:off x="914400" y="990600"/>
            <a:ext cx="7772400" cy="5029200"/>
          </a:xfrm>
        </p:spPr>
        <p:txBody>
          <a:bodyPr/>
          <a:lstStyle/>
          <a:p>
            <a:r>
              <a:rPr lang="en-US" dirty="0"/>
              <a:t>A </a:t>
            </a:r>
            <a:r>
              <a:rPr lang="en-US" i="1" dirty="0"/>
              <a:t>Build Lifecycle</a:t>
            </a:r>
            <a:r>
              <a:rPr lang="en-US" dirty="0"/>
              <a:t> is a well defined sequence of phases which define the order in which the goals are to be executed. Here phase represents a stage in life cycle.</a:t>
            </a:r>
          </a:p>
          <a:p>
            <a:r>
              <a:rPr lang="en-US" dirty="0"/>
              <a:t>As an example, a typical </a:t>
            </a:r>
            <a:r>
              <a:rPr lang="en-US" i="1" dirty="0"/>
              <a:t>Maven Build Lifecycle</a:t>
            </a:r>
            <a:r>
              <a:rPr lang="en-US" dirty="0"/>
              <a:t> is consists of following sequence of phases</a:t>
            </a:r>
          </a:p>
          <a:p>
            <a:pPr>
              <a:buNone/>
            </a:pPr>
            <a:endParaRPr lang="en-US" dirty="0"/>
          </a:p>
        </p:txBody>
      </p:sp>
      <p:graphicFrame>
        <p:nvGraphicFramePr>
          <p:cNvPr id="4" name="Table 3"/>
          <p:cNvGraphicFramePr>
            <a:graphicFrameLocks noGrp="1"/>
          </p:cNvGraphicFramePr>
          <p:nvPr/>
        </p:nvGraphicFramePr>
        <p:xfrm>
          <a:off x="914400" y="3200400"/>
          <a:ext cx="7543800" cy="2804160"/>
        </p:xfrm>
        <a:graphic>
          <a:graphicData uri="http://schemas.openxmlformats.org/drawingml/2006/table">
            <a:tbl>
              <a:tblPr firstRow="1" bandRow="1">
                <a:tableStyleId>{5C22544A-7EE6-4342-B048-85BDC9FD1C3A}</a:tableStyleId>
              </a:tblPr>
              <a:tblGrid>
                <a:gridCol w="980694">
                  <a:extLst>
                    <a:ext uri="{9D8B030D-6E8A-4147-A177-3AD203B41FA5}">
                      <a16:colId xmlns:a16="http://schemas.microsoft.com/office/drawing/2014/main" val="20000"/>
                    </a:ext>
                  </a:extLst>
                </a:gridCol>
                <a:gridCol w="1207008">
                  <a:extLst>
                    <a:ext uri="{9D8B030D-6E8A-4147-A177-3AD203B41FA5}">
                      <a16:colId xmlns:a16="http://schemas.microsoft.com/office/drawing/2014/main" val="20001"/>
                    </a:ext>
                  </a:extLst>
                </a:gridCol>
                <a:gridCol w="5356098">
                  <a:extLst>
                    <a:ext uri="{9D8B030D-6E8A-4147-A177-3AD203B41FA5}">
                      <a16:colId xmlns:a16="http://schemas.microsoft.com/office/drawing/2014/main" val="20002"/>
                    </a:ext>
                  </a:extLst>
                </a:gridCol>
              </a:tblGrid>
              <a:tr h="381000">
                <a:tc>
                  <a:txBody>
                    <a:bodyPr/>
                    <a:lstStyle/>
                    <a:p>
                      <a:r>
                        <a:rPr lang="en-US" dirty="0"/>
                        <a:t>Phase</a:t>
                      </a:r>
                    </a:p>
                  </a:txBody>
                  <a:tcPr/>
                </a:tc>
                <a:tc>
                  <a:txBody>
                    <a:bodyPr/>
                    <a:lstStyle/>
                    <a:p>
                      <a:r>
                        <a:rPr lang="en-US" dirty="0"/>
                        <a:t>Handles</a:t>
                      </a:r>
                    </a:p>
                  </a:txBody>
                  <a:tcPr/>
                </a:tc>
                <a:tc>
                  <a:txBody>
                    <a:bodyPr/>
                    <a:lstStyle/>
                    <a:p>
                      <a:r>
                        <a:rPr lang="en-US" dirty="0"/>
                        <a:t>Description</a:t>
                      </a:r>
                    </a:p>
                  </a:txBody>
                  <a:tcPr/>
                </a:tc>
                <a:extLst>
                  <a:ext uri="{0D108BD9-81ED-4DB2-BD59-A6C34878D82A}">
                    <a16:rowId xmlns:a16="http://schemas.microsoft.com/office/drawing/2014/main" val="10000"/>
                  </a:ext>
                </a:extLst>
              </a:tr>
              <a:tr h="624840">
                <a:tc>
                  <a:txBody>
                    <a:bodyPr/>
                    <a:lstStyle/>
                    <a:p>
                      <a:r>
                        <a:rPr kumimoji="0" lang="en-US" b="0" i="0" kern="1200" dirty="0">
                          <a:solidFill>
                            <a:schemeClr val="dk1"/>
                          </a:solidFill>
                          <a:latin typeface="+mn-lt"/>
                          <a:ea typeface="+mn-ea"/>
                          <a:cs typeface="+mn-cs"/>
                        </a:rPr>
                        <a:t>prepare-resources</a:t>
                      </a:r>
                      <a:endParaRPr lang="en-US" dirty="0"/>
                    </a:p>
                  </a:txBody>
                  <a:tcPr/>
                </a:tc>
                <a:tc>
                  <a:txBody>
                    <a:bodyPr/>
                    <a:lstStyle/>
                    <a:p>
                      <a:r>
                        <a:rPr kumimoji="0" lang="en-US" b="0" i="0" kern="1200" dirty="0">
                          <a:solidFill>
                            <a:schemeClr val="dk1"/>
                          </a:solidFill>
                          <a:latin typeface="+mn-lt"/>
                          <a:ea typeface="+mn-ea"/>
                          <a:cs typeface="+mn-cs"/>
                        </a:rPr>
                        <a:t>resource copying</a:t>
                      </a:r>
                      <a:endParaRPr lang="en-US" dirty="0"/>
                    </a:p>
                  </a:txBody>
                  <a:tcPr/>
                </a:tc>
                <a:tc>
                  <a:txBody>
                    <a:bodyPr/>
                    <a:lstStyle/>
                    <a:p>
                      <a:r>
                        <a:rPr kumimoji="0" lang="en-US" b="0" i="0" kern="1200" dirty="0">
                          <a:solidFill>
                            <a:schemeClr val="dk1"/>
                          </a:solidFill>
                          <a:latin typeface="+mn-lt"/>
                          <a:ea typeface="+mn-ea"/>
                          <a:cs typeface="+mn-cs"/>
                        </a:rPr>
                        <a:t>Resource copying can be customized in this phase.</a:t>
                      </a:r>
                      <a:endParaRPr lang="en-US" dirty="0"/>
                    </a:p>
                  </a:txBody>
                  <a:tcPr/>
                </a:tc>
                <a:extLst>
                  <a:ext uri="{0D108BD9-81ED-4DB2-BD59-A6C34878D82A}">
                    <a16:rowId xmlns:a16="http://schemas.microsoft.com/office/drawing/2014/main" val="10001"/>
                  </a:ext>
                </a:extLst>
              </a:tr>
              <a:tr h="502920">
                <a:tc>
                  <a:txBody>
                    <a:bodyPr/>
                    <a:lstStyle/>
                    <a:p>
                      <a:r>
                        <a:rPr kumimoji="0" lang="en-US" b="0" i="0" kern="1200" dirty="0">
                          <a:solidFill>
                            <a:schemeClr val="dk1"/>
                          </a:solidFill>
                          <a:latin typeface="+mn-lt"/>
                          <a:ea typeface="+mn-ea"/>
                          <a:cs typeface="+mn-cs"/>
                        </a:rPr>
                        <a:t>compile</a:t>
                      </a:r>
                      <a:endParaRPr lang="en-US" dirty="0"/>
                    </a:p>
                  </a:txBody>
                  <a:tcPr/>
                </a:tc>
                <a:tc>
                  <a:txBody>
                    <a:bodyPr/>
                    <a:lstStyle/>
                    <a:p>
                      <a:r>
                        <a:rPr kumimoji="0" lang="en-US" b="0" i="0" kern="1200" dirty="0">
                          <a:solidFill>
                            <a:schemeClr val="dk1"/>
                          </a:solidFill>
                          <a:latin typeface="+mn-lt"/>
                          <a:ea typeface="+mn-ea"/>
                          <a:cs typeface="+mn-cs"/>
                        </a:rPr>
                        <a:t>compilation</a:t>
                      </a:r>
                      <a:endParaRPr lang="en-US" dirty="0"/>
                    </a:p>
                  </a:txBody>
                  <a:tcPr/>
                </a:tc>
                <a:tc>
                  <a:txBody>
                    <a:bodyPr/>
                    <a:lstStyle/>
                    <a:p>
                      <a:r>
                        <a:rPr kumimoji="0" lang="en-US" b="0" i="0" kern="1200" dirty="0">
                          <a:solidFill>
                            <a:schemeClr val="dk1"/>
                          </a:solidFill>
                          <a:latin typeface="+mn-lt"/>
                          <a:ea typeface="+mn-ea"/>
                          <a:cs typeface="+mn-cs"/>
                        </a:rPr>
                        <a:t>Source code compilation is done in this phase.</a:t>
                      </a:r>
                      <a:endParaRPr lang="en-US" dirty="0"/>
                    </a:p>
                  </a:txBody>
                  <a:tcPr/>
                </a:tc>
                <a:extLst>
                  <a:ext uri="{0D108BD9-81ED-4DB2-BD59-A6C34878D82A}">
                    <a16:rowId xmlns:a16="http://schemas.microsoft.com/office/drawing/2014/main" val="10002"/>
                  </a:ext>
                </a:extLst>
              </a:tr>
              <a:tr h="624840">
                <a:tc>
                  <a:txBody>
                    <a:bodyPr/>
                    <a:lstStyle/>
                    <a:p>
                      <a:r>
                        <a:rPr kumimoji="0" lang="en-US" b="0" i="0" kern="1200" dirty="0">
                          <a:solidFill>
                            <a:schemeClr val="dk1"/>
                          </a:solidFill>
                          <a:latin typeface="+mn-lt"/>
                          <a:ea typeface="+mn-ea"/>
                          <a:cs typeface="+mn-cs"/>
                        </a:rPr>
                        <a:t>package</a:t>
                      </a:r>
                      <a:endParaRPr lang="en-US" dirty="0"/>
                    </a:p>
                  </a:txBody>
                  <a:tcPr/>
                </a:tc>
                <a:tc>
                  <a:txBody>
                    <a:bodyPr/>
                    <a:lstStyle/>
                    <a:p>
                      <a:r>
                        <a:rPr kumimoji="0" lang="en-US" b="0" i="0" kern="1200" dirty="0">
                          <a:solidFill>
                            <a:schemeClr val="dk1"/>
                          </a:solidFill>
                          <a:latin typeface="+mn-lt"/>
                          <a:ea typeface="+mn-ea"/>
                          <a:cs typeface="+mn-cs"/>
                        </a:rPr>
                        <a:t>packaging</a:t>
                      </a:r>
                      <a:endParaRPr lang="en-US" dirty="0"/>
                    </a:p>
                  </a:txBody>
                  <a:tcPr/>
                </a:tc>
                <a:tc>
                  <a:txBody>
                    <a:bodyPr/>
                    <a:lstStyle/>
                    <a:p>
                      <a:r>
                        <a:rPr kumimoji="0" lang="en-US" b="0" i="0" kern="1200" dirty="0">
                          <a:solidFill>
                            <a:schemeClr val="dk1"/>
                          </a:solidFill>
                          <a:latin typeface="+mn-lt"/>
                          <a:ea typeface="+mn-ea"/>
                          <a:cs typeface="+mn-cs"/>
                        </a:rPr>
                        <a:t>This phase creates the JAR / WAR package as mentioned in packaging in POM.xml.</a:t>
                      </a:r>
                      <a:endParaRPr lang="en-US" dirty="0"/>
                    </a:p>
                  </a:txBody>
                  <a:tcPr/>
                </a:tc>
                <a:extLst>
                  <a:ext uri="{0D108BD9-81ED-4DB2-BD59-A6C34878D82A}">
                    <a16:rowId xmlns:a16="http://schemas.microsoft.com/office/drawing/2014/main" val="10003"/>
                  </a:ext>
                </a:extLst>
              </a:tr>
              <a:tr h="624840">
                <a:tc>
                  <a:txBody>
                    <a:bodyPr/>
                    <a:lstStyle/>
                    <a:p>
                      <a:r>
                        <a:rPr kumimoji="0" lang="en-US" b="0" i="0" kern="1200" dirty="0">
                          <a:solidFill>
                            <a:schemeClr val="dk1"/>
                          </a:solidFill>
                          <a:latin typeface="+mn-lt"/>
                          <a:ea typeface="+mn-ea"/>
                          <a:cs typeface="+mn-cs"/>
                        </a:rPr>
                        <a:t>install</a:t>
                      </a:r>
                      <a:endParaRPr lang="en-US" dirty="0"/>
                    </a:p>
                  </a:txBody>
                  <a:tcPr/>
                </a:tc>
                <a:tc>
                  <a:txBody>
                    <a:bodyPr/>
                    <a:lstStyle/>
                    <a:p>
                      <a:r>
                        <a:rPr kumimoji="0" lang="en-US" b="0" i="0" kern="1200" dirty="0">
                          <a:solidFill>
                            <a:schemeClr val="dk1"/>
                          </a:solidFill>
                          <a:latin typeface="+mn-lt"/>
                          <a:ea typeface="+mn-ea"/>
                          <a:cs typeface="+mn-cs"/>
                        </a:rPr>
                        <a:t>installation</a:t>
                      </a:r>
                      <a:endParaRPr lang="en-US" dirty="0"/>
                    </a:p>
                  </a:txBody>
                  <a:tcPr/>
                </a:tc>
                <a:tc>
                  <a:txBody>
                    <a:bodyPr/>
                    <a:lstStyle/>
                    <a:p>
                      <a:r>
                        <a:rPr kumimoji="0" lang="en-US" b="0" i="0" kern="1200" dirty="0">
                          <a:solidFill>
                            <a:schemeClr val="dk1"/>
                          </a:solidFill>
                          <a:latin typeface="+mn-lt"/>
                          <a:ea typeface="+mn-ea"/>
                          <a:cs typeface="+mn-cs"/>
                        </a:rPr>
                        <a:t>This phase installs the package in local / remote maven repository.</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057400" y="990600"/>
            <a:ext cx="4724400" cy="4800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562600" y="1905000"/>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resources</a:t>
            </a:r>
          </a:p>
        </p:txBody>
      </p:sp>
      <p:sp>
        <p:nvSpPr>
          <p:cNvPr id="4" name="Rectangle 3"/>
          <p:cNvSpPr/>
          <p:nvPr/>
        </p:nvSpPr>
        <p:spPr>
          <a:xfrm>
            <a:off x="5638800" y="3200400"/>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a:t>
            </a:r>
          </a:p>
        </p:txBody>
      </p:sp>
      <p:sp>
        <p:nvSpPr>
          <p:cNvPr id="5" name="Rectangle 4"/>
          <p:cNvSpPr/>
          <p:nvPr/>
        </p:nvSpPr>
        <p:spPr>
          <a:xfrm>
            <a:off x="5410200" y="4648200"/>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
        <p:nvSpPr>
          <p:cNvPr id="6" name="Rectangle 5"/>
          <p:cNvSpPr/>
          <p:nvPr/>
        </p:nvSpPr>
        <p:spPr>
          <a:xfrm>
            <a:off x="1752600" y="4648200"/>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package</a:t>
            </a:r>
          </a:p>
        </p:txBody>
      </p:sp>
      <p:sp>
        <p:nvSpPr>
          <p:cNvPr id="7" name="Rectangle 6"/>
          <p:cNvSpPr/>
          <p:nvPr/>
        </p:nvSpPr>
        <p:spPr>
          <a:xfrm>
            <a:off x="1066800" y="3276600"/>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install</a:t>
            </a:r>
          </a:p>
        </p:txBody>
      </p:sp>
      <p:sp>
        <p:nvSpPr>
          <p:cNvPr id="8" name="Rectangle 7"/>
          <p:cNvSpPr/>
          <p:nvPr/>
        </p:nvSpPr>
        <p:spPr>
          <a:xfrm>
            <a:off x="1371600" y="1981200"/>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a:t>
            </a:r>
          </a:p>
        </p:txBody>
      </p:sp>
      <p:sp>
        <p:nvSpPr>
          <p:cNvPr id="9" name="Oval 8"/>
          <p:cNvSpPr/>
          <p:nvPr/>
        </p:nvSpPr>
        <p:spPr>
          <a:xfrm>
            <a:off x="3733800" y="8382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a:t>What is a Maven Repository?</a:t>
            </a:r>
          </a:p>
        </p:txBody>
      </p:sp>
      <p:sp>
        <p:nvSpPr>
          <p:cNvPr id="3" name="Content Placeholder 2"/>
          <p:cNvSpPr>
            <a:spLocks noGrp="1"/>
          </p:cNvSpPr>
          <p:nvPr>
            <p:ph sz="quarter" idx="1"/>
          </p:nvPr>
        </p:nvSpPr>
        <p:spPr>
          <a:xfrm>
            <a:off x="914400" y="990600"/>
            <a:ext cx="7772400" cy="5029200"/>
          </a:xfrm>
        </p:spPr>
        <p:txBody>
          <a:bodyPr/>
          <a:lstStyle/>
          <a:p>
            <a:r>
              <a:rPr lang="en-US" dirty="0"/>
              <a:t>In Maven terminology, a repository is a place i.e. directory where all the project jars, library jar, </a:t>
            </a:r>
            <a:r>
              <a:rPr lang="en-US" dirty="0" err="1"/>
              <a:t>plugins</a:t>
            </a:r>
            <a:r>
              <a:rPr lang="en-US" dirty="0"/>
              <a:t> or any other project specific artifacts are stored and can be used by Maven easily.</a:t>
            </a:r>
          </a:p>
          <a:p>
            <a:r>
              <a:rPr lang="en-US" dirty="0"/>
              <a:t>Maven repository are of three types</a:t>
            </a:r>
          </a:p>
          <a:p>
            <a:pPr lvl="1"/>
            <a:r>
              <a:rPr lang="en-US" dirty="0"/>
              <a:t>local</a:t>
            </a:r>
          </a:p>
          <a:p>
            <a:pPr lvl="1"/>
            <a:r>
              <a:rPr lang="en-US" dirty="0"/>
              <a:t>central</a:t>
            </a:r>
          </a:p>
          <a:p>
            <a:pPr lvl="1"/>
            <a:r>
              <a:rPr lang="en-US" dirty="0"/>
              <a:t>remote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a:t>Local Repository</a:t>
            </a:r>
          </a:p>
        </p:txBody>
      </p:sp>
      <p:sp>
        <p:nvSpPr>
          <p:cNvPr id="3" name="Content Placeholder 2"/>
          <p:cNvSpPr>
            <a:spLocks noGrp="1"/>
          </p:cNvSpPr>
          <p:nvPr>
            <p:ph sz="quarter" idx="1"/>
          </p:nvPr>
        </p:nvSpPr>
        <p:spPr>
          <a:xfrm>
            <a:off x="914400" y="838200"/>
            <a:ext cx="7772400" cy="5181600"/>
          </a:xfrm>
        </p:spPr>
        <p:txBody>
          <a:bodyPr>
            <a:normAutofit fontScale="92500"/>
          </a:bodyPr>
          <a:lstStyle/>
          <a:p>
            <a:r>
              <a:rPr lang="en-US" dirty="0"/>
              <a:t>Maven local repository is a folder location on your machine. It gets created when you run any maven command for the first time.</a:t>
            </a:r>
          </a:p>
          <a:p>
            <a:r>
              <a:rPr lang="en-US" dirty="0"/>
              <a:t>Maven local repository keeps your project's all dependencies (library jars, </a:t>
            </a:r>
            <a:r>
              <a:rPr lang="en-US" dirty="0" err="1"/>
              <a:t>plugin</a:t>
            </a:r>
            <a:r>
              <a:rPr lang="en-US" dirty="0"/>
              <a:t> jars etc). When you run a Maven build, then Maven automatically downloads all the dependency jars into the local </a:t>
            </a:r>
            <a:r>
              <a:rPr lang="en-US" dirty="0" err="1"/>
              <a:t>repository.It</a:t>
            </a:r>
            <a:r>
              <a:rPr lang="en-US" dirty="0"/>
              <a:t> helps to avoid references to dependencies stored on remote machine every time a project is build.</a:t>
            </a:r>
          </a:p>
          <a:p>
            <a:r>
              <a:rPr lang="en-US" dirty="0"/>
              <a:t>Maven local repository by default get created by Maven in %USER_HOME% directory. To override the default location, mention another path in Maven settings.xml file available at %M2_HOME%\conf directory.</a:t>
            </a:r>
          </a:p>
          <a:p>
            <a:r>
              <a:rPr lang="en-US" dirty="0"/>
              <a:t>&lt;</a:t>
            </a:r>
            <a:r>
              <a:rPr lang="en-US" dirty="0" err="1"/>
              <a:t>localRepository</a:t>
            </a:r>
            <a:r>
              <a:rPr lang="en-US" dirty="0"/>
              <a:t>&gt;C:/MyLocalRepository&lt;/</a:t>
            </a:r>
            <a:r>
              <a:rPr lang="en-US" dirty="0" err="1"/>
              <a:t>localRepository</a:t>
            </a:r>
            <a:r>
              <a:rPr lang="en-US" dirty="0"/>
              <a:t>&gt;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a:t>Central Repository</a:t>
            </a:r>
          </a:p>
        </p:txBody>
      </p:sp>
      <p:sp>
        <p:nvSpPr>
          <p:cNvPr id="3" name="Content Placeholder 2"/>
          <p:cNvSpPr>
            <a:spLocks noGrp="1"/>
          </p:cNvSpPr>
          <p:nvPr>
            <p:ph sz="quarter" idx="1"/>
          </p:nvPr>
        </p:nvSpPr>
        <p:spPr>
          <a:xfrm>
            <a:off x="914400" y="914400"/>
            <a:ext cx="7772400" cy="5105400"/>
          </a:xfrm>
        </p:spPr>
        <p:txBody>
          <a:bodyPr/>
          <a:lstStyle/>
          <a:p>
            <a:r>
              <a:rPr lang="en-US" dirty="0"/>
              <a:t>Maven central repository is repository provided by Maven community. It contains a large number of commonly used libraries.</a:t>
            </a:r>
          </a:p>
          <a:p>
            <a:r>
              <a:rPr lang="en-US" dirty="0"/>
              <a:t>When Maven does not find any dependency in local repository, it starts searching in central repository using following URL: </a:t>
            </a:r>
            <a:r>
              <a:rPr lang="en-US" dirty="0">
                <a:hlinkClick r:id="rId2"/>
              </a:rPr>
              <a:t>http://repo1.maven.org/maven2/</a:t>
            </a:r>
            <a:endParaRPr lang="en-US" dirty="0"/>
          </a:p>
          <a:p>
            <a:r>
              <a:rPr lang="en-US" dirty="0"/>
              <a:t>Key concepts of Central repository</a:t>
            </a:r>
          </a:p>
          <a:p>
            <a:pPr lvl="1"/>
            <a:r>
              <a:rPr lang="en-US" dirty="0"/>
              <a:t>This repository is managed by Maven community.</a:t>
            </a:r>
          </a:p>
          <a:p>
            <a:pPr lvl="1"/>
            <a:r>
              <a:rPr lang="en-US" dirty="0"/>
              <a:t>It is not required to be configured.</a:t>
            </a:r>
          </a:p>
          <a:p>
            <a:pPr lvl="1"/>
            <a:r>
              <a:rPr lang="en-US" dirty="0"/>
              <a:t>It requires internet access to be searched.</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a:t>Remote Repository</a:t>
            </a:r>
          </a:p>
        </p:txBody>
      </p:sp>
      <p:sp>
        <p:nvSpPr>
          <p:cNvPr id="3" name="Content Placeholder 2"/>
          <p:cNvSpPr>
            <a:spLocks noGrp="1"/>
          </p:cNvSpPr>
          <p:nvPr>
            <p:ph sz="quarter" idx="1"/>
          </p:nvPr>
        </p:nvSpPr>
        <p:spPr>
          <a:xfrm>
            <a:off x="914400" y="838200"/>
            <a:ext cx="7772400" cy="5181600"/>
          </a:xfrm>
        </p:spPr>
        <p:txBody>
          <a:bodyPr/>
          <a:lstStyle/>
          <a:p>
            <a:r>
              <a:rPr lang="en-US" dirty="0"/>
              <a:t>Sometime, Maven does not find a mentioned dependency in central repository as well then it stopped build process and output error message to console. To prevent such situation, Maven provides concept of </a:t>
            </a:r>
            <a:r>
              <a:rPr lang="en-US" b="1" dirty="0"/>
              <a:t>Remote Repository</a:t>
            </a:r>
            <a:r>
              <a:rPr lang="en-US" dirty="0"/>
              <a:t> which is developer's own custom repository containing required libraries or other project jars.</a:t>
            </a:r>
          </a:p>
          <a:p>
            <a:r>
              <a:rPr lang="en-US" dirty="0"/>
              <a:t>For example, using below mentioned </a:t>
            </a:r>
            <a:r>
              <a:rPr lang="en-US" dirty="0" err="1"/>
              <a:t>POM.xml,Maven</a:t>
            </a:r>
            <a:r>
              <a:rPr lang="en-US" dirty="0"/>
              <a:t> will download dependency (not available in central repository) from Remote Repositories mentioned in the same pom.xml.</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a:t>Maven Dependency Search Sequence</a:t>
            </a:r>
          </a:p>
        </p:txBody>
      </p:sp>
      <p:sp>
        <p:nvSpPr>
          <p:cNvPr id="3" name="Content Placeholder 2"/>
          <p:cNvSpPr>
            <a:spLocks noGrp="1"/>
          </p:cNvSpPr>
          <p:nvPr>
            <p:ph sz="quarter" idx="1"/>
          </p:nvPr>
        </p:nvSpPr>
        <p:spPr>
          <a:xfrm>
            <a:off x="914400" y="914400"/>
            <a:ext cx="7772400" cy="5105400"/>
          </a:xfrm>
        </p:spPr>
        <p:txBody>
          <a:bodyPr>
            <a:normAutofit fontScale="92500" lnSpcReduction="20000"/>
          </a:bodyPr>
          <a:lstStyle/>
          <a:p>
            <a:r>
              <a:rPr lang="en-US" dirty="0"/>
              <a:t>When we execute Maven build commands, Maven starts looking for dependency libraries in the following sequence:</a:t>
            </a:r>
          </a:p>
          <a:p>
            <a:r>
              <a:rPr lang="en-US" b="1" dirty="0"/>
              <a:t>Step 1 - </a:t>
            </a:r>
            <a:r>
              <a:rPr lang="en-US" dirty="0"/>
              <a:t>Search dependency in local repository, if not found, move to step 2 else if found then do the further processing.</a:t>
            </a:r>
          </a:p>
          <a:p>
            <a:r>
              <a:rPr lang="en-US" b="1" dirty="0"/>
              <a:t>Step 2 - </a:t>
            </a:r>
            <a:r>
              <a:rPr lang="en-US" dirty="0"/>
              <a:t>Search dependency in central repository, if not found and remote repository/repositories is/are mentioned then move to step 4 else if found, then it is downloaded to local repository for future reference.</a:t>
            </a:r>
          </a:p>
          <a:p>
            <a:r>
              <a:rPr lang="en-US" b="1" dirty="0"/>
              <a:t>Step 3 - </a:t>
            </a:r>
            <a:r>
              <a:rPr lang="en-US" dirty="0"/>
              <a:t>If a remote repository has not been mentioned, Maven simply stops the processing and throws error (Unable to find dependency).</a:t>
            </a:r>
          </a:p>
          <a:p>
            <a:r>
              <a:rPr lang="en-US" b="1" dirty="0"/>
              <a:t>Step 4 - </a:t>
            </a:r>
            <a:r>
              <a:rPr lang="en-US" dirty="0"/>
              <a:t>Search dependency in remote repository or repositories, if found then it is downloaded to local repository for future reference otherwise Maven as expected stop processing and throws error (Unable to find dependency).</a:t>
            </a:r>
            <a:br>
              <a:rPr lang="en-US" dirty="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What is Build Profile?</a:t>
            </a:r>
          </a:p>
        </p:txBody>
      </p:sp>
      <p:sp>
        <p:nvSpPr>
          <p:cNvPr id="3" name="Content Placeholder 2"/>
          <p:cNvSpPr>
            <a:spLocks noGrp="1"/>
          </p:cNvSpPr>
          <p:nvPr>
            <p:ph sz="quarter" idx="1"/>
          </p:nvPr>
        </p:nvSpPr>
        <p:spPr>
          <a:xfrm>
            <a:off x="914400" y="990600"/>
            <a:ext cx="7772400" cy="5029200"/>
          </a:xfrm>
        </p:spPr>
        <p:txBody>
          <a:bodyPr/>
          <a:lstStyle/>
          <a:p>
            <a:r>
              <a:rPr lang="en-US" dirty="0"/>
              <a:t>A </a:t>
            </a:r>
            <a:r>
              <a:rPr lang="en-US" i="1" dirty="0"/>
              <a:t>Build profile</a:t>
            </a:r>
            <a:r>
              <a:rPr lang="en-US" dirty="0"/>
              <a:t> is a set of configuration values which can be used to set or override default values of Maven build. Using a build profile, you can customize build for different environments such </a:t>
            </a:r>
            <a:r>
              <a:rPr lang="en-US" dirty="0" err="1"/>
              <a:t>as</a:t>
            </a:r>
            <a:r>
              <a:rPr lang="en-US" i="1" dirty="0" err="1"/>
              <a:t>Production</a:t>
            </a:r>
            <a:r>
              <a:rPr lang="en-US" dirty="0"/>
              <a:t> v/s </a:t>
            </a:r>
            <a:r>
              <a:rPr lang="en-US" i="1" dirty="0"/>
              <a:t>Development</a:t>
            </a:r>
            <a:r>
              <a:rPr lang="en-US" dirty="0"/>
              <a:t> environments.</a:t>
            </a:r>
          </a:p>
          <a:p>
            <a:r>
              <a:rPr lang="en-US" dirty="0"/>
              <a:t>Profiles are specified in pom.xml file using its </a:t>
            </a:r>
            <a:r>
              <a:rPr lang="en-US" dirty="0" err="1"/>
              <a:t>activeProfiles</a:t>
            </a:r>
            <a:r>
              <a:rPr lang="en-US" dirty="0"/>
              <a:t> / profiles elements and are triggered in variety of ways. Profiles modify the POM at build time, and are used to give parameters different target environments (for example, the path of the database server in the development, testing, and production environments).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153400" cy="639762"/>
          </a:xfrm>
        </p:spPr>
        <p:txBody>
          <a:bodyPr>
            <a:normAutofit fontScale="90000"/>
          </a:bodyPr>
          <a:lstStyle/>
          <a:p>
            <a:r>
              <a:rPr lang="en-US" dirty="0"/>
              <a:t>Types of Build Profile &amp; Profile Activation</a:t>
            </a:r>
          </a:p>
        </p:txBody>
      </p:sp>
      <p:sp>
        <p:nvSpPr>
          <p:cNvPr id="3" name="Content Placeholder 2"/>
          <p:cNvSpPr>
            <a:spLocks noGrp="1"/>
          </p:cNvSpPr>
          <p:nvPr>
            <p:ph sz="quarter" idx="1"/>
          </p:nvPr>
        </p:nvSpPr>
        <p:spPr>
          <a:xfrm>
            <a:off x="685800" y="1066800"/>
            <a:ext cx="8001000" cy="4953000"/>
          </a:xfrm>
        </p:spPr>
        <p:txBody>
          <a:bodyPr/>
          <a:lstStyle/>
          <a:p>
            <a:pPr>
              <a:buNone/>
            </a:pPr>
            <a:endParaRPr lang="en-US" dirty="0"/>
          </a:p>
          <a:p>
            <a:pPr>
              <a:buNone/>
            </a:pPr>
            <a:endParaRPr lang="en-US" dirty="0"/>
          </a:p>
          <a:p>
            <a:pPr>
              <a:buNone/>
            </a:pPr>
            <a:endParaRPr lang="en-US" dirty="0"/>
          </a:p>
          <a:p>
            <a:pPr>
              <a:buNone/>
            </a:pPr>
            <a:endParaRPr lang="en-US" dirty="0"/>
          </a:p>
          <a:p>
            <a:pPr>
              <a:buNone/>
            </a:pPr>
            <a:r>
              <a:rPr lang="en-US" dirty="0"/>
              <a:t>A Maven Build Profile can be activated in various ways.</a:t>
            </a:r>
          </a:p>
          <a:p>
            <a:r>
              <a:rPr lang="en-US" dirty="0"/>
              <a:t>Explicitly using command console input.</a:t>
            </a:r>
          </a:p>
          <a:p>
            <a:r>
              <a:rPr lang="en-US" dirty="0"/>
              <a:t>Through maven settings.</a:t>
            </a:r>
          </a:p>
          <a:p>
            <a:r>
              <a:rPr lang="en-US" dirty="0"/>
              <a:t>Based on environment variables (User/System variables).</a:t>
            </a:r>
          </a:p>
          <a:p>
            <a:r>
              <a:rPr lang="en-US" dirty="0"/>
              <a:t>OS Settings (for example, Windows family).</a:t>
            </a:r>
          </a:p>
          <a:p>
            <a:r>
              <a:rPr lang="en-US" dirty="0"/>
              <a:t>Present/missing files.</a:t>
            </a:r>
          </a:p>
          <a:p>
            <a:endParaRPr lang="en-US" dirty="0"/>
          </a:p>
        </p:txBody>
      </p:sp>
      <p:graphicFrame>
        <p:nvGraphicFramePr>
          <p:cNvPr id="4" name="Content Placeholder 3"/>
          <p:cNvGraphicFramePr>
            <a:graphicFrameLocks/>
          </p:cNvGraphicFramePr>
          <p:nvPr/>
        </p:nvGraphicFramePr>
        <p:xfrm>
          <a:off x="762000" y="1371600"/>
          <a:ext cx="7924800" cy="14782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228600">
                <a:tc>
                  <a:txBody>
                    <a:bodyPr/>
                    <a:lstStyle/>
                    <a:p>
                      <a:r>
                        <a:rPr lang="en-US" dirty="0"/>
                        <a:t>Type</a:t>
                      </a:r>
                    </a:p>
                  </a:txBody>
                  <a:tcPr/>
                </a:tc>
                <a:tc>
                  <a:txBody>
                    <a:bodyPr/>
                    <a:lstStyle/>
                    <a:p>
                      <a:r>
                        <a:rPr lang="en-US" dirty="0"/>
                        <a:t>Where it is defined</a:t>
                      </a:r>
                    </a:p>
                  </a:txBody>
                  <a:tcPr/>
                </a:tc>
                <a:extLst>
                  <a:ext uri="{0D108BD9-81ED-4DB2-BD59-A6C34878D82A}">
                    <a16:rowId xmlns:a16="http://schemas.microsoft.com/office/drawing/2014/main" val="10000"/>
                  </a:ext>
                </a:extLst>
              </a:tr>
              <a:tr h="370840">
                <a:tc>
                  <a:txBody>
                    <a:bodyPr/>
                    <a:lstStyle/>
                    <a:p>
                      <a:r>
                        <a:rPr lang="en-US" dirty="0"/>
                        <a:t>Per Project</a:t>
                      </a:r>
                    </a:p>
                  </a:txBody>
                  <a:tcPr/>
                </a:tc>
                <a:tc>
                  <a:txBody>
                    <a:bodyPr/>
                    <a:lstStyle/>
                    <a:p>
                      <a:r>
                        <a:rPr kumimoji="0" lang="en-US" b="0" i="0" kern="1200" dirty="0">
                          <a:solidFill>
                            <a:schemeClr val="dk1"/>
                          </a:solidFill>
                          <a:latin typeface="+mn-lt"/>
                          <a:ea typeface="+mn-ea"/>
                          <a:cs typeface="+mn-cs"/>
                        </a:rPr>
                        <a:t>Defined in the project POM file, pom.xml</a:t>
                      </a:r>
                      <a:endParaRPr lang="en-US" dirty="0"/>
                    </a:p>
                  </a:txBody>
                  <a:tcPr/>
                </a:tc>
                <a:extLst>
                  <a:ext uri="{0D108BD9-81ED-4DB2-BD59-A6C34878D82A}">
                    <a16:rowId xmlns:a16="http://schemas.microsoft.com/office/drawing/2014/main" val="10001"/>
                  </a:ext>
                </a:extLst>
              </a:tr>
              <a:tr h="370840">
                <a:tc>
                  <a:txBody>
                    <a:bodyPr/>
                    <a:lstStyle/>
                    <a:p>
                      <a:r>
                        <a:rPr lang="en-US" dirty="0"/>
                        <a:t>Per User</a:t>
                      </a:r>
                    </a:p>
                  </a:txBody>
                  <a:tcPr/>
                </a:tc>
                <a:tc>
                  <a:txBody>
                    <a:bodyPr/>
                    <a:lstStyle/>
                    <a:p>
                      <a:r>
                        <a:rPr kumimoji="0" lang="en-US" b="0" i="0" kern="1200" dirty="0">
                          <a:solidFill>
                            <a:schemeClr val="dk1"/>
                          </a:solidFill>
                          <a:latin typeface="+mn-lt"/>
                          <a:ea typeface="+mn-ea"/>
                          <a:cs typeface="+mn-cs"/>
                        </a:rPr>
                        <a:t>Defined in Maven settings xml file (%USER_HOME%/.m2/settings.xml)</a:t>
                      </a:r>
                      <a:endParaRPr lang="en-US" dirty="0"/>
                    </a:p>
                  </a:txBody>
                  <a:tcPr/>
                </a:tc>
                <a:extLst>
                  <a:ext uri="{0D108BD9-81ED-4DB2-BD59-A6C34878D82A}">
                    <a16:rowId xmlns:a16="http://schemas.microsoft.com/office/drawing/2014/main" val="10002"/>
                  </a:ext>
                </a:extLst>
              </a:tr>
              <a:tr h="370840">
                <a:tc>
                  <a:txBody>
                    <a:bodyPr/>
                    <a:lstStyle/>
                    <a:p>
                      <a:r>
                        <a:rPr lang="en-US" dirty="0"/>
                        <a:t>Global</a:t>
                      </a:r>
                    </a:p>
                  </a:txBody>
                  <a:tcPr/>
                </a:tc>
                <a:tc>
                  <a:txBody>
                    <a:bodyPr/>
                    <a:lstStyle/>
                    <a:p>
                      <a:r>
                        <a:rPr kumimoji="0" lang="en-US" b="0" i="0" kern="1200" dirty="0">
                          <a:solidFill>
                            <a:schemeClr val="dk1"/>
                          </a:solidFill>
                          <a:latin typeface="+mn-lt"/>
                          <a:ea typeface="+mn-ea"/>
                          <a:cs typeface="+mn-cs"/>
                        </a:rPr>
                        <a:t>Defined in Maven global settings xml file (%M2_HOME%/conf/settings.xml)</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dirty="0"/>
              <a:t>What is Maven?</a:t>
            </a:r>
          </a:p>
        </p:txBody>
      </p:sp>
      <p:sp>
        <p:nvSpPr>
          <p:cNvPr id="3" name="Content Placeholder 2"/>
          <p:cNvSpPr>
            <a:spLocks noGrp="1"/>
          </p:cNvSpPr>
          <p:nvPr>
            <p:ph sz="quarter" idx="1"/>
          </p:nvPr>
        </p:nvSpPr>
        <p:spPr>
          <a:xfrm>
            <a:off x="914400" y="1066800"/>
            <a:ext cx="7772400" cy="4953000"/>
          </a:xfrm>
        </p:spPr>
        <p:txBody>
          <a:bodyPr/>
          <a:lstStyle/>
          <a:p>
            <a:r>
              <a:rPr lang="en-US" dirty="0"/>
              <a:t>Maven is a project management and comprehension tool. Maven provides developers a complete build lifecycle framework. Development team can automate the project's build infrastructure in almost no time as Maven uses a standard directory layout and a default build lifecycle.</a:t>
            </a:r>
          </a:p>
          <a:p>
            <a:r>
              <a:rPr lang="en-US" dirty="0"/>
              <a:t>In case of multiple development teams environment, Maven can set-up the way to work as per standards in a very short time. As most of the project setups are simple and reusable, Maven makes life of developer easy while creating reports, checks, build and testing automation setups.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a:t>Profile Activation Examples</a:t>
            </a: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990600" y="990600"/>
            <a:ext cx="7696200" cy="50292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a:t>Explicit Profile Activation</a:t>
            </a:r>
          </a:p>
        </p:txBody>
      </p:sp>
      <p:sp>
        <p:nvSpPr>
          <p:cNvPr id="3" name="Content Placeholder 2"/>
          <p:cNvSpPr>
            <a:spLocks noGrp="1"/>
          </p:cNvSpPr>
          <p:nvPr>
            <p:ph sz="quarter" idx="1"/>
          </p:nvPr>
        </p:nvSpPr>
        <p:spPr>
          <a:xfrm>
            <a:off x="914400" y="1066800"/>
            <a:ext cx="7772400" cy="4953000"/>
          </a:xfrm>
        </p:spPr>
        <p:txBody>
          <a:bodyPr/>
          <a:lstStyle/>
          <a:p>
            <a:r>
              <a:rPr lang="en-US" dirty="0"/>
              <a:t>In the following example, We'll attach maven-</a:t>
            </a:r>
            <a:r>
              <a:rPr lang="en-US" dirty="0" err="1"/>
              <a:t>antrun</a:t>
            </a:r>
            <a:r>
              <a:rPr lang="en-US" dirty="0"/>
              <a:t>-</a:t>
            </a:r>
            <a:r>
              <a:rPr lang="en-US" dirty="0" err="1"/>
              <a:t>plugin:run</a:t>
            </a:r>
            <a:r>
              <a:rPr lang="en-US" dirty="0"/>
              <a:t> goal to test phase. This will allow us to echo text messages for different profiles. We will be using pom.xml to define different profiles and will activate profile at command console using maven command.</a:t>
            </a:r>
          </a:p>
          <a:p>
            <a:r>
              <a:rPr lang="en-US" dirty="0"/>
              <a:t>Assume, we've created following pom.xml in C:\MVN\project folder.</a:t>
            </a:r>
          </a:p>
          <a:p>
            <a:r>
              <a:rPr lang="en-US" dirty="0"/>
              <a:t>Now open command console, go to the folder containing pom.xml and execute the following </a:t>
            </a:r>
            <a:r>
              <a:rPr lang="en-US" b="1" dirty="0" err="1"/>
              <a:t>mvn</a:t>
            </a:r>
            <a:r>
              <a:rPr lang="en-US" dirty="0" err="1"/>
              <a:t>command</a:t>
            </a:r>
            <a:r>
              <a:rPr lang="en-US" dirty="0"/>
              <a:t>. Pass the profile name as argument using -P option.</a:t>
            </a:r>
          </a:p>
          <a:p>
            <a:r>
              <a:rPr lang="en-US" dirty="0"/>
              <a:t>Example: </a:t>
            </a:r>
            <a:r>
              <a:rPr lang="en-US" dirty="0" err="1"/>
              <a:t>mvn</a:t>
            </a:r>
            <a:r>
              <a:rPr lang="en-US" dirty="0"/>
              <a:t> test -</a:t>
            </a:r>
            <a:r>
              <a:rPr lang="en-US" dirty="0" err="1"/>
              <a:t>Ptest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a:t>Continue…</a:t>
            </a:r>
          </a:p>
        </p:txBody>
      </p:sp>
      <p:sp>
        <p:nvSpPr>
          <p:cNvPr id="3" name="Content Placeholder 2"/>
          <p:cNvSpPr>
            <a:spLocks noGrp="1"/>
          </p:cNvSpPr>
          <p:nvPr>
            <p:ph sz="quarter" idx="1"/>
          </p:nvPr>
        </p:nvSpPr>
        <p:spPr>
          <a:xfrm>
            <a:off x="914400" y="914400"/>
            <a:ext cx="7772400" cy="5257800"/>
          </a:xfrm>
        </p:spPr>
        <p:txBody>
          <a:bodyPr>
            <a:normAutofit fontScale="92500" lnSpcReduction="10000"/>
          </a:bodyPr>
          <a:lstStyle/>
          <a:p>
            <a:r>
              <a:rPr lang="en-US" dirty="0"/>
              <a:t>Add another profile element to profiles element of pom.xml (copy existing profile element and paste it where profile elements ends).</a:t>
            </a:r>
          </a:p>
          <a:p>
            <a:r>
              <a:rPr lang="en-US" dirty="0"/>
              <a:t>Update id of this profile element from test to normal.</a:t>
            </a:r>
          </a:p>
          <a:p>
            <a:r>
              <a:rPr lang="en-US" dirty="0"/>
              <a:t>Update task section to echo </a:t>
            </a:r>
            <a:r>
              <a:rPr lang="en-US" dirty="0" err="1"/>
              <a:t>env.properties</a:t>
            </a:r>
            <a:r>
              <a:rPr lang="en-US" dirty="0"/>
              <a:t> and copy </a:t>
            </a:r>
            <a:r>
              <a:rPr lang="en-US" dirty="0" err="1"/>
              <a:t>env.properties</a:t>
            </a:r>
            <a:r>
              <a:rPr lang="en-US" dirty="0"/>
              <a:t> to target directory</a:t>
            </a:r>
          </a:p>
          <a:p>
            <a:r>
              <a:rPr lang="en-US" dirty="0"/>
              <a:t>Again repeat above three steps, update id to prod and task section for </a:t>
            </a:r>
            <a:r>
              <a:rPr lang="en-US" dirty="0" err="1"/>
              <a:t>env.prod.properties</a:t>
            </a:r>
            <a:endParaRPr lang="en-US" dirty="0"/>
          </a:p>
          <a:p>
            <a:r>
              <a:rPr lang="en-US" dirty="0"/>
              <a:t>That's all. Now you've three build profiles ready (normal / test / prod).</a:t>
            </a:r>
          </a:p>
          <a:p>
            <a:r>
              <a:rPr lang="en-US" dirty="0"/>
              <a:t>Now open command console, go to the folder containing pom.xml and execute the following </a:t>
            </a:r>
            <a:r>
              <a:rPr lang="en-US" b="1" dirty="0" err="1"/>
              <a:t>mvn</a:t>
            </a:r>
            <a:r>
              <a:rPr lang="en-US" dirty="0" err="1"/>
              <a:t>commands</a:t>
            </a:r>
            <a:r>
              <a:rPr lang="en-US" dirty="0"/>
              <a:t>. Pass the profile names as argument using -P option. </a:t>
            </a:r>
          </a:p>
          <a:p>
            <a:r>
              <a:rPr lang="en-US" dirty="0"/>
              <a:t>Examples: </a:t>
            </a:r>
            <a:r>
              <a:rPr lang="en-US" dirty="0" err="1"/>
              <a:t>mvn</a:t>
            </a:r>
            <a:r>
              <a:rPr lang="en-US" dirty="0"/>
              <a:t> test -</a:t>
            </a:r>
            <a:r>
              <a:rPr lang="en-US" dirty="0" err="1"/>
              <a:t>Pnormal</a:t>
            </a:r>
            <a:r>
              <a:rPr lang="en-US" dirty="0"/>
              <a:t> , </a:t>
            </a:r>
            <a:r>
              <a:rPr lang="en-US" dirty="0" err="1"/>
              <a:t>mvn</a:t>
            </a:r>
            <a:r>
              <a:rPr lang="en-US" dirty="0"/>
              <a:t> test -</a:t>
            </a:r>
            <a:r>
              <a:rPr lang="en-US" dirty="0" err="1"/>
              <a:t>Pprod</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a:t>Profile Activation Via Maven Settings</a:t>
            </a:r>
          </a:p>
        </p:txBody>
      </p:sp>
      <p:sp>
        <p:nvSpPr>
          <p:cNvPr id="3" name="Content Placeholder 2"/>
          <p:cNvSpPr>
            <a:spLocks noGrp="1"/>
          </p:cNvSpPr>
          <p:nvPr>
            <p:ph sz="quarter" idx="1"/>
          </p:nvPr>
        </p:nvSpPr>
        <p:spPr>
          <a:xfrm>
            <a:off x="914400" y="990600"/>
            <a:ext cx="7772400" cy="5029200"/>
          </a:xfrm>
        </p:spPr>
        <p:txBody>
          <a:bodyPr/>
          <a:lstStyle/>
          <a:p>
            <a:r>
              <a:rPr lang="en-US" dirty="0"/>
              <a:t>Open Maven </a:t>
            </a:r>
            <a:r>
              <a:rPr lang="en-US" b="1" dirty="0"/>
              <a:t>settings.xml</a:t>
            </a:r>
            <a:r>
              <a:rPr lang="en-US" dirty="0"/>
              <a:t> file available in %USER_HOME%/.m2 directory where </a:t>
            </a:r>
            <a:r>
              <a:rPr lang="en-US" b="1" dirty="0"/>
              <a:t>%</a:t>
            </a:r>
            <a:r>
              <a:rPr lang="en-US" b="1" dirty="0" err="1"/>
              <a:t>USER_HOME%</a:t>
            </a:r>
            <a:r>
              <a:rPr lang="en-US" dirty="0" err="1"/>
              <a:t>represents</a:t>
            </a:r>
            <a:r>
              <a:rPr lang="en-US" dirty="0"/>
              <a:t> user home directory. If settings.xml file is not there then create a new one.</a:t>
            </a:r>
          </a:p>
          <a:p>
            <a:r>
              <a:rPr lang="en-US" dirty="0"/>
              <a:t>Add test profile as an active profile using </a:t>
            </a:r>
            <a:r>
              <a:rPr lang="en-US" dirty="0" err="1"/>
              <a:t>activeProfiles</a:t>
            </a:r>
            <a:r>
              <a:rPr lang="en-US" dirty="0"/>
              <a:t> node.</a:t>
            </a:r>
          </a:p>
          <a:p>
            <a:r>
              <a:rPr lang="en-US" dirty="0"/>
              <a:t>Now open command console, go to the folder containing pom.xml and execute the following </a:t>
            </a:r>
            <a:r>
              <a:rPr lang="en-US" b="1" dirty="0" err="1"/>
              <a:t>mvn</a:t>
            </a:r>
            <a:r>
              <a:rPr lang="en-US" dirty="0" err="1"/>
              <a:t>command</a:t>
            </a:r>
            <a:r>
              <a:rPr lang="en-US" dirty="0"/>
              <a:t>. Do not pass the profile name using -P </a:t>
            </a:r>
            <a:r>
              <a:rPr lang="en-US" dirty="0" err="1"/>
              <a:t>option.Maven</a:t>
            </a:r>
            <a:r>
              <a:rPr lang="en-US" dirty="0"/>
              <a:t> will display result of test profile being an active profile. Ex: </a:t>
            </a:r>
            <a:r>
              <a:rPr lang="en-US" dirty="0" err="1"/>
              <a:t>mvn</a:t>
            </a:r>
            <a:r>
              <a:rPr lang="en-US" dirty="0"/>
              <a:t> test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a:bodyPr>
          <a:lstStyle/>
          <a:p>
            <a:r>
              <a:rPr lang="en-US" sz="3200" dirty="0"/>
              <a:t>Profile Activation Via Environment Variables</a:t>
            </a:r>
          </a:p>
        </p:txBody>
      </p:sp>
      <p:sp>
        <p:nvSpPr>
          <p:cNvPr id="3" name="Content Placeholder 2"/>
          <p:cNvSpPr>
            <a:spLocks noGrp="1"/>
          </p:cNvSpPr>
          <p:nvPr>
            <p:ph sz="quarter" idx="1"/>
          </p:nvPr>
        </p:nvSpPr>
        <p:spPr>
          <a:xfrm>
            <a:off x="914400" y="1066800"/>
            <a:ext cx="7772400" cy="4953000"/>
          </a:xfrm>
        </p:spPr>
        <p:txBody>
          <a:bodyPr>
            <a:normAutofit fontScale="85000" lnSpcReduction="20000"/>
          </a:bodyPr>
          <a:lstStyle/>
          <a:p>
            <a:r>
              <a:rPr lang="en-US" dirty="0"/>
              <a:t>Now remove active profile from maven settings.xml and update the test profile mentioned in pom.xml. Add activation element to profile element as shown below.</a:t>
            </a:r>
          </a:p>
          <a:p>
            <a:r>
              <a:rPr lang="en-US" dirty="0"/>
              <a:t>The test profile will trigger when the system property "</a:t>
            </a:r>
            <a:r>
              <a:rPr lang="en-US" dirty="0" err="1"/>
              <a:t>env</a:t>
            </a:r>
            <a:r>
              <a:rPr lang="en-US" dirty="0"/>
              <a:t>" is specified with the value "test". Create a environment variable "</a:t>
            </a:r>
            <a:r>
              <a:rPr lang="en-US" dirty="0" err="1"/>
              <a:t>env</a:t>
            </a:r>
            <a:r>
              <a:rPr lang="en-US" dirty="0"/>
              <a:t>" and set its value as "test".</a:t>
            </a:r>
          </a:p>
          <a:p>
            <a:pPr>
              <a:buNone/>
            </a:pPr>
            <a:r>
              <a:rPr lang="en-US" dirty="0"/>
              <a:t>&lt;profile&gt;</a:t>
            </a:r>
          </a:p>
          <a:p>
            <a:pPr>
              <a:buNone/>
            </a:pPr>
            <a:r>
              <a:rPr lang="en-US" dirty="0"/>
              <a:t>	&lt;id&gt;test&lt;/id&gt;</a:t>
            </a:r>
          </a:p>
          <a:p>
            <a:pPr>
              <a:buNone/>
            </a:pPr>
            <a:r>
              <a:rPr lang="en-US" dirty="0"/>
              <a:t>	&lt;activation&gt;</a:t>
            </a:r>
          </a:p>
          <a:p>
            <a:pPr>
              <a:buNone/>
            </a:pPr>
            <a:r>
              <a:rPr lang="en-US" dirty="0"/>
              <a:t>		&lt;property&gt;</a:t>
            </a:r>
          </a:p>
          <a:p>
            <a:pPr>
              <a:buNone/>
            </a:pPr>
            <a:r>
              <a:rPr lang="en-US" dirty="0"/>
              <a:t>			&lt;name&gt;env.M2_HOME&lt;/name&gt;</a:t>
            </a:r>
          </a:p>
          <a:p>
            <a:pPr>
              <a:buNone/>
            </a:pPr>
            <a:r>
              <a:rPr lang="en-US" dirty="0"/>
              <a:t>		&lt;/property&gt;</a:t>
            </a:r>
          </a:p>
          <a:p>
            <a:pPr>
              <a:buNone/>
            </a:pPr>
            <a:r>
              <a:rPr lang="en-US" dirty="0"/>
              <a:t>	&lt;/activation&gt;</a:t>
            </a:r>
          </a:p>
          <a:p>
            <a:pPr>
              <a:buNone/>
            </a:pPr>
            <a:r>
              <a:rPr lang="en-US" dirty="0"/>
              <a:t>&lt;/profile&gt;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a:t>Profile Activation Via Operating System</a:t>
            </a:r>
          </a:p>
        </p:txBody>
      </p:sp>
      <p:sp>
        <p:nvSpPr>
          <p:cNvPr id="3" name="Content Placeholder 2"/>
          <p:cNvSpPr>
            <a:spLocks noGrp="1"/>
          </p:cNvSpPr>
          <p:nvPr>
            <p:ph sz="quarter" idx="1"/>
          </p:nvPr>
        </p:nvSpPr>
        <p:spPr>
          <a:xfrm>
            <a:off x="914400" y="914400"/>
            <a:ext cx="7772400" cy="5105400"/>
          </a:xfrm>
        </p:spPr>
        <p:txBody>
          <a:bodyPr>
            <a:normAutofit fontScale="70000" lnSpcReduction="20000"/>
          </a:bodyPr>
          <a:lstStyle/>
          <a:p>
            <a:r>
              <a:rPr lang="en-US" dirty="0"/>
              <a:t>Activation element to include </a:t>
            </a:r>
            <a:r>
              <a:rPr lang="en-US" dirty="0" err="1"/>
              <a:t>os</a:t>
            </a:r>
            <a:r>
              <a:rPr lang="en-US" dirty="0"/>
              <a:t> detail as shown below. This test profile will trigger when the system is windows XP.</a:t>
            </a:r>
          </a:p>
          <a:p>
            <a:pPr>
              <a:buNone/>
            </a:pPr>
            <a:r>
              <a:rPr lang="en-US" dirty="0"/>
              <a:t>&lt;profile&gt;</a:t>
            </a:r>
          </a:p>
          <a:p>
            <a:pPr>
              <a:buNone/>
            </a:pPr>
            <a:r>
              <a:rPr lang="en-US" dirty="0"/>
              <a:t>	&lt;id&gt;test&lt;/id&gt;</a:t>
            </a:r>
          </a:p>
          <a:p>
            <a:pPr>
              <a:buNone/>
            </a:pPr>
            <a:r>
              <a:rPr lang="en-US" dirty="0"/>
              <a:t>	&lt;activation&gt;</a:t>
            </a:r>
          </a:p>
          <a:p>
            <a:pPr>
              <a:buNone/>
            </a:pPr>
            <a:r>
              <a:rPr lang="en-US" dirty="0"/>
              <a:t>		&lt;</a:t>
            </a:r>
            <a:r>
              <a:rPr lang="en-US" dirty="0" err="1"/>
              <a:t>os</a:t>
            </a:r>
            <a:r>
              <a:rPr lang="en-US" dirty="0"/>
              <a:t>&gt;</a:t>
            </a:r>
          </a:p>
          <a:p>
            <a:pPr>
              <a:buNone/>
            </a:pPr>
            <a:r>
              <a:rPr lang="en-US" dirty="0"/>
              <a:t>			&lt;name&gt;Windows XP&lt;/name&gt;</a:t>
            </a:r>
          </a:p>
          <a:p>
            <a:pPr>
              <a:buNone/>
            </a:pPr>
            <a:r>
              <a:rPr lang="en-US" dirty="0"/>
              <a:t>			&lt;family&gt;Windows&lt;/family&gt;</a:t>
            </a:r>
          </a:p>
          <a:p>
            <a:pPr>
              <a:buNone/>
            </a:pPr>
            <a:r>
              <a:rPr lang="en-US" dirty="0"/>
              <a:t>			&lt;arch&gt;x86&lt;/arch&gt;</a:t>
            </a:r>
          </a:p>
          <a:p>
            <a:pPr>
              <a:buNone/>
            </a:pPr>
            <a:r>
              <a:rPr lang="en-US" dirty="0"/>
              <a:t>			&lt;version&gt;5.1.2600&lt;/version&gt;</a:t>
            </a:r>
          </a:p>
          <a:p>
            <a:pPr>
              <a:buNone/>
            </a:pPr>
            <a:r>
              <a:rPr lang="en-US" dirty="0"/>
              <a:t>		&lt;/</a:t>
            </a:r>
            <a:r>
              <a:rPr lang="en-US" dirty="0" err="1"/>
              <a:t>os</a:t>
            </a:r>
            <a:r>
              <a:rPr lang="en-US" dirty="0"/>
              <a:t>&gt;</a:t>
            </a:r>
          </a:p>
          <a:p>
            <a:pPr>
              <a:buNone/>
            </a:pPr>
            <a:r>
              <a:rPr lang="en-US" dirty="0"/>
              <a:t>	&lt;/activation&gt;</a:t>
            </a:r>
          </a:p>
          <a:p>
            <a:pPr>
              <a:buNone/>
            </a:pPr>
            <a:r>
              <a:rPr lang="en-US" dirty="0"/>
              <a:t>&lt;/profile&gt;</a:t>
            </a:r>
          </a:p>
          <a:p>
            <a:pPr>
              <a:buNone/>
            </a:pPr>
            <a:r>
              <a:rPr lang="en-US" dirty="0"/>
              <a:t>Now open command console, go to the folder containing pom.xml and execute the following </a:t>
            </a:r>
            <a:r>
              <a:rPr lang="en-US" b="1" dirty="0" err="1"/>
              <a:t>mvn</a:t>
            </a:r>
            <a:r>
              <a:rPr lang="en-US" dirty="0" err="1"/>
              <a:t>commands</a:t>
            </a:r>
            <a:r>
              <a:rPr lang="en-US" dirty="0"/>
              <a:t>. Do not pass the profile name using -P </a:t>
            </a:r>
            <a:r>
              <a:rPr lang="en-US" dirty="0" err="1"/>
              <a:t>option.Maven</a:t>
            </a:r>
            <a:r>
              <a:rPr lang="en-US" dirty="0"/>
              <a:t> will display result of test profile being an active profile.</a:t>
            </a:r>
          </a:p>
          <a:p>
            <a:pPr>
              <a:buNone/>
            </a:pPr>
            <a:r>
              <a:rPr lang="en-US" dirty="0" err="1"/>
              <a:t>Mvn</a:t>
            </a:r>
            <a:r>
              <a:rPr lang="en-US" dirty="0"/>
              <a:t> test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305800" cy="639762"/>
          </a:xfrm>
        </p:spPr>
        <p:txBody>
          <a:bodyPr>
            <a:normAutofit fontScale="90000"/>
          </a:bodyPr>
          <a:lstStyle/>
          <a:p>
            <a:r>
              <a:rPr lang="en-US" dirty="0"/>
              <a:t>Profile Activation Via Present/Missing File</a:t>
            </a:r>
          </a:p>
        </p:txBody>
      </p:sp>
      <p:sp>
        <p:nvSpPr>
          <p:cNvPr id="3" name="Content Placeholder 2"/>
          <p:cNvSpPr>
            <a:spLocks noGrp="1"/>
          </p:cNvSpPr>
          <p:nvPr>
            <p:ph sz="quarter" idx="1"/>
          </p:nvPr>
        </p:nvSpPr>
        <p:spPr>
          <a:xfrm>
            <a:off x="609600" y="990600"/>
            <a:ext cx="8077200" cy="5029200"/>
          </a:xfrm>
        </p:spPr>
        <p:txBody>
          <a:bodyPr>
            <a:normAutofit lnSpcReduction="10000"/>
          </a:bodyPr>
          <a:lstStyle/>
          <a:p>
            <a:r>
              <a:rPr lang="en-US" dirty="0"/>
              <a:t>Now activation element to include </a:t>
            </a:r>
            <a:r>
              <a:rPr lang="en-US" dirty="0" err="1"/>
              <a:t>os</a:t>
            </a:r>
            <a:r>
              <a:rPr lang="en-US" dirty="0"/>
              <a:t> detail as shown below. The test profile will trigger when </a:t>
            </a:r>
            <a:r>
              <a:rPr lang="en-US" i="1" dirty="0"/>
              <a:t>target/classes/</a:t>
            </a:r>
            <a:r>
              <a:rPr lang="en-US" i="1" dirty="0" err="1"/>
              <a:t>env.properties</a:t>
            </a:r>
            <a:r>
              <a:rPr lang="en-US" i="1" dirty="0"/>
              <a:t> </a:t>
            </a:r>
            <a:r>
              <a:rPr lang="en-US" dirty="0"/>
              <a:t>is missing.</a:t>
            </a:r>
          </a:p>
          <a:p>
            <a:pPr>
              <a:buNone/>
            </a:pPr>
            <a:r>
              <a:rPr lang="en-US" dirty="0"/>
              <a:t>&lt;profile&gt;</a:t>
            </a:r>
          </a:p>
          <a:p>
            <a:pPr>
              <a:buNone/>
            </a:pPr>
            <a:r>
              <a:rPr lang="en-US" dirty="0"/>
              <a:t>	&lt;id&gt;test&lt;/id&gt;</a:t>
            </a:r>
          </a:p>
          <a:p>
            <a:pPr>
              <a:buNone/>
            </a:pPr>
            <a:r>
              <a:rPr lang="en-US" dirty="0"/>
              <a:t>	&lt;activation&gt;</a:t>
            </a:r>
          </a:p>
          <a:p>
            <a:pPr>
              <a:buNone/>
            </a:pPr>
            <a:r>
              <a:rPr lang="en-US" dirty="0"/>
              <a:t>		&lt;file&gt;			&lt;missing&gt;target/classes/</a:t>
            </a:r>
            <a:r>
              <a:rPr lang="en-US" dirty="0" err="1"/>
              <a:t>env.properties</a:t>
            </a:r>
            <a:r>
              <a:rPr lang="en-US" dirty="0"/>
              <a:t>&lt;/missing&gt;</a:t>
            </a:r>
          </a:p>
          <a:p>
            <a:pPr>
              <a:buNone/>
            </a:pPr>
            <a:r>
              <a:rPr lang="en-US" dirty="0"/>
              <a:t>		&lt;exists&gt;target/classes/</a:t>
            </a:r>
            <a:r>
              <a:rPr lang="en-US" dirty="0" err="1"/>
              <a:t>env.properties</a:t>
            </a:r>
            <a:r>
              <a:rPr lang="en-US" dirty="0"/>
              <a:t>&lt;/exists&gt;</a:t>
            </a:r>
          </a:p>
          <a:p>
            <a:pPr>
              <a:buNone/>
            </a:pPr>
            <a:r>
              <a:rPr lang="en-US" dirty="0"/>
              <a:t>		&lt;/file&gt;</a:t>
            </a:r>
          </a:p>
          <a:p>
            <a:pPr>
              <a:buNone/>
            </a:pPr>
            <a:r>
              <a:rPr lang="en-US" dirty="0"/>
              <a:t>	&lt;/activation&gt;</a:t>
            </a:r>
          </a:p>
          <a:p>
            <a:pPr>
              <a:buNone/>
            </a:pPr>
            <a:r>
              <a:rPr lang="en-US" dirty="0"/>
              <a:t>&lt;/profile&gt;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715962"/>
          </a:xfrm>
        </p:spPr>
        <p:txBody>
          <a:bodyPr>
            <a:normAutofit fontScale="90000"/>
          </a:bodyPr>
          <a:lstStyle/>
          <a:p>
            <a:r>
              <a:rPr lang="en-US" dirty="0"/>
              <a:t>What are Maven </a:t>
            </a:r>
            <a:r>
              <a:rPr lang="en-US" dirty="0" err="1"/>
              <a:t>Plugins</a:t>
            </a:r>
            <a:r>
              <a:rPr lang="en-US" dirty="0"/>
              <a:t>?</a:t>
            </a:r>
          </a:p>
        </p:txBody>
      </p:sp>
      <p:sp>
        <p:nvSpPr>
          <p:cNvPr id="3" name="Content Placeholder 2"/>
          <p:cNvSpPr>
            <a:spLocks noGrp="1"/>
          </p:cNvSpPr>
          <p:nvPr>
            <p:ph sz="quarter" idx="1"/>
          </p:nvPr>
        </p:nvSpPr>
        <p:spPr>
          <a:xfrm>
            <a:off x="609600" y="914400"/>
            <a:ext cx="8229600" cy="5105400"/>
          </a:xfrm>
        </p:spPr>
        <p:txBody>
          <a:bodyPr>
            <a:normAutofit/>
          </a:bodyPr>
          <a:lstStyle/>
          <a:p>
            <a:r>
              <a:rPr lang="en-US" dirty="0"/>
              <a:t>Maven is actually a </a:t>
            </a:r>
            <a:r>
              <a:rPr lang="en-US" dirty="0" err="1"/>
              <a:t>plugin</a:t>
            </a:r>
            <a:r>
              <a:rPr lang="en-US" dirty="0"/>
              <a:t> execution framework where every task is actually done by </a:t>
            </a:r>
            <a:r>
              <a:rPr lang="en-US" dirty="0" err="1"/>
              <a:t>plugins</a:t>
            </a:r>
            <a:r>
              <a:rPr lang="en-US" dirty="0"/>
              <a:t>. Maven </a:t>
            </a:r>
            <a:r>
              <a:rPr lang="en-US" dirty="0" err="1"/>
              <a:t>Plugins</a:t>
            </a:r>
            <a:r>
              <a:rPr lang="en-US" dirty="0"/>
              <a:t> are generally used to :</a:t>
            </a:r>
          </a:p>
          <a:p>
            <a:pPr lvl="1"/>
            <a:r>
              <a:rPr lang="en-US" dirty="0"/>
              <a:t>create jar file</a:t>
            </a:r>
          </a:p>
          <a:p>
            <a:pPr lvl="1"/>
            <a:r>
              <a:rPr lang="en-US" dirty="0"/>
              <a:t>create war file</a:t>
            </a:r>
          </a:p>
          <a:p>
            <a:pPr lvl="1"/>
            <a:r>
              <a:rPr lang="en-US" dirty="0"/>
              <a:t>compile code files</a:t>
            </a:r>
          </a:p>
          <a:p>
            <a:pPr lvl="1"/>
            <a:r>
              <a:rPr lang="en-US" dirty="0"/>
              <a:t>unit testing of code</a:t>
            </a:r>
          </a:p>
          <a:p>
            <a:pPr lvl="1"/>
            <a:r>
              <a:rPr lang="en-US" dirty="0"/>
              <a:t>create project documentation</a:t>
            </a:r>
          </a:p>
          <a:p>
            <a:pPr lvl="1"/>
            <a:r>
              <a:rPr lang="en-US" dirty="0"/>
              <a:t>create project reports</a:t>
            </a:r>
          </a:p>
          <a:p>
            <a:r>
              <a:rPr lang="en-US" dirty="0"/>
              <a:t>A </a:t>
            </a:r>
            <a:r>
              <a:rPr lang="en-US" dirty="0" err="1"/>
              <a:t>plugin</a:t>
            </a:r>
            <a:r>
              <a:rPr lang="en-US" dirty="0"/>
              <a:t> generally provides a set of goals and which can be executed using following syntax: </a:t>
            </a:r>
            <a:r>
              <a:rPr lang="en-US" dirty="0" err="1"/>
              <a:t>mvn</a:t>
            </a:r>
            <a:r>
              <a:rPr lang="en-US" dirty="0"/>
              <a:t> [</a:t>
            </a:r>
            <a:r>
              <a:rPr lang="en-US" dirty="0" err="1"/>
              <a:t>plugin</a:t>
            </a:r>
            <a:r>
              <a:rPr lang="en-US" dirty="0"/>
              <a:t>-name]:[goal-name]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dirty="0"/>
              <a:t>Convention Over Configuration</a:t>
            </a:r>
          </a:p>
        </p:txBody>
      </p:sp>
      <p:sp>
        <p:nvSpPr>
          <p:cNvPr id="3" name="Content Placeholder 2"/>
          <p:cNvSpPr>
            <a:spLocks noGrp="1"/>
          </p:cNvSpPr>
          <p:nvPr>
            <p:ph sz="quarter" idx="1"/>
          </p:nvPr>
        </p:nvSpPr>
        <p:spPr>
          <a:xfrm>
            <a:off x="914400" y="1066800"/>
            <a:ext cx="7772400" cy="4953000"/>
          </a:xfrm>
        </p:spPr>
        <p:txBody>
          <a:bodyPr>
            <a:normAutofit lnSpcReduction="10000"/>
          </a:bodyPr>
          <a:lstStyle/>
          <a:p>
            <a:r>
              <a:rPr lang="en-US" dirty="0"/>
              <a:t>Maven uses </a:t>
            </a:r>
            <a:r>
              <a:rPr lang="en-US" i="1" dirty="0"/>
              <a:t>Convention</a:t>
            </a:r>
            <a:r>
              <a:rPr lang="en-US" dirty="0"/>
              <a:t> over </a:t>
            </a:r>
            <a:r>
              <a:rPr lang="en-US" i="1" dirty="0"/>
              <a:t>Configuration</a:t>
            </a:r>
            <a:r>
              <a:rPr lang="en-US" dirty="0"/>
              <a:t> which means developers are not required to create build process themselves.</a:t>
            </a:r>
          </a:p>
          <a:p>
            <a:r>
              <a:rPr lang="en-US" dirty="0"/>
              <a:t>Developers do not have to mention each and every configuration detail. Maven provides sensible default behavior for projects. When a Maven project is created, Maven creates default project structure. Developer is only required to place files accordingly and he/she need not to define any configuration in pom.xml.</a:t>
            </a:r>
          </a:p>
          <a:p>
            <a:r>
              <a:rPr lang="en-US" dirty="0"/>
              <a:t>As an example, following table shows the default values for project source code files, resource files and other configurations. Assuming, </a:t>
            </a:r>
            <a:r>
              <a:rPr lang="en-US" b="1" dirty="0"/>
              <a:t>${</a:t>
            </a:r>
            <a:r>
              <a:rPr lang="en-US" b="1" dirty="0" err="1"/>
              <a:t>basedir</a:t>
            </a:r>
            <a:r>
              <a:rPr lang="en-US" b="1" dirty="0"/>
              <a:t>}</a:t>
            </a:r>
            <a:r>
              <a:rPr lang="en-US" dirty="0"/>
              <a:t> denotes the project location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Continue…</a:t>
            </a:r>
          </a:p>
        </p:txBody>
      </p:sp>
      <p:graphicFrame>
        <p:nvGraphicFramePr>
          <p:cNvPr id="4" name="Content Placeholder 3"/>
          <p:cNvGraphicFramePr>
            <a:graphicFrameLocks noGrp="1"/>
          </p:cNvGraphicFramePr>
          <p:nvPr>
            <p:ph sz="quarter" idx="1"/>
          </p:nvPr>
        </p:nvGraphicFramePr>
        <p:xfrm>
          <a:off x="914400" y="1143000"/>
          <a:ext cx="7772400" cy="222504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70840">
                <a:tc>
                  <a:txBody>
                    <a:bodyPr/>
                    <a:lstStyle/>
                    <a:p>
                      <a:r>
                        <a:rPr lang="en-US" dirty="0"/>
                        <a:t>Item</a:t>
                      </a:r>
                    </a:p>
                  </a:txBody>
                  <a:tcPr/>
                </a:tc>
                <a:tc>
                  <a:txBody>
                    <a:bodyPr/>
                    <a:lstStyle/>
                    <a:p>
                      <a:r>
                        <a:rPr lang="en-US" dirty="0"/>
                        <a:t>Default</a:t>
                      </a:r>
                    </a:p>
                  </a:txBody>
                  <a:tcPr/>
                </a:tc>
                <a:extLst>
                  <a:ext uri="{0D108BD9-81ED-4DB2-BD59-A6C34878D82A}">
                    <a16:rowId xmlns:a16="http://schemas.microsoft.com/office/drawing/2014/main" val="10000"/>
                  </a:ext>
                </a:extLst>
              </a:tr>
              <a:tr h="370840">
                <a:tc>
                  <a:txBody>
                    <a:bodyPr/>
                    <a:lstStyle/>
                    <a:p>
                      <a:r>
                        <a:rPr kumimoji="0" lang="en-US" b="0" i="0" kern="1200" dirty="0">
                          <a:solidFill>
                            <a:schemeClr val="dk1"/>
                          </a:solidFill>
                          <a:latin typeface="+mn-lt"/>
                          <a:ea typeface="+mn-ea"/>
                          <a:cs typeface="+mn-cs"/>
                        </a:rPr>
                        <a:t>source code</a:t>
                      </a:r>
                      <a:endParaRPr lang="en-US" dirty="0"/>
                    </a:p>
                  </a:txBody>
                  <a:tcPr/>
                </a:tc>
                <a:tc>
                  <a:txBody>
                    <a:bodyPr/>
                    <a:lstStyle/>
                    <a:p>
                      <a:r>
                        <a:rPr kumimoji="0" lang="en-US" b="0" i="0" kern="1200" dirty="0">
                          <a:solidFill>
                            <a:schemeClr val="dk1"/>
                          </a:solidFill>
                          <a:latin typeface="+mn-lt"/>
                          <a:ea typeface="+mn-ea"/>
                          <a:cs typeface="+mn-cs"/>
                        </a:rPr>
                        <a:t>${</a:t>
                      </a:r>
                      <a:r>
                        <a:rPr kumimoji="0" lang="en-US" b="0" i="0" kern="1200" dirty="0" err="1">
                          <a:solidFill>
                            <a:schemeClr val="dk1"/>
                          </a:solidFill>
                          <a:latin typeface="+mn-lt"/>
                          <a:ea typeface="+mn-ea"/>
                          <a:cs typeface="+mn-cs"/>
                        </a:rPr>
                        <a:t>basedir</a:t>
                      </a:r>
                      <a:r>
                        <a:rPr kumimoji="0" lang="en-US" b="0" i="0" kern="1200" dirty="0">
                          <a:solidFill>
                            <a:schemeClr val="dk1"/>
                          </a:solidFill>
                          <a:latin typeface="+mn-lt"/>
                          <a:ea typeface="+mn-ea"/>
                          <a:cs typeface="+mn-cs"/>
                        </a:rPr>
                        <a:t>}/</a:t>
                      </a:r>
                      <a:r>
                        <a:rPr kumimoji="0" lang="en-US" b="0" i="0" kern="1200" dirty="0" err="1">
                          <a:solidFill>
                            <a:schemeClr val="dk1"/>
                          </a:solidFill>
                          <a:latin typeface="+mn-lt"/>
                          <a:ea typeface="+mn-ea"/>
                          <a:cs typeface="+mn-cs"/>
                        </a:rPr>
                        <a:t>src</a:t>
                      </a:r>
                      <a:r>
                        <a:rPr kumimoji="0" lang="en-US" b="0" i="0" kern="1200" dirty="0">
                          <a:solidFill>
                            <a:schemeClr val="dk1"/>
                          </a:solidFill>
                          <a:latin typeface="+mn-lt"/>
                          <a:ea typeface="+mn-ea"/>
                          <a:cs typeface="+mn-cs"/>
                        </a:rPr>
                        <a:t>/main/java</a:t>
                      </a:r>
                      <a:endParaRPr lang="en-US" dirty="0"/>
                    </a:p>
                  </a:txBody>
                  <a:tcPr/>
                </a:tc>
                <a:extLst>
                  <a:ext uri="{0D108BD9-81ED-4DB2-BD59-A6C34878D82A}">
                    <a16:rowId xmlns:a16="http://schemas.microsoft.com/office/drawing/2014/main" val="10001"/>
                  </a:ext>
                </a:extLst>
              </a:tr>
              <a:tr h="370840">
                <a:tc>
                  <a:txBody>
                    <a:bodyPr/>
                    <a:lstStyle/>
                    <a:p>
                      <a:r>
                        <a:rPr kumimoji="0" lang="en-US" b="0" i="0" kern="1200" dirty="0">
                          <a:solidFill>
                            <a:schemeClr val="dk1"/>
                          </a:solidFill>
                          <a:latin typeface="+mn-lt"/>
                          <a:ea typeface="+mn-ea"/>
                          <a:cs typeface="+mn-cs"/>
                        </a:rPr>
                        <a:t>resources</a:t>
                      </a:r>
                      <a:endParaRPr lang="en-US" dirty="0"/>
                    </a:p>
                  </a:txBody>
                  <a:tcPr/>
                </a:tc>
                <a:tc>
                  <a:txBody>
                    <a:bodyPr/>
                    <a:lstStyle/>
                    <a:p>
                      <a:r>
                        <a:rPr kumimoji="0" lang="en-US" b="0" i="0" kern="1200" dirty="0">
                          <a:solidFill>
                            <a:schemeClr val="dk1"/>
                          </a:solidFill>
                          <a:latin typeface="+mn-lt"/>
                          <a:ea typeface="+mn-ea"/>
                          <a:cs typeface="+mn-cs"/>
                        </a:rPr>
                        <a:t>${</a:t>
                      </a:r>
                      <a:r>
                        <a:rPr kumimoji="0" lang="en-US" b="0" i="0" kern="1200" dirty="0" err="1">
                          <a:solidFill>
                            <a:schemeClr val="dk1"/>
                          </a:solidFill>
                          <a:latin typeface="+mn-lt"/>
                          <a:ea typeface="+mn-ea"/>
                          <a:cs typeface="+mn-cs"/>
                        </a:rPr>
                        <a:t>basedir</a:t>
                      </a:r>
                      <a:r>
                        <a:rPr kumimoji="0" lang="en-US" b="0" i="0" kern="1200" dirty="0">
                          <a:solidFill>
                            <a:schemeClr val="dk1"/>
                          </a:solidFill>
                          <a:latin typeface="+mn-lt"/>
                          <a:ea typeface="+mn-ea"/>
                          <a:cs typeface="+mn-cs"/>
                        </a:rPr>
                        <a:t>}/</a:t>
                      </a:r>
                      <a:r>
                        <a:rPr kumimoji="0" lang="en-US" b="0" i="0" kern="1200" dirty="0" err="1">
                          <a:solidFill>
                            <a:schemeClr val="dk1"/>
                          </a:solidFill>
                          <a:latin typeface="+mn-lt"/>
                          <a:ea typeface="+mn-ea"/>
                          <a:cs typeface="+mn-cs"/>
                        </a:rPr>
                        <a:t>src</a:t>
                      </a:r>
                      <a:r>
                        <a:rPr kumimoji="0" lang="en-US" b="0" i="0" kern="1200" dirty="0">
                          <a:solidFill>
                            <a:schemeClr val="dk1"/>
                          </a:solidFill>
                          <a:latin typeface="+mn-lt"/>
                          <a:ea typeface="+mn-ea"/>
                          <a:cs typeface="+mn-cs"/>
                        </a:rPr>
                        <a:t>/main/resources</a:t>
                      </a:r>
                      <a:endParaRPr lang="en-US" dirty="0"/>
                    </a:p>
                  </a:txBody>
                  <a:tcPr/>
                </a:tc>
                <a:extLst>
                  <a:ext uri="{0D108BD9-81ED-4DB2-BD59-A6C34878D82A}">
                    <a16:rowId xmlns:a16="http://schemas.microsoft.com/office/drawing/2014/main" val="10002"/>
                  </a:ext>
                </a:extLst>
              </a:tr>
              <a:tr h="370840">
                <a:tc>
                  <a:txBody>
                    <a:bodyPr/>
                    <a:lstStyle/>
                    <a:p>
                      <a:r>
                        <a:rPr kumimoji="0" lang="en-US" b="0" i="0" kern="1200" dirty="0">
                          <a:solidFill>
                            <a:schemeClr val="dk1"/>
                          </a:solidFill>
                          <a:latin typeface="+mn-lt"/>
                          <a:ea typeface="+mn-ea"/>
                          <a:cs typeface="+mn-cs"/>
                        </a:rPr>
                        <a:t>Tests</a:t>
                      </a:r>
                      <a:endParaRPr lang="en-US" dirty="0"/>
                    </a:p>
                  </a:txBody>
                  <a:tcPr/>
                </a:tc>
                <a:tc>
                  <a:txBody>
                    <a:bodyPr/>
                    <a:lstStyle/>
                    <a:p>
                      <a:r>
                        <a:rPr kumimoji="0" lang="en-US" b="0" i="0" kern="1200" dirty="0">
                          <a:solidFill>
                            <a:schemeClr val="dk1"/>
                          </a:solidFill>
                          <a:latin typeface="+mn-lt"/>
                          <a:ea typeface="+mn-ea"/>
                          <a:cs typeface="+mn-cs"/>
                        </a:rPr>
                        <a:t>${</a:t>
                      </a:r>
                      <a:r>
                        <a:rPr kumimoji="0" lang="en-US" b="0" i="0" kern="1200" dirty="0" err="1">
                          <a:solidFill>
                            <a:schemeClr val="dk1"/>
                          </a:solidFill>
                          <a:latin typeface="+mn-lt"/>
                          <a:ea typeface="+mn-ea"/>
                          <a:cs typeface="+mn-cs"/>
                        </a:rPr>
                        <a:t>basedir</a:t>
                      </a:r>
                      <a:r>
                        <a:rPr kumimoji="0" lang="en-US" b="0" i="0" kern="1200" dirty="0">
                          <a:solidFill>
                            <a:schemeClr val="dk1"/>
                          </a:solidFill>
                          <a:latin typeface="+mn-lt"/>
                          <a:ea typeface="+mn-ea"/>
                          <a:cs typeface="+mn-cs"/>
                        </a:rPr>
                        <a:t>}/</a:t>
                      </a:r>
                      <a:r>
                        <a:rPr kumimoji="0" lang="en-US" b="0" i="0" kern="1200" dirty="0" err="1">
                          <a:solidFill>
                            <a:schemeClr val="dk1"/>
                          </a:solidFill>
                          <a:latin typeface="+mn-lt"/>
                          <a:ea typeface="+mn-ea"/>
                          <a:cs typeface="+mn-cs"/>
                        </a:rPr>
                        <a:t>src</a:t>
                      </a:r>
                      <a:r>
                        <a:rPr kumimoji="0" lang="en-US" b="0" i="0" kern="1200" dirty="0">
                          <a:solidFill>
                            <a:schemeClr val="dk1"/>
                          </a:solidFill>
                          <a:latin typeface="+mn-lt"/>
                          <a:ea typeface="+mn-ea"/>
                          <a:cs typeface="+mn-cs"/>
                        </a:rPr>
                        <a:t>/test</a:t>
                      </a:r>
                      <a:endParaRPr lang="en-US" dirty="0"/>
                    </a:p>
                  </a:txBody>
                  <a:tcPr/>
                </a:tc>
                <a:extLst>
                  <a:ext uri="{0D108BD9-81ED-4DB2-BD59-A6C34878D82A}">
                    <a16:rowId xmlns:a16="http://schemas.microsoft.com/office/drawing/2014/main" val="10003"/>
                  </a:ext>
                </a:extLst>
              </a:tr>
              <a:tr h="370840">
                <a:tc>
                  <a:txBody>
                    <a:bodyPr/>
                    <a:lstStyle/>
                    <a:p>
                      <a:r>
                        <a:rPr kumimoji="0" lang="en-US" b="0" i="0" kern="1200" dirty="0">
                          <a:solidFill>
                            <a:schemeClr val="dk1"/>
                          </a:solidFill>
                          <a:latin typeface="+mn-lt"/>
                          <a:ea typeface="+mn-ea"/>
                          <a:cs typeface="+mn-cs"/>
                        </a:rPr>
                        <a:t>Complied byte code</a:t>
                      </a:r>
                      <a:endParaRPr lang="en-US" dirty="0"/>
                    </a:p>
                  </a:txBody>
                  <a:tcPr/>
                </a:tc>
                <a:tc>
                  <a:txBody>
                    <a:bodyPr/>
                    <a:lstStyle/>
                    <a:p>
                      <a:r>
                        <a:rPr kumimoji="0" lang="en-US" b="0" i="0" kern="1200" dirty="0">
                          <a:solidFill>
                            <a:schemeClr val="dk1"/>
                          </a:solidFill>
                          <a:latin typeface="+mn-lt"/>
                          <a:ea typeface="+mn-ea"/>
                          <a:cs typeface="+mn-cs"/>
                        </a:rPr>
                        <a:t>${</a:t>
                      </a:r>
                      <a:r>
                        <a:rPr kumimoji="0" lang="en-US" b="0" i="0" kern="1200" dirty="0" err="1">
                          <a:solidFill>
                            <a:schemeClr val="dk1"/>
                          </a:solidFill>
                          <a:latin typeface="+mn-lt"/>
                          <a:ea typeface="+mn-ea"/>
                          <a:cs typeface="+mn-cs"/>
                        </a:rPr>
                        <a:t>basedir</a:t>
                      </a:r>
                      <a:r>
                        <a:rPr kumimoji="0" lang="en-US" b="0" i="0" kern="1200" dirty="0">
                          <a:solidFill>
                            <a:schemeClr val="dk1"/>
                          </a:solidFill>
                          <a:latin typeface="+mn-lt"/>
                          <a:ea typeface="+mn-ea"/>
                          <a:cs typeface="+mn-cs"/>
                        </a:rPr>
                        <a:t>}/target/classes</a:t>
                      </a:r>
                      <a:endParaRPr lang="en-US" dirty="0"/>
                    </a:p>
                  </a:txBody>
                  <a:tcPr/>
                </a:tc>
                <a:extLst>
                  <a:ext uri="{0D108BD9-81ED-4DB2-BD59-A6C34878D82A}">
                    <a16:rowId xmlns:a16="http://schemas.microsoft.com/office/drawing/2014/main" val="10004"/>
                  </a:ext>
                </a:extLst>
              </a:tr>
              <a:tr h="370840">
                <a:tc>
                  <a:txBody>
                    <a:bodyPr/>
                    <a:lstStyle/>
                    <a:p>
                      <a:r>
                        <a:rPr kumimoji="0" lang="en-US" b="0" i="0" kern="1200" dirty="0">
                          <a:solidFill>
                            <a:schemeClr val="dk1"/>
                          </a:solidFill>
                          <a:latin typeface="+mn-lt"/>
                          <a:ea typeface="+mn-ea"/>
                          <a:cs typeface="+mn-cs"/>
                        </a:rPr>
                        <a:t>distributable JAR</a:t>
                      </a:r>
                      <a:endParaRPr lang="en-US" dirty="0"/>
                    </a:p>
                  </a:txBody>
                  <a:tcPr/>
                </a:tc>
                <a:tc>
                  <a:txBody>
                    <a:bodyPr/>
                    <a:lstStyle/>
                    <a:p>
                      <a:r>
                        <a:rPr kumimoji="0" lang="en-US" b="0" i="0" kern="1200" dirty="0">
                          <a:solidFill>
                            <a:schemeClr val="dk1"/>
                          </a:solidFill>
                          <a:latin typeface="+mn-lt"/>
                          <a:ea typeface="+mn-ea"/>
                          <a:cs typeface="+mn-cs"/>
                        </a:rPr>
                        <a:t>${</a:t>
                      </a:r>
                      <a:r>
                        <a:rPr kumimoji="0" lang="en-US" b="0" i="0" kern="1200" dirty="0" err="1">
                          <a:solidFill>
                            <a:schemeClr val="dk1"/>
                          </a:solidFill>
                          <a:latin typeface="+mn-lt"/>
                          <a:ea typeface="+mn-ea"/>
                          <a:cs typeface="+mn-cs"/>
                        </a:rPr>
                        <a:t>basedir</a:t>
                      </a:r>
                      <a:r>
                        <a:rPr kumimoji="0" lang="en-US" b="0" i="0" kern="1200" dirty="0">
                          <a:solidFill>
                            <a:schemeClr val="dk1"/>
                          </a:solidFill>
                          <a:latin typeface="+mn-lt"/>
                          <a:ea typeface="+mn-ea"/>
                          <a:cs typeface="+mn-cs"/>
                        </a:rPr>
                        <a:t>}/target</a:t>
                      </a:r>
                      <a:endParaRPr lang="en-US" dirty="0"/>
                    </a:p>
                  </a:txBody>
                  <a:tcPr/>
                </a:tc>
                <a:extLst>
                  <a:ext uri="{0D108BD9-81ED-4DB2-BD59-A6C34878D82A}">
                    <a16:rowId xmlns:a16="http://schemas.microsoft.com/office/drawing/2014/main" val="10005"/>
                  </a:ext>
                </a:extLst>
              </a:tr>
            </a:tbl>
          </a:graphicData>
        </a:graphic>
      </p:graphicFrame>
      <p:sp>
        <p:nvSpPr>
          <p:cNvPr id="5" name="Rectangle 4"/>
          <p:cNvSpPr/>
          <p:nvPr/>
        </p:nvSpPr>
        <p:spPr>
          <a:xfrm>
            <a:off x="914400" y="3810000"/>
            <a:ext cx="7696200" cy="1938992"/>
          </a:xfrm>
          <a:prstGeom prst="rect">
            <a:avLst/>
          </a:prstGeom>
        </p:spPr>
        <p:txBody>
          <a:bodyPr wrap="square">
            <a:spAutoFit/>
          </a:bodyPr>
          <a:lstStyle/>
          <a:p>
            <a:r>
              <a:rPr lang="en-US" sz="2000" dirty="0"/>
              <a:t>In order to build the project, Maven provides developers options to mention life-cycle goals and project dependencies (that rely on Maven </a:t>
            </a:r>
            <a:r>
              <a:rPr lang="en-US" sz="2000" dirty="0" err="1"/>
              <a:t>pluging</a:t>
            </a:r>
            <a:r>
              <a:rPr lang="en-US" sz="2000" dirty="0"/>
              <a:t> capabilities and on its default conventions). Much of the project management and build related tasks are maintained by Maven </a:t>
            </a:r>
            <a:r>
              <a:rPr lang="en-US" sz="2000" dirty="0" err="1"/>
              <a:t>plugins</a:t>
            </a:r>
            <a:r>
              <a:rPr lang="en-US" sz="2000" dirty="0"/>
              <a:t>.</a:t>
            </a:r>
          </a:p>
          <a:p>
            <a:r>
              <a:rPr lang="en-US" sz="2000" dirty="0"/>
              <a:t>Developers can build any given Maven project without need to understand how the individual </a:t>
            </a:r>
            <a:r>
              <a:rPr lang="en-US" sz="2000" dirty="0" err="1"/>
              <a:t>plugins</a:t>
            </a:r>
            <a:r>
              <a:rPr lang="en-US" sz="2000" dirty="0"/>
              <a:t>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Maven Features</a:t>
            </a:r>
          </a:p>
        </p:txBody>
      </p:sp>
      <p:sp>
        <p:nvSpPr>
          <p:cNvPr id="3" name="Content Placeholder 2"/>
          <p:cNvSpPr>
            <a:spLocks noGrp="1"/>
          </p:cNvSpPr>
          <p:nvPr>
            <p:ph sz="quarter" idx="1"/>
          </p:nvPr>
        </p:nvSpPr>
        <p:spPr/>
        <p:txBody>
          <a:bodyPr/>
          <a:lstStyle/>
          <a:p>
            <a:r>
              <a:rPr lang="en-US" dirty="0"/>
              <a:t>Builds</a:t>
            </a:r>
          </a:p>
          <a:p>
            <a:r>
              <a:rPr lang="en-US" dirty="0"/>
              <a:t>Documentation</a:t>
            </a:r>
          </a:p>
          <a:p>
            <a:r>
              <a:rPr lang="en-US" dirty="0"/>
              <a:t>Reporting</a:t>
            </a:r>
          </a:p>
          <a:p>
            <a:r>
              <a:rPr lang="en-US" dirty="0"/>
              <a:t>Dependencies</a:t>
            </a:r>
          </a:p>
          <a:p>
            <a:r>
              <a:rPr lang="en-US" dirty="0"/>
              <a:t>SCMs</a:t>
            </a:r>
          </a:p>
          <a:p>
            <a:r>
              <a:rPr lang="en-US" dirty="0"/>
              <a:t>Releases</a:t>
            </a:r>
          </a:p>
          <a:p>
            <a:r>
              <a:rPr lang="en-US" dirty="0"/>
              <a:t>Distribution</a:t>
            </a:r>
          </a:p>
          <a:p>
            <a:r>
              <a:rPr lang="en-US" dirty="0"/>
              <a:t>mailing list</a:t>
            </a:r>
          </a:p>
        </p:txBody>
      </p:sp>
      <p:sp>
        <p:nvSpPr>
          <p:cNvPr id="4" name="Content Placeholder 3"/>
          <p:cNvSpPr>
            <a:spLocks noGrp="1"/>
          </p:cNvSpPr>
          <p:nvPr>
            <p:ph sz="quarter" idx="2"/>
          </p:nvPr>
        </p:nvSpPr>
        <p:spPr/>
        <p:txBody>
          <a:bodyPr/>
          <a:lstStyle/>
          <a:p>
            <a:r>
              <a:rPr lang="en-US" dirty="0"/>
              <a:t>To summarize, Maven simplifies and standardizes the project build process. It handles compilation, distribution, documentation, team collaboration and other tasks seamlessly. Maven increases reusability and takes care of most of build related tasks.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Continue…</a:t>
            </a:r>
          </a:p>
        </p:txBody>
      </p:sp>
      <p:sp>
        <p:nvSpPr>
          <p:cNvPr id="3" name="Content Placeholder 2"/>
          <p:cNvSpPr>
            <a:spLocks noGrp="1"/>
          </p:cNvSpPr>
          <p:nvPr>
            <p:ph sz="quarter" idx="1"/>
          </p:nvPr>
        </p:nvSpPr>
        <p:spPr>
          <a:xfrm>
            <a:off x="914400" y="990600"/>
            <a:ext cx="7772400" cy="5029200"/>
          </a:xfrm>
        </p:spPr>
        <p:txBody>
          <a:bodyPr/>
          <a:lstStyle/>
          <a:p>
            <a:r>
              <a:rPr lang="en-US" dirty="0"/>
              <a:t>project dependencies</a:t>
            </a:r>
          </a:p>
          <a:p>
            <a:r>
              <a:rPr lang="en-US" dirty="0" err="1"/>
              <a:t>plugins</a:t>
            </a:r>
            <a:endParaRPr lang="en-US" dirty="0"/>
          </a:p>
          <a:p>
            <a:r>
              <a:rPr lang="en-US" dirty="0"/>
              <a:t>goals</a:t>
            </a:r>
          </a:p>
          <a:p>
            <a:r>
              <a:rPr lang="en-US" dirty="0"/>
              <a:t>build profiles</a:t>
            </a:r>
          </a:p>
          <a:p>
            <a:r>
              <a:rPr lang="en-US" dirty="0"/>
              <a:t>project version</a:t>
            </a:r>
          </a:p>
          <a:p>
            <a:r>
              <a:rPr lang="en-US" dirty="0"/>
              <a:t>developers</a:t>
            </a:r>
          </a:p>
          <a:p>
            <a:r>
              <a:rPr lang="en-US" dirty="0"/>
              <a:t>mailing list</a:t>
            </a:r>
          </a:p>
          <a:p>
            <a:pPr>
              <a:buNone/>
            </a:pPr>
            <a:r>
              <a:rPr lang="en-US" dirty="0"/>
              <a:t>	Before creating a POM, we should first decide the project </a:t>
            </a:r>
            <a:r>
              <a:rPr lang="en-US" b="1" dirty="0"/>
              <a:t>group</a:t>
            </a:r>
            <a:r>
              <a:rPr lang="en-US" dirty="0"/>
              <a:t> (</a:t>
            </a:r>
            <a:r>
              <a:rPr lang="en-US" dirty="0" err="1"/>
              <a:t>groupId</a:t>
            </a:r>
            <a:r>
              <a:rPr lang="en-US" dirty="0"/>
              <a:t>), its </a:t>
            </a:r>
            <a:r>
              <a:rPr lang="en-US" b="1" dirty="0"/>
              <a:t>name</a:t>
            </a:r>
            <a:r>
              <a:rPr lang="en-US" dirty="0"/>
              <a:t>(</a:t>
            </a:r>
            <a:r>
              <a:rPr lang="en-US" dirty="0" err="1"/>
              <a:t>artifactId</a:t>
            </a:r>
            <a:r>
              <a:rPr lang="en-US" dirty="0"/>
              <a:t>) and its version as these attributes help in uniquely identifying the project in repository.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a:t>Maven Objective</a:t>
            </a:r>
          </a:p>
        </p:txBody>
      </p:sp>
      <p:sp>
        <p:nvSpPr>
          <p:cNvPr id="3" name="Content Placeholder 2"/>
          <p:cNvSpPr>
            <a:spLocks noGrp="1"/>
          </p:cNvSpPr>
          <p:nvPr>
            <p:ph sz="quarter" idx="1"/>
          </p:nvPr>
        </p:nvSpPr>
        <p:spPr>
          <a:xfrm>
            <a:off x="914400" y="1143000"/>
            <a:ext cx="7772400" cy="4876800"/>
          </a:xfrm>
        </p:spPr>
        <p:txBody>
          <a:bodyPr/>
          <a:lstStyle/>
          <a:p>
            <a:r>
              <a:rPr lang="en-US" dirty="0"/>
              <a:t>Maven primary goal is to provide developer</a:t>
            </a:r>
          </a:p>
          <a:p>
            <a:pPr lvl="1"/>
            <a:r>
              <a:rPr lang="en-US" dirty="0"/>
              <a:t>A comprehensive model for projects which is reusable, maintainable, and easier to comprehend.</a:t>
            </a:r>
          </a:p>
          <a:p>
            <a:pPr lvl="1"/>
            <a:r>
              <a:rPr lang="en-US" dirty="0" err="1"/>
              <a:t>plugins</a:t>
            </a:r>
            <a:r>
              <a:rPr lang="en-US" dirty="0"/>
              <a:t> or tools that interact with this declarative model.</a:t>
            </a:r>
          </a:p>
          <a:p>
            <a:r>
              <a:rPr lang="en-US" dirty="0"/>
              <a:t>Maven project structure and contents are declared in an xml file, pom.xml referred as Project Object Model (POM), which is the fundamental unit of the entire Maven system. </a:t>
            </a:r>
          </a:p>
          <a:p>
            <a:pPr lvl="1"/>
            <a:endParaRPr lang="en-US" dirty="0"/>
          </a:p>
          <a:p>
            <a:pPr lvl="1">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MAVEN POM</a:t>
            </a:r>
          </a:p>
        </p:txBody>
      </p:sp>
      <p:sp>
        <p:nvSpPr>
          <p:cNvPr id="3" name="Content Placeholder 2"/>
          <p:cNvSpPr>
            <a:spLocks noGrp="1"/>
          </p:cNvSpPr>
          <p:nvPr>
            <p:ph sz="quarter" idx="1"/>
          </p:nvPr>
        </p:nvSpPr>
        <p:spPr>
          <a:xfrm>
            <a:off x="914400" y="1066800"/>
            <a:ext cx="7772400" cy="4953000"/>
          </a:xfrm>
        </p:spPr>
        <p:txBody>
          <a:bodyPr/>
          <a:lstStyle/>
          <a:p>
            <a:r>
              <a:rPr lang="en-US" dirty="0"/>
              <a:t>POM stands for </a:t>
            </a:r>
            <a:r>
              <a:rPr lang="en-US" i="1" dirty="0"/>
              <a:t>Project Object Model</a:t>
            </a:r>
            <a:r>
              <a:rPr lang="en-US" dirty="0"/>
              <a:t>. It is fundamental Unit of Work in Maven. It is an XML file. It always resides in the base directory of the project as pom.xml.</a:t>
            </a:r>
          </a:p>
          <a:p>
            <a:r>
              <a:rPr lang="en-US" dirty="0"/>
              <a:t>The POM contains information about the project and various configuration detail used by Maven to build the project(s).</a:t>
            </a:r>
          </a:p>
          <a:p>
            <a:r>
              <a:rPr lang="en-US" dirty="0"/>
              <a:t>POM also contains the goals and </a:t>
            </a:r>
            <a:r>
              <a:rPr lang="en-US" dirty="0" err="1"/>
              <a:t>plugins</a:t>
            </a:r>
            <a:r>
              <a:rPr lang="en-US" dirty="0"/>
              <a:t>. While executing a task or goal, Maven looks for the POM in the current directory. It reads the POM, gets the needed configuration information, then executes the goal. Some of the configuration that can be specified in the POM are following</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dirty="0"/>
              <a:t>Example POM</a:t>
            </a:r>
          </a:p>
        </p:txBody>
      </p:sp>
      <p:sp>
        <p:nvSpPr>
          <p:cNvPr id="3" name="Content Placeholder 2"/>
          <p:cNvSpPr>
            <a:spLocks noGrp="1"/>
          </p:cNvSpPr>
          <p:nvPr>
            <p:ph sz="quarter" idx="1"/>
          </p:nvPr>
        </p:nvSpPr>
        <p:spPr>
          <a:xfrm>
            <a:off x="914400" y="1219200"/>
            <a:ext cx="7772400" cy="4800600"/>
          </a:xfrm>
        </p:spPr>
        <p:txBody>
          <a:bodyPr>
            <a:normAutofit fontScale="92500" lnSpcReduction="10000"/>
          </a:bodyPr>
          <a:lstStyle/>
          <a:p>
            <a:pPr>
              <a:buNone/>
            </a:pPr>
            <a:r>
              <a:rPr lang="en-US" sz="2000" dirty="0"/>
              <a:t>&lt;project </a:t>
            </a:r>
            <a:r>
              <a:rPr lang="en-US" sz="2000" dirty="0" err="1"/>
              <a:t>xmlns</a:t>
            </a:r>
            <a:r>
              <a:rPr lang="en-US" sz="2000" dirty="0"/>
              <a:t>="http://maven.apache.org/POM/4.0.0"</a:t>
            </a:r>
          </a:p>
          <a:p>
            <a:pPr>
              <a:buNone/>
            </a:pPr>
            <a:r>
              <a:rPr lang="en-US" sz="2000" dirty="0"/>
              <a:t>   </a:t>
            </a:r>
            <a:r>
              <a:rPr lang="en-US" sz="2000" dirty="0" err="1"/>
              <a:t>xmlns:xsi</a:t>
            </a:r>
            <a:r>
              <a:rPr lang="en-US" sz="2000" dirty="0"/>
              <a:t>="http://www.w3.org/2001/XMLSchema-instance"</a:t>
            </a:r>
          </a:p>
          <a:p>
            <a:pPr>
              <a:buNone/>
            </a:pPr>
            <a:r>
              <a:rPr lang="en-US" sz="2000" dirty="0"/>
              <a:t>   </a:t>
            </a:r>
            <a:r>
              <a:rPr lang="en-US" sz="2000" dirty="0" err="1"/>
              <a:t>xsi:schemaLocation</a:t>
            </a:r>
            <a:r>
              <a:rPr lang="en-US" sz="2000" dirty="0"/>
              <a:t>="http://maven.apache.org/POM/4.0.0</a:t>
            </a:r>
          </a:p>
          <a:p>
            <a:pPr>
              <a:buNone/>
            </a:pPr>
            <a:r>
              <a:rPr lang="en-US" sz="2000" dirty="0"/>
              <a:t>   http://maven.apache.org/xsd/maven-4.0.0.xsd"&gt;</a:t>
            </a:r>
          </a:p>
          <a:p>
            <a:pPr>
              <a:buNone/>
            </a:pPr>
            <a:r>
              <a:rPr lang="en-US" sz="2000" dirty="0"/>
              <a:t>   	&lt;</a:t>
            </a:r>
            <a:r>
              <a:rPr lang="en-US" sz="2000" dirty="0" err="1"/>
              <a:t>modelVersion</a:t>
            </a:r>
            <a:r>
              <a:rPr lang="en-US" sz="2000" dirty="0"/>
              <a:t>&gt;4.0.0&lt;/</a:t>
            </a:r>
            <a:r>
              <a:rPr lang="en-US" sz="2000" dirty="0" err="1"/>
              <a:t>modelVersion</a:t>
            </a:r>
            <a:r>
              <a:rPr lang="en-US" sz="2000" dirty="0"/>
              <a:t>&gt;</a:t>
            </a:r>
          </a:p>
          <a:p>
            <a:pPr>
              <a:buNone/>
            </a:pPr>
            <a:r>
              <a:rPr lang="en-US" sz="2000" dirty="0"/>
              <a:t>   	&lt;</a:t>
            </a:r>
            <a:r>
              <a:rPr lang="en-US" sz="2000" dirty="0" err="1"/>
              <a:t>groupId</a:t>
            </a:r>
            <a:r>
              <a:rPr lang="en-US" sz="2000" dirty="0"/>
              <a:t>&gt;</a:t>
            </a:r>
            <a:r>
              <a:rPr lang="en-US" sz="2000" dirty="0" err="1"/>
              <a:t>com.companyname.project</a:t>
            </a:r>
            <a:r>
              <a:rPr lang="en-US" sz="2000" dirty="0"/>
              <a:t>-group&lt;/</a:t>
            </a:r>
            <a:r>
              <a:rPr lang="en-US" sz="2000" dirty="0" err="1"/>
              <a:t>groupId</a:t>
            </a:r>
            <a:r>
              <a:rPr lang="en-US" sz="2000" dirty="0"/>
              <a:t>&gt;</a:t>
            </a:r>
          </a:p>
          <a:p>
            <a:pPr>
              <a:buNone/>
            </a:pPr>
            <a:r>
              <a:rPr lang="en-US" sz="2000" dirty="0"/>
              <a:t>   	&lt;</a:t>
            </a:r>
            <a:r>
              <a:rPr lang="en-US" sz="2000" dirty="0" err="1"/>
              <a:t>artifactId</a:t>
            </a:r>
            <a:r>
              <a:rPr lang="en-US" sz="2000" dirty="0"/>
              <a:t>&gt;project&lt;/</a:t>
            </a:r>
            <a:r>
              <a:rPr lang="en-US" sz="2000" dirty="0" err="1"/>
              <a:t>artifactId</a:t>
            </a:r>
            <a:r>
              <a:rPr lang="en-US" sz="2000" dirty="0"/>
              <a:t>&gt;</a:t>
            </a:r>
          </a:p>
          <a:p>
            <a:pPr>
              <a:buNone/>
            </a:pPr>
            <a:r>
              <a:rPr lang="en-US" sz="2000" dirty="0"/>
              <a:t>   	&lt;version&gt;1.0&lt;/version&gt; </a:t>
            </a:r>
          </a:p>
          <a:p>
            <a:pPr>
              <a:buNone/>
            </a:pPr>
            <a:r>
              <a:rPr lang="en-US" sz="2000" dirty="0"/>
              <a:t>&lt;/project&gt;</a:t>
            </a:r>
          </a:p>
          <a:p>
            <a:pPr>
              <a:buNone/>
            </a:pPr>
            <a:r>
              <a:rPr lang="en-US" sz="2000" dirty="0"/>
              <a:t>It should be noted that there should be a single POM file for each project.</a:t>
            </a:r>
          </a:p>
          <a:p>
            <a:r>
              <a:rPr lang="en-US" sz="2000" dirty="0"/>
              <a:t>All POM files require the </a:t>
            </a:r>
            <a:r>
              <a:rPr lang="en-US" sz="2000" b="1" dirty="0"/>
              <a:t>project</a:t>
            </a:r>
            <a:r>
              <a:rPr lang="en-US" sz="2000" dirty="0"/>
              <a:t> element and three mandatory fields: </a:t>
            </a:r>
            <a:r>
              <a:rPr lang="en-US" sz="2000" b="1" dirty="0" err="1"/>
              <a:t>groupId</a:t>
            </a:r>
            <a:r>
              <a:rPr lang="en-US" sz="2000" b="1" dirty="0"/>
              <a:t>, </a:t>
            </a:r>
            <a:r>
              <a:rPr lang="en-US" sz="2000" b="1" dirty="0" err="1"/>
              <a:t>artifactId,version</a:t>
            </a:r>
            <a:r>
              <a:rPr lang="en-US" sz="2000" b="1" dirty="0"/>
              <a:t>.</a:t>
            </a:r>
            <a:endParaRPr lang="en-US" sz="2000" dirty="0"/>
          </a:p>
          <a:p>
            <a:r>
              <a:rPr lang="en-US" sz="2000" dirty="0"/>
              <a:t>Projects notation in repository is </a:t>
            </a:r>
            <a:r>
              <a:rPr lang="en-US" sz="2000" b="1" dirty="0" err="1"/>
              <a:t>groupId:artifactId:version</a:t>
            </a:r>
            <a:r>
              <a:rPr lang="en-US" sz="2000" b="1" dirty="0"/>
              <a:t>.</a:t>
            </a:r>
            <a:endParaRPr lang="en-US" sz="2000" dirty="0"/>
          </a:p>
          <a:p>
            <a:r>
              <a:rPr lang="en-US" sz="2000" dirty="0"/>
              <a:t>Root element of POM.xml is </a:t>
            </a:r>
            <a:r>
              <a:rPr lang="en-US" sz="2000" b="1" dirty="0"/>
              <a:t>project</a:t>
            </a:r>
            <a:r>
              <a:rPr lang="en-US" sz="2000" dirty="0"/>
              <a:t> and it has three major sub-nodes</a:t>
            </a:r>
          </a:p>
          <a:p>
            <a:pPr>
              <a:buNone/>
            </a:pP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884EB4D146424CAB8A380E240406BE" ma:contentTypeVersion="2" ma:contentTypeDescription="Create a new document." ma:contentTypeScope="" ma:versionID="ca4c401e84f22d9c617cb6530bd6743f">
  <xsd:schema xmlns:xsd="http://www.w3.org/2001/XMLSchema" xmlns:xs="http://www.w3.org/2001/XMLSchema" xmlns:p="http://schemas.microsoft.com/office/2006/metadata/properties" xmlns:ns2="d9310f3b-5cb1-44f5-85ca-950f17c6444e" targetNamespace="http://schemas.microsoft.com/office/2006/metadata/properties" ma:root="true" ma:fieldsID="99c1af63331073f097091147c9238c1b" ns2:_="">
    <xsd:import namespace="d9310f3b-5cb1-44f5-85ca-950f17c6444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310f3b-5cb1-44f5-85ca-950f17c644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825BDE-B053-44ED-9DE4-7A216BA45E7E}"/>
</file>

<file path=customXml/itemProps2.xml><?xml version="1.0" encoding="utf-8"?>
<ds:datastoreItem xmlns:ds="http://schemas.openxmlformats.org/officeDocument/2006/customXml" ds:itemID="{E3B55C8F-D653-432C-9B93-545545C6C0D7}"/>
</file>

<file path=customXml/itemProps3.xml><?xml version="1.0" encoding="utf-8"?>
<ds:datastoreItem xmlns:ds="http://schemas.openxmlformats.org/officeDocument/2006/customXml" ds:itemID="{816F0849-4561-4C0B-8F38-6F6F080EB173}"/>
</file>

<file path=docProps/app.xml><?xml version="1.0" encoding="utf-8"?>
<Properties xmlns="http://schemas.openxmlformats.org/officeDocument/2006/extended-properties" xmlns:vt="http://schemas.openxmlformats.org/officeDocument/2006/docPropsVTypes">
  <Template>Equity</Template>
  <TotalTime>4166</TotalTime>
  <Words>1709</Words>
  <Application>Microsoft Office PowerPoint</Application>
  <PresentationFormat>On-screen Show (4:3)</PresentationFormat>
  <Paragraphs>260</Paragraphs>
  <Slides>27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Franklin Gothic Book</vt:lpstr>
      <vt:lpstr>Perpetua</vt:lpstr>
      <vt:lpstr>Wingdings 2</vt:lpstr>
      <vt:lpstr>Equity</vt:lpstr>
      <vt:lpstr>MAVEN</vt:lpstr>
      <vt:lpstr>What is Maven?</vt:lpstr>
      <vt:lpstr>Convention Over Configuration</vt:lpstr>
      <vt:lpstr>Continue…</vt:lpstr>
      <vt:lpstr>Maven Features</vt:lpstr>
      <vt:lpstr>Continue…</vt:lpstr>
      <vt:lpstr>Maven Objective</vt:lpstr>
      <vt:lpstr>MAVEN POM</vt:lpstr>
      <vt:lpstr>Example POM</vt:lpstr>
      <vt:lpstr>Continue…</vt:lpstr>
      <vt:lpstr>What is Build Lifecycle?</vt:lpstr>
      <vt:lpstr>PowerPoint Presentation</vt:lpstr>
      <vt:lpstr>What is a Maven Repository?</vt:lpstr>
      <vt:lpstr>Local Repository</vt:lpstr>
      <vt:lpstr>Central Repository</vt:lpstr>
      <vt:lpstr>Remote Repository</vt:lpstr>
      <vt:lpstr>Maven Dependency Search Sequence</vt:lpstr>
      <vt:lpstr>What is Build Profile?</vt:lpstr>
      <vt:lpstr>Types of Build Profile &amp; Profile Activation</vt:lpstr>
      <vt:lpstr>Profile Activation Examples</vt:lpstr>
      <vt:lpstr>Explicit Profile Activation</vt:lpstr>
      <vt:lpstr>Continue…</vt:lpstr>
      <vt:lpstr>Profile Activation Via Maven Settings</vt:lpstr>
      <vt:lpstr>Profile Activation Via Environment Variables</vt:lpstr>
      <vt:lpstr>Profile Activation Via Operating System</vt:lpstr>
      <vt:lpstr>Profile Activation Via Present/Missing File</vt:lpstr>
      <vt:lpstr>What are Maven Plugins?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dc:title>
  <dc:creator>sreenivasrao.m</dc:creator>
  <cp:lastModifiedBy>Phani Yerrapothu</cp:lastModifiedBy>
  <cp:revision>212</cp:revision>
  <dcterms:created xsi:type="dcterms:W3CDTF">2013-06-28T15:29:58Z</dcterms:created>
  <dcterms:modified xsi:type="dcterms:W3CDTF">2018-07-16T09:54:21Z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0x0101009E884EB4D146424CAB8A380E240406BE</vt:lpwstr>
  </property>
</Properties>
</file>