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84" r:id="rId1"/>
  </p:sldMasterIdLst>
  <p:sldIdLst>
    <p:sldId id="258" r:id="rId2"/>
    <p:sldId id="259" r:id="rId3"/>
    <p:sldId id="260" r:id="rId4"/>
    <p:sldId id="261" r:id="rId5"/>
    <p:sldId id="262" r:id="rId6"/>
    <p:sldId id="263" r:id="rId7"/>
    <p:sldId id="264" r:id="rId8"/>
    <p:sldId id="265"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88" autoAdjust="0"/>
    <p:restoredTop sz="94662" autoAdjust="0"/>
  </p:normalViewPr>
  <p:slideViewPr>
    <p:cSldViewPr>
      <p:cViewPr>
        <p:scale>
          <a:sx n="81" d="100"/>
          <a:sy n="81" d="100"/>
        </p:scale>
        <p:origin x="-169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59280"/>
            <a:ext cx="6400800" cy="1295400"/>
          </a:xfrm>
        </p:spPr>
        <p:txBody>
          <a:bodyPr/>
          <a:lstStyle/>
          <a:p>
            <a:r>
              <a:rPr lang="en-US" smtClean="0"/>
              <a:t>Click to edit Master title style</a:t>
            </a:r>
            <a:endParaRPr lang="en-US" dirty="0"/>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801112"/>
            <a:ext cx="9144000" cy="932688"/>
          </a:xfrm>
          <a:prstGeom prst="rect">
            <a:avLst/>
          </a:prstGeom>
        </p:spPr>
      </p:pic>
      <p:sp>
        <p:nvSpPr>
          <p:cNvPr id="3" name="Subtitle 2"/>
          <p:cNvSpPr>
            <a:spLocks noGrp="1"/>
          </p:cNvSpPr>
          <p:nvPr>
            <p:ph type="subTitle" idx="1"/>
          </p:nvPr>
        </p:nvSpPr>
        <p:spPr>
          <a:xfrm>
            <a:off x="1371600" y="3429000"/>
            <a:ext cx="6400800" cy="762000"/>
          </a:xfrm>
        </p:spPr>
        <p:txBody>
          <a:bodyPr>
            <a:normAutofit/>
          </a:bodyPr>
          <a:lstStyle>
            <a:lvl1pPr marL="0" indent="0" algn="ctr">
              <a:buNone/>
              <a:defRPr sz="2000" i="1"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white"/>
        <p:txBody>
          <a:bodyPr/>
          <a:lstStyle/>
          <a:p>
            <a:fld id="{1D8BD707-D9CF-40AE-B4C6-C98DA3205C09}" type="datetimeFigureOut">
              <a:rPr lang="en-US" smtClean="0"/>
              <a:pPr/>
              <a:t>4/16/2024</a:t>
            </a:fld>
            <a:endParaRPr lang="en-US"/>
          </a:p>
        </p:txBody>
      </p:sp>
      <p:sp>
        <p:nvSpPr>
          <p:cNvPr id="5" name="Footer Placeholder 4"/>
          <p:cNvSpPr>
            <a:spLocks noGrp="1"/>
          </p:cNvSpPr>
          <p:nvPr>
            <p:ph type="ftr" sz="quarter" idx="11"/>
          </p:nvPr>
        </p:nvSpPr>
        <p:spPr bwMode="white"/>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9041"/>
            <a:ext cx="1295400" cy="4318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1219199"/>
            <a:ext cx="5181600" cy="4267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371600" y="2438400"/>
            <a:ext cx="6400800" cy="30480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
        <p:nvSpPr>
          <p:cNvPr id="2" name="Title 1"/>
          <p:cNvSpPr>
            <a:spLocks noGrp="1"/>
          </p:cNvSpPr>
          <p:nvPr>
            <p:ph type="title"/>
          </p:nvPr>
        </p:nvSpPr>
        <p:spPr>
          <a:xfrm>
            <a:off x="1447800" y="3410267"/>
            <a:ext cx="6248400" cy="1456373"/>
          </a:xfrm>
        </p:spPr>
        <p:txBody>
          <a:bodyPr anchor="t">
            <a:normAutofit/>
          </a:bodyPr>
          <a:lstStyle>
            <a:lvl1pPr algn="ctr">
              <a:defRPr sz="36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47800" y="1503680"/>
            <a:ext cx="6248400" cy="1566862"/>
          </a:xfrm>
        </p:spPr>
        <p:txBody>
          <a:bodyPr anchor="b"/>
          <a:lstStyle>
            <a:lvl1pPr marL="0" indent="0" algn="ctr">
              <a:buNone/>
              <a:defRPr sz="2000" b="0" i="1"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13716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Content Placeholder 11"/>
          <p:cNvSpPr>
            <a:spLocks noGrp="1"/>
          </p:cNvSpPr>
          <p:nvPr>
            <p:ph sz="quarter" idx="14"/>
          </p:nvPr>
        </p:nvSpPr>
        <p:spPr>
          <a:xfrm>
            <a:off x="46482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flourish2.png"/>
          <p:cNvPicPr>
            <a:picLocks noChangeAspect="1"/>
          </p:cNvPicPr>
          <p:nvPr/>
        </p:nvPicPr>
        <p:blipFill>
          <a:blip r:embed="rId2">
            <a:clrChange>
              <a:clrFrom>
                <a:srgbClr val="000000">
                  <a:alpha val="0"/>
                </a:srgbClr>
              </a:clrFrom>
              <a:clrTo>
                <a:srgbClr val="000000">
                  <a:alpha val="0"/>
                </a:srgbClr>
              </a:clrTo>
            </a:clrChange>
            <a:lum bright="-14000"/>
          </a:blip>
          <a:stretch>
            <a:fillRect/>
          </a:stretch>
        </p:blipFill>
        <p:spPr>
          <a:xfrm>
            <a:off x="0" y="1618488"/>
            <a:ext cx="9144000" cy="932688"/>
          </a:xfrm>
          <a:prstGeom prst="rect">
            <a:avLst/>
          </a:prstGeom>
        </p:spPr>
      </p:pic>
      <p:sp>
        <p:nvSpPr>
          <p:cNvPr id="11" name="Content Placeholder 10"/>
          <p:cNvSpPr>
            <a:spLocks noGrp="1"/>
          </p:cNvSpPr>
          <p:nvPr>
            <p:ph sz="quarter" idx="13"/>
          </p:nvPr>
        </p:nvSpPr>
        <p:spPr>
          <a:xfrm>
            <a:off x="13716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82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71600" y="2362201"/>
            <a:ext cx="3125788" cy="451338"/>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5025" y="2359152"/>
            <a:ext cx="3127375" cy="448056"/>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4/16/2024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1" y="1676400"/>
            <a:ext cx="2819399"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4" name="Text Placeholder 3"/>
          <p:cNvSpPr>
            <a:spLocks noGrp="1"/>
          </p:cNvSpPr>
          <p:nvPr>
            <p:ph type="body" sz="half" idx="2"/>
          </p:nvPr>
        </p:nvSpPr>
        <p:spPr>
          <a:xfrm>
            <a:off x="4953001" y="2275840"/>
            <a:ext cx="2819399" cy="290576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371600" y="1676400"/>
            <a:ext cx="3276600" cy="3505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Plaque 9"/>
          <p:cNvSpPr/>
          <p:nvPr/>
        </p:nvSpPr>
        <p:spPr>
          <a:xfrm>
            <a:off x="1463040" y="1847088"/>
            <a:ext cx="3090672" cy="3090672"/>
          </a:xfrm>
          <a:prstGeom prst="plaque">
            <a:avLst>
              <a:gd name="adj" fmla="val 8438"/>
            </a:avLst>
          </a:prstGeom>
          <a:noFill/>
          <a:ln w="9525">
            <a:solidFill>
              <a:schemeClr val="tx2">
                <a:alpha val="17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53000" y="1676400"/>
            <a:ext cx="2819400"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3" name="Picture Placeholder 2"/>
          <p:cNvSpPr>
            <a:spLocks noGrp="1"/>
          </p:cNvSpPr>
          <p:nvPr>
            <p:ph type="pic" idx="1"/>
          </p:nvPr>
        </p:nvSpPr>
        <p:spPr>
          <a:xfrm>
            <a:off x="1524000" y="1905000"/>
            <a:ext cx="2971800" cy="2971800"/>
          </a:xfrm>
          <a:prstGeom prst="plaque">
            <a:avLst>
              <a:gd name="adj" fmla="val 8341"/>
            </a:avLst>
          </a:prstGeom>
          <a:solidFill>
            <a:schemeClr val="bg1">
              <a:lumMod val="95000"/>
              <a:alpha val="35000"/>
            </a:schemeClr>
          </a:solidFill>
          <a:ln w="98425" cmpd="thinThick">
            <a:noFill/>
            <a:bevel/>
          </a:ln>
        </p:spPr>
        <p:txBody>
          <a:bodyPr>
            <a:normAutofit/>
          </a:bodyPr>
          <a:lstStyle>
            <a:lvl1pPr marL="0" indent="0" algn="ctr">
              <a:buNone/>
              <a:defRPr sz="1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953000" y="2276856"/>
            <a:ext cx="2819400" cy="287528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window3.png"/>
          <p:cNvPicPr>
            <a:picLocks noChangeAspect="1"/>
          </p:cNvPicPr>
          <p:nvPr/>
        </p:nvPicPr>
        <p:blipFill>
          <a:blip r:embed="rId13"/>
          <a:stretch>
            <a:fillRect/>
          </a:stretch>
        </p:blipFill>
        <p:spPr>
          <a:xfrm>
            <a:off x="0" y="0"/>
            <a:ext cx="9144000" cy="6858000"/>
          </a:xfrm>
          <a:prstGeom prst="rect">
            <a:avLst/>
          </a:prstGeom>
        </p:spPr>
      </p:pic>
      <p:sp>
        <p:nvSpPr>
          <p:cNvPr id="2" name="Title Placeholder 1"/>
          <p:cNvSpPr>
            <a:spLocks noGrp="1"/>
          </p:cNvSpPr>
          <p:nvPr>
            <p:ph type="title"/>
          </p:nvPr>
        </p:nvSpPr>
        <p:spPr>
          <a:xfrm>
            <a:off x="1371600" y="1295400"/>
            <a:ext cx="6400800" cy="685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057400"/>
            <a:ext cx="6400800" cy="34290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bwMode="white">
          <a:xfrm>
            <a:off x="304800" y="6356350"/>
            <a:ext cx="2133600" cy="365125"/>
          </a:xfrm>
          <a:prstGeom prst="rect">
            <a:avLst/>
          </a:prstGeom>
          <a:ln>
            <a:noFill/>
          </a:ln>
        </p:spPr>
        <p:txBody>
          <a:bodyPr vert="horz" lIns="91440" tIns="45720" rIns="91440" bIns="45720" rtlCol="0" anchor="ctr"/>
          <a:lstStyle>
            <a:lvl1pPr algn="l">
              <a:defRPr sz="1100" baseline="0">
                <a:solidFill>
                  <a:schemeClr val="accent1">
                    <a:lumMod val="60000"/>
                    <a:lumOff val="40000"/>
                  </a:schemeClr>
                </a:solidFill>
              </a:defRPr>
            </a:lvl1pPr>
          </a:lstStyle>
          <a:p>
            <a:fld id="{1D8BD707-D9CF-40AE-B4C6-C98DA3205C09}" type="datetimeFigureOut">
              <a:rPr lang="en-US" smtClean="0"/>
              <a:pPr/>
              <a:t>4/16/2024</a:t>
            </a:fld>
            <a:endParaRPr lang="en-US"/>
          </a:p>
        </p:txBody>
      </p:sp>
      <p:sp>
        <p:nvSpPr>
          <p:cNvPr id="5" name="Footer Placeholder 4"/>
          <p:cNvSpPr>
            <a:spLocks noGrp="1"/>
          </p:cNvSpPr>
          <p:nvPr>
            <p:ph type="ftr" sz="quarter" idx="3"/>
          </p:nvPr>
        </p:nvSpPr>
        <p:spPr bwMode="white">
          <a:xfrm>
            <a:off x="2971800" y="6356350"/>
            <a:ext cx="3200400" cy="365125"/>
          </a:xfrm>
          <a:prstGeom prst="rect">
            <a:avLst/>
          </a:prstGeom>
        </p:spPr>
        <p:txBody>
          <a:bodyPr vert="horz" lIns="91440" tIns="45720" rIns="91440" bIns="45720" rtlCol="0" anchor="ctr"/>
          <a:lstStyle>
            <a:lvl1pPr algn="ctr">
              <a:defRPr sz="1100" baseline="0">
                <a:solidFill>
                  <a:schemeClr val="accent1">
                    <a:lumMod val="60000"/>
                    <a:lumOff val="40000"/>
                  </a:schemeClr>
                </a:solidFill>
              </a:defRPr>
            </a:lvl1pPr>
          </a:lstStyle>
          <a:p>
            <a:endParaRPr lang="en-US"/>
          </a:p>
        </p:txBody>
      </p:sp>
      <p:sp>
        <p:nvSpPr>
          <p:cNvPr id="6" name="Slide Number Placeholder 5"/>
          <p:cNvSpPr>
            <a:spLocks noGrp="1"/>
          </p:cNvSpPr>
          <p:nvPr>
            <p:ph type="sldNum" sz="quarter" idx="4"/>
          </p:nvPr>
        </p:nvSpPr>
        <p:spPr bwMode="white">
          <a:xfrm>
            <a:off x="6675120" y="6364224"/>
            <a:ext cx="2133600" cy="365125"/>
          </a:xfrm>
          <a:prstGeom prst="rect">
            <a:avLst/>
          </a:prstGeom>
        </p:spPr>
        <p:txBody>
          <a:bodyPr vert="horz" lIns="91440" tIns="45720" rIns="91440" bIns="45720" rtlCol="0" anchor="ctr"/>
          <a:lstStyle>
            <a:lvl1pPr algn="r">
              <a:defRPr sz="1200" b="1" baseline="0">
                <a:solidFill>
                  <a:schemeClr val="accent1">
                    <a:lumMod val="60000"/>
                    <a:lumOff val="40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285" r:id="rId1"/>
    <p:sldLayoutId id="2147484286" r:id="rId2"/>
    <p:sldLayoutId id="2147484287" r:id="rId3"/>
    <p:sldLayoutId id="2147484288" r:id="rId4"/>
    <p:sldLayoutId id="2147484289" r:id="rId5"/>
    <p:sldLayoutId id="2147484290" r:id="rId6"/>
    <p:sldLayoutId id="2147484291" r:id="rId7"/>
    <p:sldLayoutId id="2147484292" r:id="rId8"/>
    <p:sldLayoutId id="2147484293" r:id="rId9"/>
    <p:sldLayoutId id="2147484294" r:id="rId10"/>
    <p:sldLayoutId id="2147484295" r:id="rId11"/>
  </p:sldLayoutIdLst>
  <p:txStyles>
    <p:titleStyle>
      <a:lvl1pPr algn="ctr" defTabSz="914400" rtl="0" eaLnBrk="1" latinLnBrk="0" hangingPunct="1">
        <a:spcBef>
          <a:spcPct val="0"/>
        </a:spcBef>
        <a:buNone/>
        <a:defRPr sz="3600" kern="1200" cap="all" spc="3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274320" algn="l" defTabSz="914400" rtl="0" eaLnBrk="1" latinLnBrk="0" hangingPunct="1">
        <a:lnSpc>
          <a:spcPct val="150000"/>
        </a:lnSpc>
        <a:spcBef>
          <a:spcPct val="20000"/>
        </a:spcBef>
        <a:buClrTx/>
        <a:buFont typeface="Wingdings" pitchFamily="2" charset="2"/>
        <a:buChar char="v"/>
        <a:defRPr sz="1800" kern="1200" baseline="0">
          <a:solidFill>
            <a:schemeClr val="tx1"/>
          </a:solidFill>
          <a:latin typeface="+mn-lt"/>
          <a:ea typeface="+mn-ea"/>
          <a:cs typeface="+mn-cs"/>
        </a:defRPr>
      </a:lvl1pPr>
      <a:lvl2pPr marL="742950" indent="-228600" algn="l" defTabSz="914400" rtl="0" eaLnBrk="1" latinLnBrk="0" hangingPunct="1">
        <a:spcBef>
          <a:spcPct val="20000"/>
        </a:spcBef>
        <a:buClrTx/>
        <a:buFont typeface="Arial"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3pPr>
      <a:lvl4pPr marL="16002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4pPr>
      <a:lvl5pPr marL="20574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ClrTx/>
        <a:buFont typeface="Arial"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7pPr>
      <a:lvl8pPr marL="3429000" indent="-228600" algn="l" defTabSz="914400" rtl="0" eaLnBrk="1" latinLnBrk="0" hangingPunct="1">
        <a:spcBef>
          <a:spcPct val="20000"/>
        </a:spcBef>
        <a:buClrTx/>
        <a:buFont typeface="Arial" pitchFamily="34" charset="0"/>
        <a:buChar char="•"/>
        <a:defRPr sz="1200" kern="1200" baseline="0">
          <a:solidFill>
            <a:schemeClr val="tx1"/>
          </a:solidFill>
          <a:latin typeface="+mn-lt"/>
          <a:ea typeface="+mn-ea"/>
          <a:cs typeface="+mn-cs"/>
        </a:defRPr>
      </a:lvl8pPr>
      <a:lvl9pPr marL="38862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Copperplate Gothic Bold" pitchFamily="34" charset="0"/>
              </a:rPr>
              <a:t>Chocolate</a:t>
            </a:r>
            <a:r>
              <a:rPr lang="en-US" b="1" dirty="0" smtClean="0">
                <a:latin typeface="Copperplate Gothic Bold" pitchFamily="34" charset="0"/>
              </a:rPr>
              <a:t> sales analysis</a:t>
            </a:r>
            <a:endParaRPr lang="en-IN" b="1" dirty="0">
              <a:latin typeface="Copperplate Gothic Bold" pitchFamily="34" charset="0"/>
            </a:endParaRPr>
          </a:p>
        </p:txBody>
      </p:sp>
      <p:sp>
        <p:nvSpPr>
          <p:cNvPr id="3" name="Subtitle 2"/>
          <p:cNvSpPr>
            <a:spLocks noGrp="1"/>
          </p:cNvSpPr>
          <p:nvPr>
            <p:ph type="subTitle" idx="1"/>
          </p:nvPr>
        </p:nvSpPr>
        <p:spPr>
          <a:xfrm>
            <a:off x="3657600" y="3886200"/>
            <a:ext cx="6400800" cy="762000"/>
          </a:xfrm>
        </p:spPr>
        <p:txBody>
          <a:bodyPr>
            <a:noAutofit/>
          </a:bodyPr>
          <a:lstStyle/>
          <a:p>
            <a:r>
              <a:rPr lang="en-US" i="0" dirty="0" smtClean="0">
                <a:solidFill>
                  <a:schemeClr val="tx1"/>
                </a:solidFill>
                <a:latin typeface="High Tower Text" pitchFamily="18" charset="0"/>
              </a:rPr>
              <a:t>By</a:t>
            </a:r>
          </a:p>
          <a:p>
            <a:r>
              <a:rPr lang="en-US" i="0" dirty="0" smtClean="0">
                <a:solidFill>
                  <a:schemeClr val="tx1"/>
                </a:solidFill>
                <a:latin typeface="High Tower Text" pitchFamily="18" charset="0"/>
              </a:rPr>
              <a:t>Battula </a:t>
            </a:r>
            <a:r>
              <a:rPr lang="en-US" i="0" dirty="0" smtClean="0">
                <a:solidFill>
                  <a:schemeClr val="tx1"/>
                </a:solidFill>
                <a:latin typeface="High Tower Text" pitchFamily="18" charset="0"/>
              </a:rPr>
              <a:t>Naveen kumar</a:t>
            </a:r>
            <a:endParaRPr lang="en-IN" i="0" dirty="0">
              <a:solidFill>
                <a:schemeClr val="tx1"/>
              </a:solidFill>
              <a:latin typeface="High Tower Text" pitchFamily="18" charset="0"/>
            </a:endParaRPr>
          </a:p>
        </p:txBody>
      </p:sp>
    </p:spTree>
    <p:extLst>
      <p:ext uri="{BB962C8B-B14F-4D97-AF65-F5344CB8AC3E}">
        <p14:creationId xmlns:p14="http://schemas.microsoft.com/office/powerpoint/2010/main" val="2905082917"/>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295400"/>
            <a:ext cx="6934200" cy="685800"/>
          </a:xfrm>
        </p:spPr>
        <p:txBody>
          <a:bodyPr>
            <a:normAutofit fontScale="90000"/>
          </a:bodyPr>
          <a:lstStyle/>
          <a:p>
            <a:r>
              <a:rPr lang="en-US" sz="2800" b="1" dirty="0" smtClean="0"/>
              <a:t>CAPSTONE POWER BI PROJECT:CHOCOLATE SALES</a:t>
            </a:r>
            <a:endParaRPr lang="en-IN" sz="2800" b="1" dirty="0"/>
          </a:p>
        </p:txBody>
      </p:sp>
      <p:sp>
        <p:nvSpPr>
          <p:cNvPr id="3" name="Content Placeholder 2"/>
          <p:cNvSpPr>
            <a:spLocks noGrp="1"/>
          </p:cNvSpPr>
          <p:nvPr>
            <p:ph idx="1"/>
          </p:nvPr>
        </p:nvSpPr>
        <p:spPr>
          <a:xfrm>
            <a:off x="914400" y="2133600"/>
            <a:ext cx="7315200" cy="3429000"/>
          </a:xfrm>
        </p:spPr>
        <p:txBody>
          <a:bodyPr>
            <a:normAutofit fontScale="70000" lnSpcReduction="20000"/>
          </a:bodyPr>
          <a:lstStyle/>
          <a:p>
            <a:r>
              <a:rPr lang="en-US" sz="2800" b="1" u="sng" dirty="0" smtClean="0"/>
              <a:t>AIM:</a:t>
            </a:r>
          </a:p>
          <a:p>
            <a:pPr indent="0">
              <a:buNone/>
            </a:pPr>
            <a:r>
              <a:rPr lang="en-US" dirty="0" smtClean="0"/>
              <a:t>             </a:t>
            </a:r>
            <a:r>
              <a:rPr lang="en-US" dirty="0">
                <a:latin typeface="Bell MT" pitchFamily="18" charset="0"/>
              </a:rPr>
              <a:t> </a:t>
            </a:r>
            <a:r>
              <a:rPr lang="en-US" dirty="0">
                <a:latin typeface="Arial Rounded MT Bold" pitchFamily="34" charset="0"/>
              </a:rPr>
              <a:t>In this project, I'm going to preprocess and clean data, run exploratory data analysis (EDA) and find descriptive statistical measurements as analysis data with making an interactive dashboard for a dataset which contains </a:t>
            </a:r>
            <a:r>
              <a:rPr lang="en-US" dirty="0" smtClean="0">
                <a:latin typeface="Arial Rounded MT Bold" pitchFamily="34" charset="0"/>
              </a:rPr>
              <a:t>nearly 300 plus </a:t>
            </a:r>
            <a:r>
              <a:rPr lang="en-US" dirty="0">
                <a:latin typeface="Arial Rounded MT Bold" pitchFamily="34" charset="0"/>
              </a:rPr>
              <a:t>data.</a:t>
            </a:r>
          </a:p>
          <a:p>
            <a:r>
              <a:rPr lang="en-IN" sz="2800" b="1" u="sng" dirty="0" smtClean="0"/>
              <a:t>LANGUAGE, LIBRARIES, TOOLS:</a:t>
            </a:r>
          </a:p>
          <a:p>
            <a:pPr>
              <a:buFont typeface="Wingdings" pitchFamily="2" charset="2"/>
              <a:buChar char="Ø"/>
            </a:pPr>
            <a:r>
              <a:rPr lang="en-IN" sz="2600" b="1" dirty="0" smtClean="0">
                <a:latin typeface="Bell MT" pitchFamily="18" charset="0"/>
              </a:rPr>
              <a:t>Language</a:t>
            </a:r>
            <a:r>
              <a:rPr lang="en-IN" sz="2600" b="1" dirty="0">
                <a:latin typeface="Bell MT" pitchFamily="18" charset="0"/>
              </a:rPr>
              <a:t>: </a:t>
            </a:r>
            <a:r>
              <a:rPr lang="en-IN" dirty="0" smtClean="0">
                <a:latin typeface="Arial Rounded MT Bold" pitchFamily="34" charset="0"/>
              </a:rPr>
              <a:t>Python</a:t>
            </a:r>
          </a:p>
          <a:p>
            <a:pPr>
              <a:buFont typeface="Wingdings" pitchFamily="2" charset="2"/>
              <a:buChar char="Ø"/>
            </a:pPr>
            <a:r>
              <a:rPr lang="en-IN" sz="2600" b="1" dirty="0" smtClean="0"/>
              <a:t>Libraries</a:t>
            </a:r>
            <a:r>
              <a:rPr lang="en-IN" sz="2600" b="1" dirty="0"/>
              <a:t>:</a:t>
            </a:r>
            <a:r>
              <a:rPr lang="en-IN" sz="2600" dirty="0">
                <a:latin typeface="Bell MT" pitchFamily="18" charset="0"/>
              </a:rPr>
              <a:t> </a:t>
            </a:r>
            <a:r>
              <a:rPr lang="en-IN" dirty="0">
                <a:latin typeface="Arial Rounded MT Bold" pitchFamily="34" charset="0"/>
              </a:rPr>
              <a:t>Pandas, </a:t>
            </a:r>
            <a:r>
              <a:rPr lang="en-IN" dirty="0" err="1" smtClean="0">
                <a:latin typeface="Arial Rounded MT Bold" pitchFamily="34" charset="0"/>
              </a:rPr>
              <a:t>NumPy</a:t>
            </a:r>
            <a:endParaRPr lang="en-IN" dirty="0" smtClean="0">
              <a:latin typeface="Arial Rounded MT Bold" pitchFamily="34" charset="0"/>
            </a:endParaRPr>
          </a:p>
          <a:p>
            <a:pPr>
              <a:buFont typeface="Wingdings" pitchFamily="2" charset="2"/>
              <a:buChar char="Ø"/>
            </a:pPr>
            <a:r>
              <a:rPr lang="en-IN" sz="2600" b="1" dirty="0" smtClean="0"/>
              <a:t>Ide: </a:t>
            </a:r>
            <a:r>
              <a:rPr lang="en-IN" dirty="0" err="1" smtClean="0">
                <a:latin typeface="Arial Rounded MT Bold" pitchFamily="34" charset="0"/>
              </a:rPr>
              <a:t>Jupyter</a:t>
            </a:r>
            <a:r>
              <a:rPr lang="en-IN" dirty="0" smtClean="0">
                <a:latin typeface="Arial Rounded MT Bold" pitchFamily="34" charset="0"/>
              </a:rPr>
              <a:t> </a:t>
            </a:r>
            <a:r>
              <a:rPr lang="en-IN" dirty="0" err="1" smtClean="0">
                <a:latin typeface="Arial Rounded MT Bold" pitchFamily="34" charset="0"/>
              </a:rPr>
              <a:t>NotebookApplication</a:t>
            </a:r>
            <a:r>
              <a:rPr lang="en-IN" dirty="0" smtClean="0">
                <a:latin typeface="Arial Rounded MT Bold" pitchFamily="34" charset="0"/>
              </a:rPr>
              <a:t>: Microsoft Excel, Microsoft </a:t>
            </a:r>
            <a:r>
              <a:rPr lang="en-IN" dirty="0" err="1" smtClean="0">
                <a:latin typeface="Arial Rounded MT Bold" pitchFamily="34" charset="0"/>
              </a:rPr>
              <a:t>PowerBI</a:t>
            </a:r>
            <a:endParaRPr lang="en-IN" dirty="0">
              <a:latin typeface="Arial Rounded MT Bold" pitchFamily="34" charset="0"/>
            </a:endParaRPr>
          </a:p>
        </p:txBody>
      </p:sp>
    </p:spTree>
    <p:extLst>
      <p:ext uri="{BB962C8B-B14F-4D97-AF65-F5344CB8AC3E}">
        <p14:creationId xmlns:p14="http://schemas.microsoft.com/office/powerpoint/2010/main" val="35245578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500" b="1" dirty="0" smtClean="0"/>
              <a:t>DATA COLUMNS</a:t>
            </a:r>
            <a:endParaRPr lang="en-IN" sz="2500" b="1" dirty="0"/>
          </a:p>
        </p:txBody>
      </p:sp>
      <p:sp>
        <p:nvSpPr>
          <p:cNvPr id="3" name="Content Placeholder 2"/>
          <p:cNvSpPr>
            <a:spLocks noGrp="1"/>
          </p:cNvSpPr>
          <p:nvPr>
            <p:ph idx="1"/>
          </p:nvPr>
        </p:nvSpPr>
        <p:spPr>
          <a:xfrm>
            <a:off x="914400" y="2362200"/>
            <a:ext cx="7543800" cy="3352800"/>
          </a:xfrm>
        </p:spPr>
        <p:txBody>
          <a:bodyPr>
            <a:normAutofit lnSpcReduction="10000"/>
          </a:bodyPr>
          <a:lstStyle/>
          <a:p>
            <a:r>
              <a:rPr lang="en-US" sz="1300" dirty="0">
                <a:latin typeface="Arial Rounded MT Bold" pitchFamily="34" charset="0"/>
              </a:rPr>
              <a:t>Sales Person :Individual responsible for selling products or services to customers.</a:t>
            </a:r>
            <a:endParaRPr lang="en-US" sz="1300" dirty="0" smtClean="0">
              <a:latin typeface="Arial Rounded MT Bold" pitchFamily="34" charset="0"/>
            </a:endParaRPr>
          </a:p>
          <a:p>
            <a:r>
              <a:rPr lang="en-US" sz="1300" dirty="0">
                <a:latin typeface="Arial Rounded MT Bold" pitchFamily="34" charset="0"/>
              </a:rPr>
              <a:t>Geography  :The specific location or region where sales activities occur.</a:t>
            </a:r>
            <a:endParaRPr lang="en-US" sz="1300" dirty="0" smtClean="0">
              <a:latin typeface="Arial Rounded MT Bold" pitchFamily="34" charset="0"/>
            </a:endParaRPr>
          </a:p>
          <a:p>
            <a:r>
              <a:rPr lang="en-US" sz="1300" dirty="0">
                <a:latin typeface="Arial Rounded MT Bold" pitchFamily="34" charset="0"/>
              </a:rPr>
              <a:t>Product  :A tangible or intangible item offered for sale.</a:t>
            </a:r>
            <a:endParaRPr lang="en-US" sz="1300" dirty="0" smtClean="0">
              <a:latin typeface="Arial Rounded MT Bold" pitchFamily="34" charset="0"/>
            </a:endParaRPr>
          </a:p>
          <a:p>
            <a:r>
              <a:rPr lang="en-US" sz="1300" dirty="0">
                <a:latin typeface="Arial Rounded MT Bold" pitchFamily="34" charset="0"/>
              </a:rPr>
              <a:t>Amount :The total monetary value of sales transactions.</a:t>
            </a:r>
            <a:endParaRPr lang="en-US" sz="1300" dirty="0" smtClean="0">
              <a:latin typeface="Arial Rounded MT Bold" pitchFamily="34" charset="0"/>
            </a:endParaRPr>
          </a:p>
          <a:p>
            <a:r>
              <a:rPr lang="en-US" sz="1300" dirty="0">
                <a:latin typeface="Arial Rounded MT Bold" pitchFamily="34" charset="0"/>
              </a:rPr>
              <a:t>Units :The quantity of products sold.</a:t>
            </a:r>
            <a:endParaRPr lang="en-US" sz="1300" dirty="0" smtClean="0">
              <a:latin typeface="Arial Rounded MT Bold" pitchFamily="34" charset="0"/>
            </a:endParaRPr>
          </a:p>
          <a:p>
            <a:r>
              <a:rPr lang="en-US" sz="1300" dirty="0" smtClean="0">
                <a:latin typeface="Arial Rounded MT Bold" pitchFamily="34" charset="0"/>
              </a:rPr>
              <a:t>cost </a:t>
            </a:r>
            <a:r>
              <a:rPr lang="en-US" sz="1300" dirty="0">
                <a:latin typeface="Arial Rounded MT Bold" pitchFamily="34" charset="0"/>
              </a:rPr>
              <a:t>per unit  :The expense incurred for producing or purchasing each unit.</a:t>
            </a:r>
            <a:endParaRPr lang="en-US" sz="1300" dirty="0" smtClean="0">
              <a:latin typeface="Arial Rounded MT Bold" pitchFamily="34" charset="0"/>
            </a:endParaRPr>
          </a:p>
          <a:p>
            <a:r>
              <a:rPr lang="en-US" sz="1300" dirty="0">
                <a:latin typeface="Arial Rounded MT Bold" pitchFamily="34" charset="0"/>
              </a:rPr>
              <a:t>Cost :The total expenditure associated with producing or acquiring the units sold.</a:t>
            </a:r>
            <a:endParaRPr lang="en-US" sz="1300" dirty="0" smtClean="0">
              <a:latin typeface="Arial Rounded MT Bold" pitchFamily="34" charset="0"/>
            </a:endParaRPr>
          </a:p>
          <a:p>
            <a:r>
              <a:rPr lang="en-US" sz="1300" dirty="0">
                <a:latin typeface="Arial Rounded MT Bold" pitchFamily="34" charset="0"/>
              </a:rPr>
              <a:t>Profit :The difference between total revenue (amount) and total cost.</a:t>
            </a:r>
            <a:endParaRPr lang="en-US" sz="1300" dirty="0" smtClean="0">
              <a:latin typeface="Arial Rounded MT Bold" pitchFamily="34" charset="0"/>
            </a:endParaRPr>
          </a:p>
          <a:p>
            <a:r>
              <a:rPr lang="en-US" sz="1300" dirty="0" smtClean="0">
                <a:latin typeface="Arial Rounded MT Bold" pitchFamily="34" charset="0"/>
              </a:rPr>
              <a:t>profit </a:t>
            </a:r>
            <a:r>
              <a:rPr lang="en-US" sz="1300" dirty="0">
                <a:latin typeface="Arial Rounded MT Bold" pitchFamily="34" charset="0"/>
              </a:rPr>
              <a:t>% :The percentage representing the profitability of sales, calculated as (Profit / Amount) * 100.</a:t>
            </a:r>
            <a:endParaRPr lang="en-IN" sz="1300" dirty="0">
              <a:latin typeface="Arial Rounded MT Bold" pitchFamily="34" charset="0"/>
            </a:endParaRPr>
          </a:p>
        </p:txBody>
      </p:sp>
    </p:spTree>
    <p:extLst>
      <p:ext uri="{BB962C8B-B14F-4D97-AF65-F5344CB8AC3E}">
        <p14:creationId xmlns:p14="http://schemas.microsoft.com/office/powerpoint/2010/main" val="4591270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500" b="1" dirty="0" smtClean="0"/>
              <a:t>OBJECTIVE</a:t>
            </a:r>
            <a:endParaRPr lang="en-IN" sz="2500" b="1" dirty="0"/>
          </a:p>
        </p:txBody>
      </p:sp>
      <p:sp>
        <p:nvSpPr>
          <p:cNvPr id="3" name="Content Placeholder 2"/>
          <p:cNvSpPr>
            <a:spLocks noGrp="1"/>
          </p:cNvSpPr>
          <p:nvPr>
            <p:ph idx="1"/>
          </p:nvPr>
        </p:nvSpPr>
        <p:spPr>
          <a:xfrm>
            <a:off x="1066800" y="2438400"/>
            <a:ext cx="7086600" cy="3048001"/>
          </a:xfrm>
        </p:spPr>
        <p:txBody>
          <a:bodyPr>
            <a:normAutofit/>
          </a:bodyPr>
          <a:lstStyle/>
          <a:p>
            <a:r>
              <a:rPr lang="en-US" sz="1300" dirty="0">
                <a:latin typeface="Arial Rounded MT Bold" pitchFamily="34" charset="0"/>
              </a:rPr>
              <a:t>The primary goal is often to develop predictive models that can accurately anticipate chocolate sales, involving the analysis of historical data to identify patterns and trends that can be utilized to predict future chocolate purchasing behavior</a:t>
            </a:r>
            <a:r>
              <a:rPr lang="en-US" sz="1300" dirty="0" smtClean="0">
                <a:latin typeface="Arial Rounded MT Bold" pitchFamily="34" charset="0"/>
              </a:rPr>
              <a:t>.</a:t>
            </a:r>
          </a:p>
          <a:p>
            <a:pPr indent="0">
              <a:buNone/>
            </a:pPr>
            <a:endParaRPr lang="en-US" sz="1300" dirty="0" smtClean="0">
              <a:latin typeface="Arial Rounded MT Bold" pitchFamily="34" charset="0"/>
            </a:endParaRPr>
          </a:p>
          <a:p>
            <a:r>
              <a:rPr lang="en-US" sz="1300" dirty="0">
                <a:latin typeface="Arial Rounded MT Bold" pitchFamily="34" charset="0"/>
              </a:rPr>
              <a:t>A secondary goal is to categorize chocolate sales into specific groups based on their characteristics and purchasing behaviors. This segmentation approach allows for the customization of marketing strategies tailored to specific chocolate sales segments, thereby enhancing their effectiveness. Data science techniques such as clustering can be applied for this segmentation process.</a:t>
            </a:r>
            <a:endParaRPr lang="en-IN" sz="1300" dirty="0">
              <a:latin typeface="Arial Rounded MT Bold" pitchFamily="34" charset="0"/>
            </a:endParaRPr>
          </a:p>
        </p:txBody>
      </p:sp>
    </p:spTree>
    <p:extLst>
      <p:ext uri="{BB962C8B-B14F-4D97-AF65-F5344CB8AC3E}">
        <p14:creationId xmlns:p14="http://schemas.microsoft.com/office/powerpoint/2010/main" val="36050198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500" b="1" dirty="0" smtClean="0"/>
              <a:t>METHODOLOGY</a:t>
            </a:r>
            <a:endParaRPr lang="en-IN" sz="2500" b="1" dirty="0"/>
          </a:p>
        </p:txBody>
      </p:sp>
      <p:sp>
        <p:nvSpPr>
          <p:cNvPr id="3" name="Content Placeholder 2"/>
          <p:cNvSpPr>
            <a:spLocks noGrp="1"/>
          </p:cNvSpPr>
          <p:nvPr>
            <p:ph idx="1"/>
          </p:nvPr>
        </p:nvSpPr>
        <p:spPr>
          <a:xfrm>
            <a:off x="1066800" y="2438400"/>
            <a:ext cx="7086600" cy="3048001"/>
          </a:xfrm>
        </p:spPr>
        <p:txBody>
          <a:bodyPr>
            <a:normAutofit/>
          </a:bodyPr>
          <a:lstStyle/>
          <a:p>
            <a:r>
              <a:rPr lang="en-US" sz="1300" dirty="0">
                <a:latin typeface="Arial Rounded MT Bold" pitchFamily="34" charset="0"/>
              </a:rPr>
              <a:t>Collect and integrate data from </a:t>
            </a:r>
            <a:r>
              <a:rPr lang="en-US" sz="1300" dirty="0" err="1">
                <a:latin typeface="Arial Rounded MT Bold" pitchFamily="34" charset="0"/>
              </a:rPr>
              <a:t>Kaggle's</a:t>
            </a:r>
            <a:r>
              <a:rPr lang="en-US" sz="1300" dirty="0">
                <a:latin typeface="Arial Rounded MT Bold" pitchFamily="34" charset="0"/>
              </a:rPr>
              <a:t> "Chocolate Sales Analysis" dataset, merging key components such as boxes, products, and sales to establish a comprehensive foundation for insights and analysis in the domain of chocolate sales</a:t>
            </a:r>
            <a:r>
              <a:rPr lang="en-US" sz="1300" dirty="0" smtClean="0">
                <a:latin typeface="Arial Rounded MT Bold" pitchFamily="34" charset="0"/>
              </a:rPr>
              <a:t>.</a:t>
            </a:r>
          </a:p>
          <a:p>
            <a:pPr indent="0">
              <a:buNone/>
            </a:pPr>
            <a:endParaRPr lang="en-US" sz="1300" dirty="0" smtClean="0">
              <a:latin typeface="Arial Rounded MT Bold" pitchFamily="34" charset="0"/>
            </a:endParaRPr>
          </a:p>
          <a:p>
            <a:r>
              <a:rPr lang="en-US" sz="1300" dirty="0">
                <a:latin typeface="Arial Rounded MT Bold" pitchFamily="34" charset="0"/>
              </a:rPr>
              <a:t>Crafting an engaging and user-friendly Power BI dashboard specifically tailored for chocolate sales. This involves integrating features that facilitate interactive exploration of sales data, enabling a dynamic and insightful analysis of user preferences and purchasing patterns in the chocolate market.</a:t>
            </a:r>
            <a:endParaRPr lang="en-US" sz="1300" dirty="0" smtClean="0">
              <a:latin typeface="Arial Rounded MT Bold" pitchFamily="34" charset="0"/>
            </a:endParaRPr>
          </a:p>
          <a:p>
            <a:endParaRPr lang="en-IN" sz="1300" dirty="0">
              <a:latin typeface="Arial Rounded MT Bold" pitchFamily="34" charset="0"/>
            </a:endParaRPr>
          </a:p>
        </p:txBody>
      </p:sp>
    </p:spTree>
    <p:extLst>
      <p:ext uri="{BB962C8B-B14F-4D97-AF65-F5344CB8AC3E}">
        <p14:creationId xmlns:p14="http://schemas.microsoft.com/office/powerpoint/2010/main" val="480254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295400"/>
            <a:ext cx="7010400" cy="685800"/>
          </a:xfrm>
        </p:spPr>
        <p:txBody>
          <a:bodyPr>
            <a:noAutofit/>
          </a:bodyPr>
          <a:lstStyle/>
          <a:p>
            <a:r>
              <a:rPr lang="en-US" sz="2500" b="1" dirty="0" smtClean="0"/>
              <a:t>TOOLS &amp; TECHNOLOGIES</a:t>
            </a:r>
            <a:endParaRPr lang="en-IN" sz="2500" b="1" dirty="0"/>
          </a:p>
        </p:txBody>
      </p:sp>
      <p:sp>
        <p:nvSpPr>
          <p:cNvPr id="3" name="Content Placeholder 2"/>
          <p:cNvSpPr>
            <a:spLocks noGrp="1"/>
          </p:cNvSpPr>
          <p:nvPr>
            <p:ph idx="1"/>
          </p:nvPr>
        </p:nvSpPr>
        <p:spPr/>
        <p:txBody>
          <a:bodyPr>
            <a:normAutofit/>
          </a:bodyPr>
          <a:lstStyle/>
          <a:p>
            <a:r>
              <a:rPr lang="en-IN" sz="1300" dirty="0">
                <a:latin typeface="Arial Rounded MT Bold" pitchFamily="34" charset="0"/>
              </a:rPr>
              <a:t>POWER BI FOR </a:t>
            </a:r>
            <a:r>
              <a:rPr lang="en-IN" sz="1300" dirty="0" smtClean="0">
                <a:latin typeface="Arial Rounded MT Bold" pitchFamily="34" charset="0"/>
              </a:rPr>
              <a:t>DASHBOARD</a:t>
            </a:r>
          </a:p>
          <a:p>
            <a:pPr indent="0">
              <a:buNone/>
            </a:pPr>
            <a:endParaRPr lang="en-IN" sz="1300" dirty="0" smtClean="0">
              <a:latin typeface="Arial Rounded MT Bold" pitchFamily="34" charset="0"/>
            </a:endParaRPr>
          </a:p>
          <a:p>
            <a:r>
              <a:rPr lang="en-IN" sz="1300" dirty="0">
                <a:latin typeface="Arial Rounded MT Bold" pitchFamily="34" charset="0"/>
              </a:rPr>
              <a:t>EXCEL FOR DATA EXTRACTION</a:t>
            </a:r>
          </a:p>
        </p:txBody>
      </p:sp>
    </p:spTree>
    <p:extLst>
      <p:ext uri="{BB962C8B-B14F-4D97-AF65-F5344CB8AC3E}">
        <p14:creationId xmlns:p14="http://schemas.microsoft.com/office/powerpoint/2010/main" val="833013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500" b="1" dirty="0" smtClean="0"/>
              <a:t>DASHBOARD</a:t>
            </a:r>
            <a:endParaRPr lang="en-IN" sz="2500" b="1"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90600" y="2286000"/>
            <a:ext cx="71628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66074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500" b="1" dirty="0" smtClean="0"/>
              <a:t>CONCLUSION</a:t>
            </a:r>
            <a:endParaRPr lang="en-IN" sz="2500" b="1" dirty="0"/>
          </a:p>
        </p:txBody>
      </p:sp>
      <p:sp>
        <p:nvSpPr>
          <p:cNvPr id="3" name="Content Placeholder 2"/>
          <p:cNvSpPr>
            <a:spLocks noGrp="1"/>
          </p:cNvSpPr>
          <p:nvPr>
            <p:ph idx="1"/>
          </p:nvPr>
        </p:nvSpPr>
        <p:spPr>
          <a:xfrm>
            <a:off x="1066800" y="2438400"/>
            <a:ext cx="7086600" cy="3048001"/>
          </a:xfrm>
        </p:spPr>
        <p:txBody>
          <a:bodyPr>
            <a:normAutofit/>
          </a:bodyPr>
          <a:lstStyle/>
          <a:p>
            <a:r>
              <a:rPr lang="en-US" sz="1300" dirty="0">
                <a:latin typeface="Arial Rounded MT Bold" pitchFamily="34" charset="0"/>
              </a:rPr>
              <a:t>In conclusion, the Power BI dashboard for chocolate sales not only captivates with its visual appeal but also empowers us to delve into user preferences seamlessly. With its interactive features, it's a game-changer for understanding chocolate sales dynamics, enabling us to make informed and strategic decisions in this sweet world of marketing.</a:t>
            </a:r>
            <a:endParaRPr lang="en-IN" sz="1300" dirty="0">
              <a:latin typeface="Arial Rounded MT Bold" pitchFamily="34" charset="0"/>
            </a:endParaRPr>
          </a:p>
        </p:txBody>
      </p:sp>
    </p:spTree>
    <p:extLst>
      <p:ext uri="{BB962C8B-B14F-4D97-AF65-F5344CB8AC3E}">
        <p14:creationId xmlns:p14="http://schemas.microsoft.com/office/powerpoint/2010/main" val="11199124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uture">
  <a:themeElements>
    <a:clrScheme name="Couture">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Black 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70000"/>
              </a:schemeClr>
            </a:gs>
            <a:gs pos="100000">
              <a:schemeClr val="phClr">
                <a:shade val="80000"/>
              </a:schemeClr>
            </a:gs>
          </a:gsLst>
          <a:path path="circle">
            <a:fillToRect l="50000" t="100000" r="100000" b="100000"/>
          </a:path>
        </a:gradFill>
        <a:blipFill rotWithShape="1">
          <a:blip xmlns:r="http://schemas.openxmlformats.org/officeDocument/2006/relationships" r:embed="rId1">
            <a:duotone>
              <a:schemeClr val="phClr">
                <a:shade val="30000"/>
                <a:satMod val="200000"/>
              </a:schemeClr>
              <a:schemeClr val="phClr">
                <a:tint val="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178</TotalTime>
  <Words>337</Words>
  <Application>Microsoft Office PowerPoint</Application>
  <PresentationFormat>On-screen Show (4:3)</PresentationFormat>
  <Paragraphs>35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Couture</vt:lpstr>
      <vt:lpstr>Chocolate sales analysis</vt:lpstr>
      <vt:lpstr>CAPSTONE POWER BI PROJECT:CHOCOLATE SALES</vt:lpstr>
      <vt:lpstr>DATA COLUMNS</vt:lpstr>
      <vt:lpstr>OBJECTIVE</vt:lpstr>
      <vt:lpstr>METHODOLOGY</vt:lpstr>
      <vt:lpstr>TOOLS &amp; TECHNOLOGIES</vt:lpstr>
      <vt:lpstr>DASHBOARD</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PC</cp:lastModifiedBy>
  <cp:revision>16</cp:revision>
  <dcterms:created xsi:type="dcterms:W3CDTF">2006-08-16T00:00:00Z</dcterms:created>
  <dcterms:modified xsi:type="dcterms:W3CDTF">2024-04-16T06:25:32Z</dcterms:modified>
</cp:coreProperties>
</file>