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4"/>
  </p:notesMasterIdLst>
  <p:sldIdLst>
    <p:sldId id="257" r:id="rId2"/>
    <p:sldId id="258" r:id="rId3"/>
    <p:sldId id="259" r:id="rId4"/>
    <p:sldId id="256"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77" autoAdjust="0"/>
  </p:normalViewPr>
  <p:slideViewPr>
    <p:cSldViewPr>
      <p:cViewPr varScale="1">
        <p:scale>
          <a:sx n="63" d="100"/>
          <a:sy n="63" d="100"/>
        </p:scale>
        <p:origin x="-136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BF2B9-48EC-4E35-868C-BDD3D79A3E79}" type="datetimeFigureOut">
              <a:rPr lang="en-IN" smtClean="0"/>
              <a:t>22-03-2024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31ED3-0BCB-4AEB-9E30-73DE480E181C}" type="slidenum">
              <a:rPr lang="en-IN" smtClean="0"/>
              <a:t>‹#›</a:t>
            </a:fld>
            <a:endParaRPr lang="en-IN"/>
          </a:p>
        </p:txBody>
      </p:sp>
    </p:spTree>
    <p:extLst>
      <p:ext uri="{BB962C8B-B14F-4D97-AF65-F5344CB8AC3E}">
        <p14:creationId xmlns:p14="http://schemas.microsoft.com/office/powerpoint/2010/main" val="150268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8131ED3-0BCB-4AEB-9E30-73DE480E181C}" type="slidenum">
              <a:rPr lang="en-IN" smtClean="0"/>
              <a:t>4</a:t>
            </a:fld>
            <a:endParaRPr lang="en-IN"/>
          </a:p>
        </p:txBody>
      </p:sp>
    </p:spTree>
    <p:extLst>
      <p:ext uri="{BB962C8B-B14F-4D97-AF65-F5344CB8AC3E}">
        <p14:creationId xmlns:p14="http://schemas.microsoft.com/office/powerpoint/2010/main" val="3003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3/22/2024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3/22/2024</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81200"/>
            <a:ext cx="9296400" cy="1600327"/>
          </a:xfrm>
        </p:spPr>
        <p:txBody>
          <a:bodyPr>
            <a:noAutofit/>
          </a:bodyPr>
          <a:lstStyle/>
          <a:p>
            <a:r>
              <a:rPr lang="en-US" sz="3600" b="1" dirty="0" smtClean="0">
                <a:solidFill>
                  <a:schemeClr val="bg2">
                    <a:lumMod val="25000"/>
                    <a:lumOff val="75000"/>
                  </a:schemeClr>
                </a:solidFill>
                <a:effectLst>
                  <a:outerShdw blurRad="38100" dist="38100" dir="2700000" algn="tl">
                    <a:srgbClr val="000000">
                      <a:alpha val="43137"/>
                    </a:srgbClr>
                  </a:outerShdw>
                </a:effectLst>
                <a:latin typeface="Georgia" pitchFamily="18" charset="0"/>
              </a:rPr>
              <a:t>PREDICTION OF FUEL EFFICIENCY</a:t>
            </a:r>
            <a:endParaRPr lang="en-IN" sz="3600" b="1" dirty="0">
              <a:solidFill>
                <a:schemeClr val="bg2">
                  <a:lumMod val="25000"/>
                  <a:lumOff val="75000"/>
                </a:schemeClr>
              </a:solidFill>
              <a:effectLst>
                <a:outerShdw blurRad="38100" dist="38100" dir="2700000" algn="tl">
                  <a:srgbClr val="000000">
                    <a:alpha val="43137"/>
                  </a:srgbClr>
                </a:outerShdw>
              </a:effectLst>
              <a:latin typeface="Georgia" pitchFamily="18" charset="0"/>
            </a:endParaRPr>
          </a:p>
        </p:txBody>
      </p:sp>
      <p:sp>
        <p:nvSpPr>
          <p:cNvPr id="3" name="Subtitle 2"/>
          <p:cNvSpPr>
            <a:spLocks noGrp="1"/>
          </p:cNvSpPr>
          <p:nvPr>
            <p:ph type="subTitle" idx="1"/>
          </p:nvPr>
        </p:nvSpPr>
        <p:spPr>
          <a:xfrm>
            <a:off x="3352800" y="4495800"/>
            <a:ext cx="8305800" cy="1143000"/>
          </a:xfrm>
        </p:spPr>
        <p:txBody>
          <a:bodyPr/>
          <a:lstStyle/>
          <a:p>
            <a:r>
              <a:rPr lang="en-US" dirty="0" smtClean="0">
                <a:solidFill>
                  <a:schemeClr val="bg1"/>
                </a:solidFill>
                <a:latin typeface="+mj-lt"/>
              </a:rPr>
              <a:t>                     </a:t>
            </a:r>
            <a:r>
              <a:rPr lang="en-US" dirty="0" smtClean="0">
                <a:solidFill>
                  <a:schemeClr val="bg1"/>
                </a:solidFill>
                <a:latin typeface="Algerian" pitchFamily="82" charset="0"/>
              </a:rPr>
              <a:t>By </a:t>
            </a:r>
          </a:p>
          <a:p>
            <a:r>
              <a:rPr lang="en-US" dirty="0">
                <a:solidFill>
                  <a:schemeClr val="bg1"/>
                </a:solidFill>
                <a:latin typeface="Algerian" pitchFamily="82" charset="0"/>
              </a:rPr>
              <a:t> </a:t>
            </a:r>
            <a:r>
              <a:rPr lang="en-US" dirty="0" smtClean="0">
                <a:solidFill>
                  <a:schemeClr val="bg1"/>
                </a:solidFill>
                <a:latin typeface="Algerian" pitchFamily="82" charset="0"/>
              </a:rPr>
              <a:t>                          </a:t>
            </a:r>
            <a:r>
              <a:rPr lang="en-US" dirty="0" smtClean="0">
                <a:solidFill>
                  <a:schemeClr val="bg1"/>
                </a:solidFill>
                <a:latin typeface="Algerian" pitchFamily="82" charset="0"/>
              </a:rPr>
              <a:t>Battuta </a:t>
            </a:r>
            <a:r>
              <a:rPr lang="en-US" dirty="0" smtClean="0">
                <a:solidFill>
                  <a:schemeClr val="bg1"/>
                </a:solidFill>
                <a:latin typeface="Algerian" pitchFamily="82" charset="0"/>
              </a:rPr>
              <a:t>Naveen Kumar</a:t>
            </a:r>
            <a:endParaRPr lang="en-IN" dirty="0">
              <a:solidFill>
                <a:schemeClr val="bg1"/>
              </a:solidFill>
              <a:latin typeface="Algerian" pitchFamily="82" charset="0"/>
            </a:endParaRPr>
          </a:p>
        </p:txBody>
      </p:sp>
    </p:spTree>
    <p:extLst>
      <p:ext uri="{BB962C8B-B14F-4D97-AF65-F5344CB8AC3E}">
        <p14:creationId xmlns:p14="http://schemas.microsoft.com/office/powerpoint/2010/main" val="4189162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89852"/>
            <a:ext cx="7696200" cy="1382697"/>
          </a:xfrm>
        </p:spPr>
        <p:txBody>
          <a:bodyPr>
            <a:normAutofit fontScale="90000"/>
          </a:bodyPr>
          <a:lstStyle/>
          <a:p>
            <a:r>
              <a:rPr lang="en-US" b="1" dirty="0"/>
              <a:t>INPUT AND </a:t>
            </a:r>
            <a:r>
              <a:rPr lang="en-US" b="1" dirty="0" smtClean="0"/>
              <a:t>OUTPUT</a:t>
            </a:r>
            <a:br>
              <a:rPr lang="en-US" b="1" dirty="0" smtClean="0"/>
            </a:br>
            <a:r>
              <a:rPr lang="en-US" b="1" dirty="0"/>
              <a:t/>
            </a:r>
            <a:br>
              <a:rPr lang="en-US" b="1" dirty="0"/>
            </a:br>
            <a:r>
              <a:rPr lang="en-US" sz="2700" b="1" dirty="0" smtClean="0">
                <a:solidFill>
                  <a:schemeClr val="tx1">
                    <a:lumMod val="85000"/>
                  </a:schemeClr>
                </a:solidFill>
                <a:latin typeface="Arial Black" pitchFamily="34" charset="0"/>
              </a:rPr>
              <a:t>INPUT :</a:t>
            </a:r>
            <a:r>
              <a:rPr lang="en-IN" dirty="0"/>
              <a:t/>
            </a:r>
            <a:br>
              <a:rPr lang="en-IN" dirty="0"/>
            </a:br>
            <a:endParaRPr lang="en-IN" dirty="0"/>
          </a:p>
        </p:txBody>
      </p:sp>
      <p:sp>
        <p:nvSpPr>
          <p:cNvPr id="3" name="Content Placeholder 2"/>
          <p:cNvSpPr>
            <a:spLocks noGrp="1"/>
          </p:cNvSpPr>
          <p:nvPr>
            <p:ph idx="1"/>
          </p:nvPr>
        </p:nvSpPr>
        <p:spPr/>
        <p:txBody>
          <a:bodyPr/>
          <a:lstStyle/>
          <a:p>
            <a:endParaRPr lang="en-IN" dirty="0"/>
          </a:p>
        </p:txBody>
      </p:sp>
      <p:pic>
        <p:nvPicPr>
          <p:cNvPr id="4098" name="Picture 2" descr="C:\Users\PC\OneDrive\Desktop\in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815340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859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315200" cy="1154097"/>
          </a:xfrm>
        </p:spPr>
        <p:txBody>
          <a:bodyPr>
            <a:normAutofit/>
          </a:bodyPr>
          <a:lstStyle/>
          <a:p>
            <a:r>
              <a:rPr lang="en-US" sz="2400" b="1" dirty="0" smtClean="0">
                <a:solidFill>
                  <a:schemeClr val="tx1">
                    <a:lumMod val="85000"/>
                  </a:schemeClr>
                </a:solidFill>
                <a:latin typeface="Arial Black" pitchFamily="34" charset="0"/>
              </a:rPr>
              <a:t>OUTPUT :</a:t>
            </a:r>
            <a:endParaRPr lang="en-IN" sz="2400" b="1" dirty="0">
              <a:solidFill>
                <a:schemeClr val="tx1">
                  <a:lumMod val="85000"/>
                </a:schemeClr>
              </a:solidFill>
              <a:latin typeface="Arial Black" pitchFamily="34" charset="0"/>
            </a:endParaRPr>
          </a:p>
        </p:txBody>
      </p:sp>
      <p:sp>
        <p:nvSpPr>
          <p:cNvPr id="3" name="Content Placeholder 2"/>
          <p:cNvSpPr>
            <a:spLocks noGrp="1"/>
          </p:cNvSpPr>
          <p:nvPr>
            <p:ph idx="1"/>
          </p:nvPr>
        </p:nvSpPr>
        <p:spPr/>
        <p:txBody>
          <a:bodyPr/>
          <a:lstStyle/>
          <a:p>
            <a:endParaRPr lang="en-IN"/>
          </a:p>
        </p:txBody>
      </p:sp>
      <p:pic>
        <p:nvPicPr>
          <p:cNvPr id="5122" name="Picture 2" descr="C:\Users\PC\OneDrive\Desktop\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1"/>
            <a:ext cx="81534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488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315200" cy="1154097"/>
          </a:xfrm>
        </p:spPr>
        <p:txBody>
          <a:bodyPr/>
          <a:lstStyle/>
          <a:p>
            <a:r>
              <a:rPr lang="en-US" sz="3600" b="1" dirty="0"/>
              <a:t>CONCLUSION</a:t>
            </a:r>
            <a:r>
              <a:rPr lang="en-US" b="1" dirty="0"/>
              <a:t>:</a:t>
            </a:r>
            <a:endParaRPr lang="en-IN" b="1" dirty="0"/>
          </a:p>
        </p:txBody>
      </p:sp>
      <p:sp>
        <p:nvSpPr>
          <p:cNvPr id="3" name="Content Placeholder 2"/>
          <p:cNvSpPr>
            <a:spLocks noGrp="1"/>
          </p:cNvSpPr>
          <p:nvPr>
            <p:ph idx="1"/>
          </p:nvPr>
        </p:nvSpPr>
        <p:spPr>
          <a:xfrm>
            <a:off x="381000" y="1524001"/>
            <a:ext cx="8458200" cy="4785360"/>
          </a:xfrm>
        </p:spPr>
        <p:txBody>
          <a:bodyPr>
            <a:normAutofit lnSpcReduction="10000"/>
          </a:bodyPr>
          <a:lstStyle/>
          <a:p>
            <a:pPr>
              <a:buFont typeface="Wingdings" pitchFamily="2" charset="2"/>
              <a:buChar char="ü"/>
            </a:pPr>
            <a:r>
              <a:rPr lang="en-US" dirty="0" smtClean="0"/>
              <a:t>Fuel </a:t>
            </a:r>
            <a:r>
              <a:rPr lang="en-US" dirty="0"/>
              <a:t>prices are increasing rapidly each </a:t>
            </a:r>
            <a:r>
              <a:rPr lang="en-US" dirty="0" err="1"/>
              <a:t>day,and</a:t>
            </a:r>
            <a:r>
              <a:rPr lang="en-US" dirty="0"/>
              <a:t> the demand of vehicles with better fuel efficiency  is growing </a:t>
            </a:r>
            <a:r>
              <a:rPr lang="en-US" dirty="0" smtClean="0"/>
              <a:t>tremendously.</a:t>
            </a:r>
          </a:p>
          <a:p>
            <a:pPr marL="45720" indent="0">
              <a:buNone/>
            </a:pPr>
            <a:endParaRPr lang="en-US" dirty="0" smtClean="0"/>
          </a:p>
          <a:p>
            <a:pPr>
              <a:buFont typeface="Wingdings" pitchFamily="2" charset="2"/>
              <a:buChar char="ü"/>
            </a:pPr>
            <a:r>
              <a:rPr lang="en-US" dirty="0" smtClean="0"/>
              <a:t> During </a:t>
            </a:r>
            <a:r>
              <a:rPr lang="en-US" dirty="0"/>
              <a:t>this project our main objective was to predict the vehicles fuel efficiency. We have done the data preprocessing to make the dataset free from null values and other disturbances, then we performed data visualization of the data represent and know well about the attributes in the </a:t>
            </a:r>
            <a:r>
              <a:rPr lang="en-US" dirty="0" err="1"/>
              <a:t>dataset.we</a:t>
            </a:r>
            <a:r>
              <a:rPr lang="en-US" dirty="0"/>
              <a:t> have implemented various  machine learning models and checked for their errors and accuracies until we get the best effective model for the data taken</a:t>
            </a:r>
            <a:r>
              <a:rPr lang="en-US" dirty="0" smtClean="0"/>
              <a:t>.</a:t>
            </a:r>
          </a:p>
          <a:p>
            <a:pPr marL="45720" indent="0">
              <a:buNone/>
            </a:pPr>
            <a:r>
              <a:rPr lang="en-US" dirty="0" smtClean="0"/>
              <a:t>            </a:t>
            </a:r>
          </a:p>
          <a:p>
            <a:pPr>
              <a:buFont typeface="Wingdings" pitchFamily="2" charset="2"/>
              <a:buChar char="ü"/>
            </a:pPr>
            <a:r>
              <a:rPr lang="en-US" dirty="0" smtClean="0"/>
              <a:t>Fuel-Efficient </a:t>
            </a:r>
            <a:r>
              <a:rPr lang="en-US" dirty="0"/>
              <a:t>cars emit less pollution over the same amount of distance </a:t>
            </a:r>
            <a:r>
              <a:rPr lang="en-US" dirty="0" err="1"/>
              <a:t>travelled.They</a:t>
            </a:r>
            <a:r>
              <a:rPr lang="en-US" dirty="0"/>
              <a:t> also cost less to </a:t>
            </a:r>
            <a:r>
              <a:rPr lang="en-US" dirty="0" err="1"/>
              <a:t>operate.Buying</a:t>
            </a:r>
            <a:r>
              <a:rPr lang="en-US" dirty="0"/>
              <a:t> a more Fuel-Efficient car can save you thousands of dollars on fuel costs over time and can often balance out a higher purchase price if you keep the car long enough.</a:t>
            </a:r>
            <a:endParaRPr lang="en-IN" dirty="0"/>
          </a:p>
        </p:txBody>
      </p:sp>
    </p:spTree>
    <p:extLst>
      <p:ext uri="{BB962C8B-B14F-4D97-AF65-F5344CB8AC3E}">
        <p14:creationId xmlns:p14="http://schemas.microsoft.com/office/powerpoint/2010/main" val="3836832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609600"/>
            <a:ext cx="7315200" cy="1154097"/>
          </a:xfrm>
        </p:spPr>
        <p:txBody>
          <a:bodyPr/>
          <a:lstStyle/>
          <a:p>
            <a:r>
              <a:rPr lang="en-US" sz="3600" b="1" dirty="0" smtClean="0"/>
              <a:t>OBJECTIVES</a:t>
            </a:r>
            <a:endParaRPr lang="en-IN" sz="3600" b="1" dirty="0"/>
          </a:p>
        </p:txBody>
      </p:sp>
      <p:sp>
        <p:nvSpPr>
          <p:cNvPr id="2" name="Content Placeholder 1"/>
          <p:cNvSpPr>
            <a:spLocks noGrp="1"/>
          </p:cNvSpPr>
          <p:nvPr>
            <p:ph idx="1"/>
          </p:nvPr>
        </p:nvSpPr>
        <p:spPr>
          <a:xfrm>
            <a:off x="838200" y="1981200"/>
            <a:ext cx="8077200" cy="3962400"/>
          </a:xfrm>
        </p:spPr>
        <p:txBody>
          <a:bodyPr>
            <a:normAutofit/>
          </a:bodyPr>
          <a:lstStyle/>
          <a:p>
            <a:endParaRPr lang="en-US" dirty="0" smtClean="0"/>
          </a:p>
          <a:p>
            <a:pPr>
              <a:buFont typeface="Wingdings" pitchFamily="2" charset="2"/>
              <a:buChar char="q"/>
            </a:pPr>
            <a:r>
              <a:rPr lang="en-US" sz="2400" b="1" dirty="0" smtClean="0">
                <a:solidFill>
                  <a:schemeClr val="tx1">
                    <a:lumMod val="85000"/>
                  </a:schemeClr>
                </a:solidFill>
                <a:latin typeface="Arial Black" pitchFamily="34" charset="0"/>
              </a:rPr>
              <a:t>Aim of the Project:</a:t>
            </a:r>
          </a:p>
          <a:p>
            <a:pPr marL="0" indent="0">
              <a:buNone/>
            </a:pPr>
            <a:r>
              <a:rPr lang="en-US" dirty="0" smtClean="0"/>
              <a:t>            Our main objective was to predict the vehicle’s fuel efficiency or the MPG(Miles per gallon).</a:t>
            </a:r>
          </a:p>
          <a:p>
            <a:endParaRPr lang="en-US" dirty="0"/>
          </a:p>
          <a:p>
            <a:endParaRPr lang="en-US" dirty="0" smtClean="0"/>
          </a:p>
          <a:p>
            <a:pPr>
              <a:buFont typeface="Wingdings" pitchFamily="2" charset="2"/>
              <a:buChar char="q"/>
            </a:pPr>
            <a:r>
              <a:rPr lang="en-US" sz="2400" b="1" dirty="0" smtClean="0">
                <a:solidFill>
                  <a:schemeClr val="tx1">
                    <a:lumMod val="85000"/>
                  </a:schemeClr>
                </a:solidFill>
                <a:latin typeface="Arial Black" pitchFamily="34" charset="0"/>
              </a:rPr>
              <a:t>Scope of the Project:</a:t>
            </a:r>
          </a:p>
          <a:p>
            <a:pPr marL="0" indent="0">
              <a:buNone/>
            </a:pPr>
            <a:r>
              <a:rPr lang="en-US" dirty="0"/>
              <a:t> </a:t>
            </a:r>
            <a:r>
              <a:rPr lang="en-US" dirty="0" smtClean="0"/>
              <a:t>                The scope of the project is to develop a Machine </a:t>
            </a:r>
            <a:r>
              <a:rPr lang="en-US" dirty="0" err="1" smtClean="0"/>
              <a:t>Leaarning</a:t>
            </a:r>
            <a:r>
              <a:rPr lang="en-US" dirty="0" smtClean="0"/>
              <a:t> Model that gives better attributes </a:t>
            </a:r>
            <a:r>
              <a:rPr lang="en-US" dirty="0" err="1" smtClean="0"/>
              <a:t>i.e</a:t>
            </a:r>
            <a:r>
              <a:rPr lang="en-US" dirty="0" smtClean="0"/>
              <a:t> </a:t>
            </a:r>
            <a:r>
              <a:rPr lang="en-US" dirty="0" err="1" smtClean="0"/>
              <a:t>proprties</a:t>
            </a:r>
            <a:r>
              <a:rPr lang="en-US" dirty="0" smtClean="0"/>
              <a:t> of a vehicle for fuel efficiency.</a:t>
            </a:r>
            <a:endParaRPr lang="en-US" dirty="0"/>
          </a:p>
        </p:txBody>
      </p:sp>
    </p:spTree>
    <p:extLst>
      <p:ext uri="{BB962C8B-B14F-4D97-AF65-F5344CB8AC3E}">
        <p14:creationId xmlns:p14="http://schemas.microsoft.com/office/powerpoint/2010/main" val="4196621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315200" cy="1154097"/>
          </a:xfrm>
        </p:spPr>
        <p:txBody>
          <a:bodyPr>
            <a:normAutofit/>
          </a:bodyPr>
          <a:lstStyle/>
          <a:p>
            <a:r>
              <a:rPr lang="en-US" sz="3600" b="1" dirty="0"/>
              <a:t>INTRODUCTION</a:t>
            </a:r>
            <a:endParaRPr lang="en-IN" sz="3600" b="1" dirty="0"/>
          </a:p>
        </p:txBody>
      </p:sp>
      <p:sp>
        <p:nvSpPr>
          <p:cNvPr id="3" name="Content Placeholder 2"/>
          <p:cNvSpPr>
            <a:spLocks noGrp="1"/>
          </p:cNvSpPr>
          <p:nvPr>
            <p:ph idx="1"/>
          </p:nvPr>
        </p:nvSpPr>
        <p:spPr>
          <a:xfrm>
            <a:off x="381000" y="1981200"/>
            <a:ext cx="8610600" cy="4267200"/>
          </a:xfrm>
        </p:spPr>
        <p:txBody>
          <a:bodyPr/>
          <a:lstStyle/>
          <a:p>
            <a:pPr>
              <a:buFont typeface="Wingdings" pitchFamily="2" charset="2"/>
              <a:buChar char="Ø"/>
            </a:pPr>
            <a:r>
              <a:rPr lang="en-US" dirty="0" smtClean="0"/>
              <a:t>The </a:t>
            </a:r>
            <a:r>
              <a:rPr lang="en-US" dirty="0"/>
              <a:t>automotive industry is an industry  which is </a:t>
            </a:r>
            <a:r>
              <a:rPr lang="en-US" dirty="0" smtClean="0"/>
              <a:t>extremely competitive.   With </a:t>
            </a:r>
            <a:r>
              <a:rPr lang="en-US" dirty="0"/>
              <a:t>increasing fuel prices and picky </a:t>
            </a:r>
            <a:r>
              <a:rPr lang="en-US" dirty="0" err="1"/>
              <a:t>consumers,automobile</a:t>
            </a:r>
            <a:r>
              <a:rPr lang="en-US" dirty="0"/>
              <a:t> makers are constantly optimizing their processes to increase fuel efficiency </a:t>
            </a:r>
            <a:r>
              <a:rPr lang="en-US" dirty="0" smtClean="0"/>
              <a:t>.  </a:t>
            </a:r>
          </a:p>
          <a:p>
            <a:pPr>
              <a:buFont typeface="Wingdings" pitchFamily="2" charset="2"/>
              <a:buChar char="Ø"/>
            </a:pPr>
            <a:r>
              <a:rPr lang="en-US" dirty="0" smtClean="0"/>
              <a:t>But</a:t>
            </a:r>
            <a:r>
              <a:rPr lang="en-US" dirty="0"/>
              <a:t>, what if you could have a reliable estimator for a car's mpg given some known specifications about the vehicles</a:t>
            </a:r>
            <a:r>
              <a:rPr lang="en-US" dirty="0" smtClean="0"/>
              <a:t>?</a:t>
            </a:r>
          </a:p>
          <a:p>
            <a:pPr>
              <a:buFont typeface="Wingdings" pitchFamily="2" charset="2"/>
              <a:buChar char="Ø"/>
            </a:pPr>
            <a:r>
              <a:rPr lang="en-US" dirty="0" smtClean="0"/>
              <a:t>Then </a:t>
            </a:r>
            <a:r>
              <a:rPr lang="en-US" dirty="0"/>
              <a:t>you could beat a competitor to market by both having a </a:t>
            </a:r>
            <a:r>
              <a:rPr lang="en-US" dirty="0" smtClean="0"/>
              <a:t>more desirable </a:t>
            </a:r>
            <a:r>
              <a:rPr lang="en-US" dirty="0"/>
              <a:t>vehicle that is also more </a:t>
            </a:r>
            <a:r>
              <a:rPr lang="en-US" dirty="0" err="1"/>
              <a:t>efficient,reducing</a:t>
            </a:r>
            <a:r>
              <a:rPr lang="en-US" dirty="0"/>
              <a:t> wasted costs and gaining large chunks of the market</a:t>
            </a:r>
            <a:r>
              <a:rPr lang="en-US" dirty="0" smtClean="0"/>
              <a:t>.</a:t>
            </a:r>
          </a:p>
          <a:p>
            <a:pPr>
              <a:buFont typeface="Wingdings" pitchFamily="2" charset="2"/>
              <a:buChar char="Ø"/>
            </a:pPr>
            <a:r>
              <a:rPr lang="en-US" dirty="0" smtClean="0"/>
              <a:t>Utilizing </a:t>
            </a:r>
            <a:r>
              <a:rPr lang="en-US" dirty="0"/>
              <a:t>Machine </a:t>
            </a:r>
            <a:r>
              <a:rPr lang="en-US" dirty="0" err="1"/>
              <a:t>learning,we</a:t>
            </a:r>
            <a:r>
              <a:rPr lang="en-US" dirty="0"/>
              <a:t> build prediction model designed to give an edge over company competitors</a:t>
            </a:r>
            <a:r>
              <a:rPr lang="en-US" dirty="0" smtClean="0"/>
              <a:t>.</a:t>
            </a:r>
            <a:endParaRPr lang="en-IN" dirty="0"/>
          </a:p>
        </p:txBody>
      </p:sp>
    </p:spTree>
    <p:extLst>
      <p:ext uri="{BB962C8B-B14F-4D97-AF65-F5344CB8AC3E}">
        <p14:creationId xmlns:p14="http://schemas.microsoft.com/office/powerpoint/2010/main" val="3233085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762000"/>
            <a:ext cx="8077200" cy="988576"/>
          </a:xfrm>
        </p:spPr>
        <p:txBody>
          <a:bodyPr>
            <a:normAutofit/>
          </a:bodyPr>
          <a:lstStyle/>
          <a:p>
            <a:r>
              <a:rPr lang="en-US" sz="3600" b="1" dirty="0"/>
              <a:t>DESIGN AND </a:t>
            </a:r>
            <a:r>
              <a:rPr lang="en-US" sz="3600" b="1" dirty="0" smtClean="0"/>
              <a:t>METHODOLOGIES</a:t>
            </a:r>
            <a:endParaRPr lang="en-IN" sz="3600" b="1" dirty="0"/>
          </a:p>
        </p:txBody>
      </p:sp>
      <p:sp>
        <p:nvSpPr>
          <p:cNvPr id="5" name="Subtitle 4"/>
          <p:cNvSpPr>
            <a:spLocks noGrp="1"/>
          </p:cNvSpPr>
          <p:nvPr>
            <p:ph type="subTitle" idx="1"/>
          </p:nvPr>
        </p:nvSpPr>
        <p:spPr>
          <a:xfrm>
            <a:off x="228600" y="2286000"/>
            <a:ext cx="8915400" cy="4025162"/>
          </a:xfrm>
        </p:spPr>
        <p:txBody>
          <a:bodyPr>
            <a:normAutofit/>
          </a:bodyPr>
          <a:lstStyle/>
          <a:p>
            <a:r>
              <a:rPr lang="en-US" sz="2400" b="1" dirty="0">
                <a:solidFill>
                  <a:schemeClr val="tx1">
                    <a:lumMod val="85000"/>
                  </a:schemeClr>
                </a:solidFill>
                <a:latin typeface="Arial Black" pitchFamily="34" charset="0"/>
              </a:rPr>
              <a:t>MODULE </a:t>
            </a:r>
            <a:r>
              <a:rPr lang="en-US" sz="2400" b="1" dirty="0" smtClean="0">
                <a:solidFill>
                  <a:schemeClr val="tx1">
                    <a:lumMod val="85000"/>
                  </a:schemeClr>
                </a:solidFill>
                <a:latin typeface="Arial Black" pitchFamily="34" charset="0"/>
              </a:rPr>
              <a:t>1</a:t>
            </a:r>
            <a:r>
              <a:rPr lang="en-US" sz="2400" b="1" dirty="0">
                <a:solidFill>
                  <a:schemeClr val="tx1">
                    <a:lumMod val="85000"/>
                  </a:schemeClr>
                </a:solidFill>
                <a:latin typeface="Arial Black" pitchFamily="34" charset="0"/>
              </a:rPr>
              <a:t>:           </a:t>
            </a:r>
            <a:endParaRPr lang="en-US" sz="2400" b="1" dirty="0" smtClean="0">
              <a:solidFill>
                <a:schemeClr val="tx1">
                  <a:lumMod val="85000"/>
                </a:schemeClr>
              </a:solidFill>
              <a:latin typeface="Arial Black" pitchFamily="34" charset="0"/>
            </a:endParaRPr>
          </a:p>
          <a:p>
            <a:r>
              <a:rPr lang="en-US" dirty="0"/>
              <a:t> </a:t>
            </a:r>
            <a:r>
              <a:rPr lang="en-US" dirty="0" smtClean="0"/>
              <a:t>           </a:t>
            </a:r>
            <a:r>
              <a:rPr lang="en-US" dirty="0"/>
              <a:t>Data collection and training using machine learning </a:t>
            </a:r>
            <a:r>
              <a:rPr lang="en-US" dirty="0" smtClean="0"/>
              <a:t>Algorithms</a:t>
            </a:r>
          </a:p>
          <a:p>
            <a:endParaRPr lang="en-US" dirty="0" smtClean="0"/>
          </a:p>
          <a:p>
            <a:r>
              <a:rPr lang="en-US" sz="2400" b="1" dirty="0" smtClean="0">
                <a:solidFill>
                  <a:schemeClr val="tx1">
                    <a:lumMod val="85000"/>
                  </a:schemeClr>
                </a:solidFill>
                <a:latin typeface="Arial Black" pitchFamily="34" charset="0"/>
              </a:rPr>
              <a:t>MODULE </a:t>
            </a:r>
            <a:r>
              <a:rPr lang="en-US" sz="2400" b="1" dirty="0">
                <a:solidFill>
                  <a:schemeClr val="tx1">
                    <a:lumMod val="85000"/>
                  </a:schemeClr>
                </a:solidFill>
                <a:latin typeface="Arial Black" pitchFamily="34" charset="0"/>
              </a:rPr>
              <a:t>2:          </a:t>
            </a:r>
            <a:r>
              <a:rPr lang="en-US" sz="2400" b="1" dirty="0" smtClean="0">
                <a:solidFill>
                  <a:schemeClr val="tx1">
                    <a:lumMod val="85000"/>
                  </a:schemeClr>
                </a:solidFill>
                <a:latin typeface="Arial Black" pitchFamily="34" charset="0"/>
              </a:rPr>
              <a:t> </a:t>
            </a:r>
          </a:p>
          <a:p>
            <a:r>
              <a:rPr lang="en-US" dirty="0"/>
              <a:t> </a:t>
            </a:r>
            <a:r>
              <a:rPr lang="en-US" dirty="0" smtClean="0"/>
              <a:t>           Preprocessing  data</a:t>
            </a:r>
          </a:p>
          <a:p>
            <a:endParaRPr lang="en-US" dirty="0" smtClean="0"/>
          </a:p>
          <a:p>
            <a:r>
              <a:rPr lang="en-US" sz="2400" b="1" dirty="0" smtClean="0">
                <a:solidFill>
                  <a:schemeClr val="tx1">
                    <a:lumMod val="85000"/>
                  </a:schemeClr>
                </a:solidFill>
                <a:latin typeface="Arial Black" pitchFamily="34" charset="0"/>
              </a:rPr>
              <a:t>MODULE </a:t>
            </a:r>
            <a:r>
              <a:rPr lang="en-US" sz="2400" b="1" dirty="0">
                <a:solidFill>
                  <a:schemeClr val="tx1">
                    <a:lumMod val="85000"/>
                  </a:schemeClr>
                </a:solidFill>
                <a:latin typeface="Arial Black" pitchFamily="34" charset="0"/>
              </a:rPr>
              <a:t>3:             </a:t>
            </a:r>
            <a:endParaRPr lang="en-US" sz="2400" b="1" dirty="0" smtClean="0">
              <a:solidFill>
                <a:schemeClr val="tx1">
                  <a:lumMod val="85000"/>
                </a:schemeClr>
              </a:solidFill>
              <a:latin typeface="Arial Black" pitchFamily="34" charset="0"/>
            </a:endParaRPr>
          </a:p>
          <a:p>
            <a:r>
              <a:rPr lang="en-US" dirty="0"/>
              <a:t> </a:t>
            </a:r>
            <a:r>
              <a:rPr lang="en-US" dirty="0" smtClean="0"/>
              <a:t>           Building  </a:t>
            </a:r>
            <a:r>
              <a:rPr lang="en-US" dirty="0"/>
              <a:t>Model</a:t>
            </a:r>
            <a:endParaRPr lang="en-IN" dirty="0"/>
          </a:p>
        </p:txBody>
      </p:sp>
    </p:spTree>
    <p:extLst>
      <p:ext uri="{BB962C8B-B14F-4D97-AF65-F5344CB8AC3E}">
        <p14:creationId xmlns:p14="http://schemas.microsoft.com/office/powerpoint/2010/main" val="2791041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1154097"/>
          </a:xfrm>
        </p:spPr>
        <p:txBody>
          <a:bodyPr/>
          <a:lstStyle/>
          <a:p>
            <a:r>
              <a:rPr lang="en-US" sz="3600" b="1" dirty="0"/>
              <a:t>MODULE:1</a:t>
            </a:r>
            <a:endParaRPr lang="en-IN" sz="3600" b="1" dirty="0"/>
          </a:p>
        </p:txBody>
      </p:sp>
      <p:sp>
        <p:nvSpPr>
          <p:cNvPr id="3" name="Content Placeholder 2"/>
          <p:cNvSpPr>
            <a:spLocks noGrp="1"/>
          </p:cNvSpPr>
          <p:nvPr>
            <p:ph idx="1"/>
          </p:nvPr>
        </p:nvSpPr>
        <p:spPr>
          <a:xfrm>
            <a:off x="533400" y="1447800"/>
            <a:ext cx="8534400" cy="4785360"/>
          </a:xfrm>
        </p:spPr>
        <p:txBody>
          <a:bodyPr>
            <a:normAutofit fontScale="92500" lnSpcReduction="20000"/>
          </a:bodyPr>
          <a:lstStyle/>
          <a:p>
            <a:pPr marL="45720" indent="0">
              <a:buNone/>
            </a:pPr>
            <a:r>
              <a:rPr lang="en-US" sz="2600" b="1" dirty="0" smtClean="0">
                <a:solidFill>
                  <a:schemeClr val="tx1">
                    <a:lumMod val="85000"/>
                  </a:schemeClr>
                </a:solidFill>
                <a:latin typeface="Arial Black" pitchFamily="34" charset="0"/>
              </a:rPr>
              <a:t>Data </a:t>
            </a:r>
            <a:r>
              <a:rPr lang="en-US" sz="2600" b="1" dirty="0" smtClean="0">
                <a:solidFill>
                  <a:schemeClr val="tx1">
                    <a:lumMod val="85000"/>
                  </a:schemeClr>
                </a:solidFill>
                <a:latin typeface="Arial Black" pitchFamily="34" charset="0"/>
              </a:rPr>
              <a:t>collection :</a:t>
            </a:r>
            <a:endParaRPr lang="en-US" sz="2600" b="1" dirty="0" smtClean="0">
              <a:solidFill>
                <a:schemeClr val="tx1">
                  <a:lumMod val="85000"/>
                </a:schemeClr>
              </a:solidFill>
              <a:latin typeface="Arial Black" pitchFamily="34" charset="0"/>
            </a:endParaRPr>
          </a:p>
          <a:p>
            <a:pPr marL="45720" indent="0">
              <a:buNone/>
            </a:pPr>
            <a:r>
              <a:rPr lang="en-US" dirty="0" smtClean="0"/>
              <a:t>                     </a:t>
            </a:r>
            <a:endParaRPr lang="en-US" dirty="0" smtClean="0"/>
          </a:p>
          <a:p>
            <a:pPr marL="45720" indent="0">
              <a:buNone/>
            </a:pPr>
            <a:r>
              <a:rPr lang="en-US" dirty="0"/>
              <a:t> </a:t>
            </a:r>
            <a:r>
              <a:rPr lang="en-US" dirty="0" smtClean="0"/>
              <a:t>                         </a:t>
            </a:r>
            <a:r>
              <a:rPr lang="en-US" dirty="0" smtClean="0"/>
              <a:t>    </a:t>
            </a:r>
            <a:r>
              <a:rPr lang="en-US" sz="2200" dirty="0"/>
              <a:t>The dataset used for this project currently contains information about the vehicle from which a set of samples have been collected  as  the training set to get accurate outputs</a:t>
            </a:r>
            <a:r>
              <a:rPr lang="en-US" sz="2200" dirty="0" smtClean="0"/>
              <a:t>.</a:t>
            </a:r>
          </a:p>
          <a:p>
            <a:pPr marL="45720" indent="0">
              <a:buNone/>
            </a:pPr>
            <a:r>
              <a:rPr lang="en-US" sz="2200" dirty="0" smtClean="0"/>
              <a:t>We </a:t>
            </a:r>
            <a:r>
              <a:rPr lang="en-US" sz="2200" dirty="0"/>
              <a:t>get the data with following attributes </a:t>
            </a:r>
            <a:r>
              <a:rPr lang="en-US" sz="2200" dirty="0" smtClean="0"/>
              <a:t>:</a:t>
            </a:r>
            <a:endParaRPr lang="en-US" sz="2200" dirty="0" smtClean="0"/>
          </a:p>
          <a:p>
            <a:pPr>
              <a:buFont typeface="Wingdings" pitchFamily="2" charset="2"/>
              <a:buChar char="v"/>
            </a:pPr>
            <a:r>
              <a:rPr lang="en-US" sz="2200" dirty="0" smtClean="0"/>
              <a:t>Mpg</a:t>
            </a:r>
          </a:p>
          <a:p>
            <a:pPr>
              <a:buFont typeface="Wingdings" pitchFamily="2" charset="2"/>
              <a:buChar char="v"/>
            </a:pPr>
            <a:r>
              <a:rPr lang="en-US" sz="2200" dirty="0" smtClean="0"/>
              <a:t>Cylinders</a:t>
            </a:r>
          </a:p>
          <a:p>
            <a:pPr>
              <a:buFont typeface="Wingdings" pitchFamily="2" charset="2"/>
              <a:buChar char="v"/>
            </a:pPr>
            <a:r>
              <a:rPr lang="en-US" sz="2200" dirty="0" smtClean="0"/>
              <a:t> Displacement</a:t>
            </a:r>
          </a:p>
          <a:p>
            <a:pPr>
              <a:buFont typeface="Wingdings" pitchFamily="2" charset="2"/>
              <a:buChar char="v"/>
            </a:pPr>
            <a:r>
              <a:rPr lang="en-US" sz="2200" dirty="0" smtClean="0"/>
              <a:t> Horsepower </a:t>
            </a:r>
          </a:p>
          <a:p>
            <a:pPr>
              <a:buFont typeface="Wingdings" pitchFamily="2" charset="2"/>
              <a:buChar char="v"/>
            </a:pPr>
            <a:r>
              <a:rPr lang="en-US" sz="2200" dirty="0"/>
              <a:t> </a:t>
            </a:r>
            <a:r>
              <a:rPr lang="en-US" sz="2200" dirty="0" smtClean="0"/>
              <a:t>Weight</a:t>
            </a:r>
          </a:p>
          <a:p>
            <a:pPr>
              <a:buFont typeface="Wingdings" pitchFamily="2" charset="2"/>
              <a:buChar char="v"/>
            </a:pPr>
            <a:r>
              <a:rPr lang="en-US" sz="2200" dirty="0" smtClean="0"/>
              <a:t> Acceleration</a:t>
            </a:r>
          </a:p>
          <a:p>
            <a:pPr>
              <a:buFont typeface="Wingdings" pitchFamily="2" charset="2"/>
              <a:buChar char="v"/>
            </a:pPr>
            <a:r>
              <a:rPr lang="en-US" sz="2200" dirty="0" smtClean="0"/>
              <a:t> Model</a:t>
            </a:r>
          </a:p>
          <a:p>
            <a:pPr>
              <a:buFont typeface="Wingdings" pitchFamily="2" charset="2"/>
              <a:buChar char="v"/>
            </a:pPr>
            <a:r>
              <a:rPr lang="en-US" sz="2200" dirty="0" smtClean="0"/>
              <a:t> Year</a:t>
            </a:r>
          </a:p>
          <a:p>
            <a:pPr>
              <a:buFont typeface="Wingdings" pitchFamily="2" charset="2"/>
              <a:buChar char="v"/>
            </a:pPr>
            <a:r>
              <a:rPr lang="en-US" sz="2200" dirty="0" smtClean="0"/>
              <a:t>Origin</a:t>
            </a:r>
            <a:endParaRPr lang="en-IN" sz="2200" dirty="0"/>
          </a:p>
        </p:txBody>
      </p:sp>
    </p:spTree>
    <p:extLst>
      <p:ext uri="{BB962C8B-B14F-4D97-AF65-F5344CB8AC3E}">
        <p14:creationId xmlns:p14="http://schemas.microsoft.com/office/powerpoint/2010/main" val="3863118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315200" cy="1154097"/>
          </a:xfrm>
        </p:spPr>
        <p:txBody>
          <a:bodyPr/>
          <a:lstStyle/>
          <a:p>
            <a:r>
              <a:rPr lang="en-US" sz="3600" b="1" dirty="0"/>
              <a:t>MODULE:2</a:t>
            </a:r>
            <a:endParaRPr lang="en-IN" sz="3600" b="1" dirty="0"/>
          </a:p>
        </p:txBody>
      </p:sp>
      <p:sp>
        <p:nvSpPr>
          <p:cNvPr id="3" name="Content Placeholder 2"/>
          <p:cNvSpPr>
            <a:spLocks noGrp="1"/>
          </p:cNvSpPr>
          <p:nvPr>
            <p:ph idx="1"/>
          </p:nvPr>
        </p:nvSpPr>
        <p:spPr>
          <a:xfrm>
            <a:off x="304800" y="2392680"/>
            <a:ext cx="8686800" cy="4480560"/>
          </a:xfrm>
        </p:spPr>
        <p:txBody>
          <a:bodyPr/>
          <a:lstStyle/>
          <a:p>
            <a:pPr marL="45720" indent="0">
              <a:buNone/>
            </a:pPr>
            <a:r>
              <a:rPr lang="en-US" sz="2400" b="1" dirty="0" smtClean="0">
                <a:solidFill>
                  <a:schemeClr val="tx1">
                    <a:lumMod val="85000"/>
                  </a:schemeClr>
                </a:solidFill>
                <a:latin typeface="Arial Black" pitchFamily="34" charset="0"/>
              </a:rPr>
              <a:t>Preprocessing </a:t>
            </a:r>
            <a:r>
              <a:rPr lang="en-US" sz="2400" b="1" dirty="0">
                <a:solidFill>
                  <a:schemeClr val="tx1">
                    <a:lumMod val="85000"/>
                  </a:schemeClr>
                </a:solidFill>
                <a:latin typeface="Arial Black" pitchFamily="34" charset="0"/>
              </a:rPr>
              <a:t>of Data </a:t>
            </a:r>
            <a:r>
              <a:rPr lang="en-US" sz="2400" b="1" dirty="0" smtClean="0">
                <a:solidFill>
                  <a:schemeClr val="tx1">
                    <a:lumMod val="85000"/>
                  </a:schemeClr>
                </a:solidFill>
                <a:latin typeface="Arial Black" pitchFamily="34" charset="0"/>
              </a:rPr>
              <a:t>:   </a:t>
            </a:r>
            <a:endParaRPr lang="en-US" sz="2400" b="1" dirty="0" smtClean="0">
              <a:solidFill>
                <a:schemeClr val="tx1">
                  <a:lumMod val="85000"/>
                </a:schemeClr>
              </a:solidFill>
              <a:latin typeface="Arial Black" pitchFamily="34" charset="0"/>
            </a:endParaRPr>
          </a:p>
          <a:p>
            <a:pPr marL="45720" indent="0">
              <a:buNone/>
            </a:pPr>
            <a:r>
              <a:rPr lang="en-US" dirty="0"/>
              <a:t> </a:t>
            </a:r>
            <a:r>
              <a:rPr lang="en-US" dirty="0" smtClean="0"/>
              <a:t>                  </a:t>
            </a:r>
            <a:endParaRPr lang="en-US" dirty="0" smtClean="0"/>
          </a:p>
          <a:p>
            <a:pPr marL="45720" indent="0">
              <a:buNone/>
            </a:pPr>
            <a:r>
              <a:rPr lang="en-US" dirty="0"/>
              <a:t> </a:t>
            </a:r>
            <a:r>
              <a:rPr lang="en-US" dirty="0" smtClean="0"/>
              <a:t>                   </a:t>
            </a:r>
            <a:r>
              <a:rPr lang="en-US" dirty="0" smtClean="0"/>
              <a:t>      </a:t>
            </a:r>
            <a:r>
              <a:rPr lang="en-US" dirty="0"/>
              <a:t>Here in our dataset there are some null values.so we have done the data preprocessing to make the dataset free from null values.           </a:t>
            </a:r>
            <a:endParaRPr lang="en-US" dirty="0" smtClean="0"/>
          </a:p>
          <a:p>
            <a:pPr marL="45720" indent="0">
              <a:buNone/>
            </a:pPr>
            <a:r>
              <a:rPr lang="en-US" dirty="0"/>
              <a:t> </a:t>
            </a:r>
            <a:r>
              <a:rPr lang="en-US" dirty="0" smtClean="0"/>
              <a:t>                         </a:t>
            </a:r>
            <a:r>
              <a:rPr lang="en-US" dirty="0"/>
              <a:t>We plot some box plots to find the median and properties like minimum, first </a:t>
            </a:r>
            <a:r>
              <a:rPr lang="en-US" dirty="0" err="1"/>
              <a:t>quartile,median,third</a:t>
            </a:r>
            <a:r>
              <a:rPr lang="en-US" dirty="0"/>
              <a:t> quartile and maximum</a:t>
            </a:r>
            <a:endParaRPr lang="en-IN" dirty="0"/>
          </a:p>
        </p:txBody>
      </p:sp>
    </p:spTree>
    <p:extLst>
      <p:ext uri="{BB962C8B-B14F-4D97-AF65-F5344CB8AC3E}">
        <p14:creationId xmlns:p14="http://schemas.microsoft.com/office/powerpoint/2010/main" val="278001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315200" cy="1154097"/>
          </a:xfrm>
        </p:spPr>
        <p:txBody>
          <a:bodyPr>
            <a:normAutofit fontScale="90000"/>
          </a:bodyPr>
          <a:lstStyle/>
          <a:p>
            <a:r>
              <a:rPr lang="en-US" b="1" dirty="0" smtClean="0"/>
              <a:t>MODULE:3</a:t>
            </a:r>
            <a:br>
              <a:rPr lang="en-US" b="1" dirty="0" smtClean="0"/>
            </a:br>
            <a:r>
              <a:rPr lang="en-US" b="1" dirty="0" smtClean="0"/>
              <a:t>Building Model</a:t>
            </a:r>
            <a:endParaRPr lang="en-IN" b="1" dirty="0"/>
          </a:p>
        </p:txBody>
      </p:sp>
      <p:sp>
        <p:nvSpPr>
          <p:cNvPr id="3" name="Content Placeholder 2"/>
          <p:cNvSpPr>
            <a:spLocks noGrp="1"/>
          </p:cNvSpPr>
          <p:nvPr>
            <p:ph idx="1"/>
          </p:nvPr>
        </p:nvSpPr>
        <p:spPr>
          <a:xfrm>
            <a:off x="533400" y="1524000"/>
            <a:ext cx="8077200" cy="4876800"/>
          </a:xfrm>
        </p:spPr>
        <p:txBody>
          <a:bodyPr>
            <a:normAutofit/>
          </a:bodyPr>
          <a:lstStyle/>
          <a:p>
            <a:pPr>
              <a:buFont typeface="Wingdings" pitchFamily="2" charset="2"/>
              <a:buChar char="v"/>
            </a:pPr>
            <a:r>
              <a:rPr lang="en-US" sz="2400" b="1" dirty="0">
                <a:solidFill>
                  <a:schemeClr val="tx1">
                    <a:lumMod val="85000"/>
                  </a:schemeClr>
                </a:solidFill>
                <a:latin typeface="Arial Black" pitchFamily="34" charset="0"/>
              </a:rPr>
              <a:t> Apply Machine learning Algorithm</a:t>
            </a:r>
            <a:endParaRPr lang="en-IN" sz="2400" b="1" dirty="0">
              <a:solidFill>
                <a:schemeClr val="tx1">
                  <a:lumMod val="85000"/>
                </a:schemeClr>
              </a:solidFill>
              <a:latin typeface="Arial Black" pitchFamily="34" charset="0"/>
            </a:endParaRPr>
          </a:p>
        </p:txBody>
      </p:sp>
      <p:pic>
        <p:nvPicPr>
          <p:cNvPr id="1026" name="Picture 2" descr="C:\Users\PC\OneDrive\Desktop\l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848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19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28600"/>
            <a:ext cx="7315200" cy="1154097"/>
          </a:xfrm>
        </p:spPr>
        <p:txBody>
          <a:bodyPr>
            <a:normAutofit fontScale="90000"/>
          </a:bodyPr>
          <a:lstStyle/>
          <a:p>
            <a:r>
              <a:rPr lang="en-US" b="1" dirty="0"/>
              <a:t>MODULE:3</a:t>
            </a:r>
            <a:br>
              <a:rPr lang="en-US" b="1" dirty="0"/>
            </a:br>
            <a:r>
              <a:rPr lang="en-US" b="1" dirty="0"/>
              <a:t>Building Model</a:t>
            </a:r>
            <a:endParaRPr lang="en-IN" b="1" dirty="0"/>
          </a:p>
        </p:txBody>
      </p:sp>
      <p:sp>
        <p:nvSpPr>
          <p:cNvPr id="3" name="Content Placeholder 2"/>
          <p:cNvSpPr>
            <a:spLocks noGrp="1"/>
          </p:cNvSpPr>
          <p:nvPr>
            <p:ph idx="1"/>
          </p:nvPr>
        </p:nvSpPr>
        <p:spPr>
          <a:xfrm>
            <a:off x="579120" y="1447800"/>
            <a:ext cx="7315200" cy="3539527"/>
          </a:xfrm>
        </p:spPr>
        <p:txBody>
          <a:bodyPr>
            <a:normAutofit/>
          </a:bodyPr>
          <a:lstStyle/>
          <a:p>
            <a:pPr>
              <a:buFont typeface="Wingdings" pitchFamily="2" charset="2"/>
              <a:buChar char="v"/>
            </a:pPr>
            <a:r>
              <a:rPr lang="en-US" sz="2400" b="1" dirty="0">
                <a:solidFill>
                  <a:schemeClr val="tx1">
                    <a:lumMod val="85000"/>
                  </a:schemeClr>
                </a:solidFill>
                <a:latin typeface="Arial Black" pitchFamily="34" charset="0"/>
              </a:rPr>
              <a:t>Apply Machine learning Algorithm</a:t>
            </a:r>
            <a:endParaRPr lang="en-IN" sz="2400" b="1" dirty="0">
              <a:solidFill>
                <a:schemeClr val="tx1">
                  <a:lumMod val="85000"/>
                </a:schemeClr>
              </a:solidFill>
              <a:latin typeface="Arial Black" pitchFamily="34" charset="0"/>
            </a:endParaRPr>
          </a:p>
        </p:txBody>
      </p:sp>
      <p:pic>
        <p:nvPicPr>
          <p:cNvPr id="2050" name="Picture 2" descr="C:\Users\PC\OneDrive\Desktop\rf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62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252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315200" cy="1154097"/>
          </a:xfrm>
        </p:spPr>
        <p:txBody>
          <a:bodyPr>
            <a:normAutofit fontScale="90000"/>
          </a:bodyPr>
          <a:lstStyle/>
          <a:p>
            <a:r>
              <a:rPr lang="en-US" b="1" dirty="0"/>
              <a:t>MODULE:3</a:t>
            </a:r>
            <a:br>
              <a:rPr lang="en-US" b="1" dirty="0"/>
            </a:br>
            <a:r>
              <a:rPr lang="en-US" b="1" dirty="0"/>
              <a:t>Building Model</a:t>
            </a:r>
            <a:endParaRPr lang="en-IN" b="1" dirty="0"/>
          </a:p>
        </p:txBody>
      </p:sp>
      <p:sp>
        <p:nvSpPr>
          <p:cNvPr id="3" name="Content Placeholder 2"/>
          <p:cNvSpPr>
            <a:spLocks noGrp="1"/>
          </p:cNvSpPr>
          <p:nvPr>
            <p:ph idx="1"/>
          </p:nvPr>
        </p:nvSpPr>
        <p:spPr>
          <a:xfrm>
            <a:off x="609600" y="1447800"/>
            <a:ext cx="7315200" cy="3539527"/>
          </a:xfrm>
        </p:spPr>
        <p:txBody>
          <a:bodyPr>
            <a:normAutofit/>
          </a:bodyPr>
          <a:lstStyle/>
          <a:p>
            <a:pPr>
              <a:buFont typeface="Wingdings" pitchFamily="2" charset="2"/>
              <a:buChar char="v"/>
            </a:pPr>
            <a:r>
              <a:rPr lang="en-US" sz="2400" b="1" dirty="0">
                <a:solidFill>
                  <a:schemeClr val="tx1">
                    <a:lumMod val="85000"/>
                  </a:schemeClr>
                </a:solidFill>
                <a:latin typeface="Arial Black" pitchFamily="34" charset="0"/>
              </a:rPr>
              <a:t>Apply Machine learning Algorithm</a:t>
            </a:r>
            <a:endParaRPr lang="en-IN" sz="2400" b="1" dirty="0">
              <a:solidFill>
                <a:schemeClr val="tx1">
                  <a:lumMod val="85000"/>
                </a:schemeClr>
              </a:solidFill>
              <a:latin typeface="Arial Black" pitchFamily="34" charset="0"/>
            </a:endParaRPr>
          </a:p>
        </p:txBody>
      </p:sp>
      <p:pic>
        <p:nvPicPr>
          <p:cNvPr id="3074" name="Picture 2" descr="C:\Users\PC\OneDrive\Desktop\dt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7724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26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264</TotalTime>
  <Words>467</Words>
  <Application>Microsoft Office PowerPoint</Application>
  <PresentationFormat>On-screen Show (4:3)</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Perspective</vt:lpstr>
      <vt:lpstr>PREDICTION OF FUEL EFFICIENCY</vt:lpstr>
      <vt:lpstr>OBJECTIVES</vt:lpstr>
      <vt:lpstr>INTRODUCTION</vt:lpstr>
      <vt:lpstr>DESIGN AND METHODOLOGIES</vt:lpstr>
      <vt:lpstr>MODULE:1</vt:lpstr>
      <vt:lpstr>MODULE:2</vt:lpstr>
      <vt:lpstr>MODULE:3 Building Model</vt:lpstr>
      <vt:lpstr>MODULE:3 Building Model</vt:lpstr>
      <vt:lpstr>MODULE:3 Building Model</vt:lpstr>
      <vt:lpstr>INPUT AND OUTPUT  INPUT : </vt:lpstr>
      <vt:lpstr>OUTPUT :</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12</cp:revision>
  <dcterms:created xsi:type="dcterms:W3CDTF">2006-08-16T00:00:00Z</dcterms:created>
  <dcterms:modified xsi:type="dcterms:W3CDTF">2024-03-22T18:28:55Z</dcterms:modified>
</cp:coreProperties>
</file>