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7" r:id="rId13"/>
    <p:sldId id="265" r:id="rId14"/>
    <p:sldId id="266"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bhi Das" userId="c241bc25e30538a9" providerId="LiveId" clId="{642DC0AB-E7D9-498B-91DA-D01C18C60758}"/>
    <pc:docChg chg="custSel addSld delSld modSld">
      <pc:chgData name="Surabhi Das" userId="c241bc25e30538a9" providerId="LiveId" clId="{642DC0AB-E7D9-498B-91DA-D01C18C60758}" dt="2023-12-05T08:29:23.338" v="409" actId="14100"/>
      <pc:docMkLst>
        <pc:docMk/>
      </pc:docMkLst>
      <pc:sldChg chg="addSp modSp new mod">
        <pc:chgData name="Surabhi Das" userId="c241bc25e30538a9" providerId="LiveId" clId="{642DC0AB-E7D9-498B-91DA-D01C18C60758}" dt="2023-12-04T08:43:24.716" v="14" actId="14100"/>
        <pc:sldMkLst>
          <pc:docMk/>
          <pc:sldMk cId="1200514943" sldId="265"/>
        </pc:sldMkLst>
        <pc:spChg chg="add mod">
          <ac:chgData name="Surabhi Das" userId="c241bc25e30538a9" providerId="LiveId" clId="{642DC0AB-E7D9-498B-91DA-D01C18C60758}" dt="2023-12-04T08:43:14.726" v="13" actId="115"/>
          <ac:spMkLst>
            <pc:docMk/>
            <pc:sldMk cId="1200514943" sldId="265"/>
            <ac:spMk id="3" creationId="{DD77F587-227A-A516-7A42-04CDEBB4FBAD}"/>
          </ac:spMkLst>
        </pc:spChg>
        <pc:picChg chg="add mod">
          <ac:chgData name="Surabhi Das" userId="c241bc25e30538a9" providerId="LiveId" clId="{642DC0AB-E7D9-498B-91DA-D01C18C60758}" dt="2023-12-04T08:43:24.716" v="14" actId="14100"/>
          <ac:picMkLst>
            <pc:docMk/>
            <pc:sldMk cId="1200514943" sldId="265"/>
            <ac:picMk id="5122" creationId="{C83AA5A0-219D-8C95-474A-B7A2DE7FC388}"/>
          </ac:picMkLst>
        </pc:picChg>
      </pc:sldChg>
      <pc:sldChg chg="addSp delSp modSp new mod">
        <pc:chgData name="Surabhi Das" userId="c241bc25e30538a9" providerId="LiveId" clId="{642DC0AB-E7D9-498B-91DA-D01C18C60758}" dt="2023-12-04T09:17:29.041" v="87" actId="20577"/>
        <pc:sldMkLst>
          <pc:docMk/>
          <pc:sldMk cId="3440173377" sldId="266"/>
        </pc:sldMkLst>
        <pc:spChg chg="add mod">
          <ac:chgData name="Surabhi Das" userId="c241bc25e30538a9" providerId="LiveId" clId="{642DC0AB-E7D9-498B-91DA-D01C18C60758}" dt="2023-12-04T09:16:42.790" v="72" actId="255"/>
          <ac:spMkLst>
            <pc:docMk/>
            <pc:sldMk cId="3440173377" sldId="266"/>
            <ac:spMk id="9" creationId="{4AD96857-F580-4526-F572-2ACE29EDD6AF}"/>
          </ac:spMkLst>
        </pc:spChg>
        <pc:spChg chg="add mod">
          <ac:chgData name="Surabhi Das" userId="c241bc25e30538a9" providerId="LiveId" clId="{642DC0AB-E7D9-498B-91DA-D01C18C60758}" dt="2023-12-04T09:17:29.041" v="87" actId="20577"/>
          <ac:spMkLst>
            <pc:docMk/>
            <pc:sldMk cId="3440173377" sldId="266"/>
            <ac:spMk id="11" creationId="{DEFB53FB-54FF-80F8-56A6-DFD790FA04C2}"/>
          </ac:spMkLst>
        </pc:spChg>
        <pc:picChg chg="add del mod">
          <ac:chgData name="Surabhi Das" userId="c241bc25e30538a9" providerId="LiveId" clId="{642DC0AB-E7D9-498B-91DA-D01C18C60758}" dt="2023-12-04T09:10:52.950" v="46" actId="21"/>
          <ac:picMkLst>
            <pc:docMk/>
            <pc:sldMk cId="3440173377" sldId="266"/>
            <ac:picMk id="3" creationId="{480418F6-1AAA-F026-C0C9-8C13D780B9BB}"/>
          </ac:picMkLst>
        </pc:picChg>
        <pc:picChg chg="add mod">
          <ac:chgData name="Surabhi Das" userId="c241bc25e30538a9" providerId="LiveId" clId="{642DC0AB-E7D9-498B-91DA-D01C18C60758}" dt="2023-12-04T09:12:27.892" v="51" actId="14100"/>
          <ac:picMkLst>
            <pc:docMk/>
            <pc:sldMk cId="3440173377" sldId="266"/>
            <ac:picMk id="5" creationId="{A295DF48-3298-2696-EA07-EA31BF71D141}"/>
          </ac:picMkLst>
        </pc:picChg>
        <pc:picChg chg="add mod">
          <ac:chgData name="Surabhi Das" userId="c241bc25e30538a9" providerId="LiveId" clId="{642DC0AB-E7D9-498B-91DA-D01C18C60758}" dt="2023-12-04T09:15:09.936" v="60" actId="14100"/>
          <ac:picMkLst>
            <pc:docMk/>
            <pc:sldMk cId="3440173377" sldId="266"/>
            <ac:picMk id="7" creationId="{424D6101-DFD7-6518-4DEC-286AA5BFF0C1}"/>
          </ac:picMkLst>
        </pc:picChg>
      </pc:sldChg>
      <pc:sldChg chg="addSp modSp new del mod">
        <pc:chgData name="Surabhi Das" userId="c241bc25e30538a9" providerId="LiveId" clId="{642DC0AB-E7D9-498B-91DA-D01C18C60758}" dt="2023-12-04T08:52:00.800" v="42" actId="2696"/>
        <pc:sldMkLst>
          <pc:docMk/>
          <pc:sldMk cId="4069403223" sldId="266"/>
        </pc:sldMkLst>
        <pc:spChg chg="add mod">
          <ac:chgData name="Surabhi Das" userId="c241bc25e30538a9" providerId="LiveId" clId="{642DC0AB-E7D9-498B-91DA-D01C18C60758}" dt="2023-12-04T08:47:09.454" v="32" actId="115"/>
          <ac:spMkLst>
            <pc:docMk/>
            <pc:sldMk cId="4069403223" sldId="266"/>
            <ac:spMk id="3" creationId="{A4914105-0782-6263-C2A1-346577965C82}"/>
          </ac:spMkLst>
        </pc:spChg>
        <pc:spChg chg="add mod">
          <ac:chgData name="Surabhi Das" userId="c241bc25e30538a9" providerId="LiveId" clId="{642DC0AB-E7D9-498B-91DA-D01C18C60758}" dt="2023-12-04T08:46:58.046" v="31" actId="115"/>
          <ac:spMkLst>
            <pc:docMk/>
            <pc:sldMk cId="4069403223" sldId="266"/>
            <ac:spMk id="5" creationId="{0DDB5E1D-BEEB-609C-0D45-6F32949B9E71}"/>
          </ac:spMkLst>
        </pc:spChg>
        <pc:graphicFrameChg chg="add mod modGraphic">
          <ac:chgData name="Surabhi Das" userId="c241bc25e30538a9" providerId="LiveId" clId="{642DC0AB-E7D9-498B-91DA-D01C18C60758}" dt="2023-12-04T08:51:51.021" v="40" actId="21"/>
          <ac:graphicFrameMkLst>
            <pc:docMk/>
            <pc:sldMk cId="4069403223" sldId="266"/>
            <ac:graphicFrameMk id="6" creationId="{2C35D813-3A49-43C2-9BC7-C7E87C75011E}"/>
          </ac:graphicFrameMkLst>
        </pc:graphicFrameChg>
        <pc:graphicFrameChg chg="add mod modGraphic">
          <ac:chgData name="Surabhi Das" userId="c241bc25e30538a9" providerId="LiveId" clId="{642DC0AB-E7D9-498B-91DA-D01C18C60758}" dt="2023-12-04T08:51:53.373" v="41"/>
          <ac:graphicFrameMkLst>
            <pc:docMk/>
            <pc:sldMk cId="4069403223" sldId="266"/>
            <ac:graphicFrameMk id="7" creationId="{968E43DB-98B4-02C6-6D74-A6ED47542CFF}"/>
          </ac:graphicFrameMkLst>
        </pc:graphicFrameChg>
      </pc:sldChg>
      <pc:sldChg chg="new del">
        <pc:chgData name="Surabhi Das" userId="c241bc25e30538a9" providerId="LiveId" clId="{642DC0AB-E7D9-498B-91DA-D01C18C60758}" dt="2023-12-04T16:35:26.514" v="91" actId="2696"/>
        <pc:sldMkLst>
          <pc:docMk/>
          <pc:sldMk cId="1853785588" sldId="267"/>
        </pc:sldMkLst>
      </pc:sldChg>
      <pc:sldChg chg="addSp modSp new mod">
        <pc:chgData name="Surabhi Das" userId="c241bc25e30538a9" providerId="LiveId" clId="{642DC0AB-E7D9-498B-91DA-D01C18C60758}" dt="2023-12-04T16:38:46.805" v="111" actId="255"/>
        <pc:sldMkLst>
          <pc:docMk/>
          <pc:sldMk cId="2379218783" sldId="267"/>
        </pc:sldMkLst>
        <pc:spChg chg="add mod">
          <ac:chgData name="Surabhi Das" userId="c241bc25e30538a9" providerId="LiveId" clId="{642DC0AB-E7D9-498B-91DA-D01C18C60758}" dt="2023-12-04T16:37:39.310" v="104" actId="688"/>
          <ac:spMkLst>
            <pc:docMk/>
            <pc:sldMk cId="2379218783" sldId="267"/>
            <ac:spMk id="3" creationId="{3001BE92-DA5F-9E88-E7F8-209A4D117015}"/>
          </ac:spMkLst>
        </pc:spChg>
        <pc:spChg chg="add mod">
          <ac:chgData name="Surabhi Das" userId="c241bc25e30538a9" providerId="LiveId" clId="{642DC0AB-E7D9-498B-91DA-D01C18C60758}" dt="2023-12-04T16:38:46.805" v="111" actId="255"/>
          <ac:spMkLst>
            <pc:docMk/>
            <pc:sldMk cId="2379218783" sldId="267"/>
            <ac:spMk id="5" creationId="{F1C8B9FF-ABD5-61C1-24C9-4527C883DC8C}"/>
          </ac:spMkLst>
        </pc:spChg>
        <pc:picChg chg="add mod">
          <ac:chgData name="Surabhi Das" userId="c241bc25e30538a9" providerId="LiveId" clId="{642DC0AB-E7D9-498B-91DA-D01C18C60758}" dt="2023-12-04T16:37:20.791" v="103" actId="14100"/>
          <ac:picMkLst>
            <pc:docMk/>
            <pc:sldMk cId="2379218783" sldId="267"/>
            <ac:picMk id="1026" creationId="{21929918-F684-2289-1E7B-0AB4132843F6}"/>
          </ac:picMkLst>
        </pc:picChg>
      </pc:sldChg>
      <pc:sldChg chg="new del">
        <pc:chgData name="Surabhi Das" userId="c241bc25e30538a9" providerId="LiveId" clId="{642DC0AB-E7D9-498B-91DA-D01C18C60758}" dt="2023-12-04T16:35:06.724" v="89" actId="2696"/>
        <pc:sldMkLst>
          <pc:docMk/>
          <pc:sldMk cId="3198996932" sldId="267"/>
        </pc:sldMkLst>
      </pc:sldChg>
      <pc:sldChg chg="addSp modSp new mod">
        <pc:chgData name="Surabhi Das" userId="c241bc25e30538a9" providerId="LiveId" clId="{642DC0AB-E7D9-498B-91DA-D01C18C60758}" dt="2023-12-04T16:45:35.625" v="122" actId="14100"/>
        <pc:sldMkLst>
          <pc:docMk/>
          <pc:sldMk cId="183979003" sldId="268"/>
        </pc:sldMkLst>
        <pc:spChg chg="add mod">
          <ac:chgData name="Surabhi Das" userId="c241bc25e30538a9" providerId="LiveId" clId="{642DC0AB-E7D9-498B-91DA-D01C18C60758}" dt="2023-12-04T16:45:26.385" v="120" actId="115"/>
          <ac:spMkLst>
            <pc:docMk/>
            <pc:sldMk cId="183979003" sldId="268"/>
            <ac:spMk id="3" creationId="{1E6A87FB-2306-D086-28F0-A1A4B0F7A679}"/>
          </ac:spMkLst>
        </pc:spChg>
        <pc:picChg chg="add mod">
          <ac:chgData name="Surabhi Das" userId="c241bc25e30538a9" providerId="LiveId" clId="{642DC0AB-E7D9-498B-91DA-D01C18C60758}" dt="2023-12-04T16:45:35.625" v="122" actId="14100"/>
          <ac:picMkLst>
            <pc:docMk/>
            <pc:sldMk cId="183979003" sldId="268"/>
            <ac:picMk id="2050" creationId="{A35594D5-638E-0A7F-FC4A-0151EEE1A245}"/>
          </ac:picMkLst>
        </pc:picChg>
      </pc:sldChg>
      <pc:sldChg chg="addSp modSp new mod">
        <pc:chgData name="Surabhi Das" userId="c241bc25e30538a9" providerId="LiveId" clId="{642DC0AB-E7D9-498B-91DA-D01C18C60758}" dt="2023-12-04T16:47:56.638" v="131" actId="1076"/>
        <pc:sldMkLst>
          <pc:docMk/>
          <pc:sldMk cId="556768254" sldId="269"/>
        </pc:sldMkLst>
        <pc:spChg chg="add mod">
          <ac:chgData name="Surabhi Das" userId="c241bc25e30538a9" providerId="LiveId" clId="{642DC0AB-E7D9-498B-91DA-D01C18C60758}" dt="2023-12-04T16:47:24.297" v="129" actId="115"/>
          <ac:spMkLst>
            <pc:docMk/>
            <pc:sldMk cId="556768254" sldId="269"/>
            <ac:spMk id="3" creationId="{C3DA7C77-FC11-40C9-CDD0-6E84AACC1E49}"/>
          </ac:spMkLst>
        </pc:spChg>
        <pc:spChg chg="add mod">
          <ac:chgData name="Surabhi Das" userId="c241bc25e30538a9" providerId="LiveId" clId="{642DC0AB-E7D9-498B-91DA-D01C18C60758}" dt="2023-12-04T16:47:56.638" v="131" actId="1076"/>
          <ac:spMkLst>
            <pc:docMk/>
            <pc:sldMk cId="556768254" sldId="269"/>
            <ac:spMk id="5" creationId="{47ED8F5D-C1A1-690E-3CD9-5B34E30A9B41}"/>
          </ac:spMkLst>
        </pc:spChg>
        <pc:picChg chg="add">
          <ac:chgData name="Surabhi Das" userId="c241bc25e30538a9" providerId="LiveId" clId="{642DC0AB-E7D9-498B-91DA-D01C18C60758}" dt="2023-12-04T16:47:18" v="128"/>
          <ac:picMkLst>
            <pc:docMk/>
            <pc:sldMk cId="556768254" sldId="269"/>
            <ac:picMk id="3074" creationId="{A188515C-8407-610A-BDC4-00A980A1D3A1}"/>
          </ac:picMkLst>
        </pc:picChg>
      </pc:sldChg>
      <pc:sldChg chg="addSp modSp new mod">
        <pc:chgData name="Surabhi Das" userId="c241bc25e30538a9" providerId="LiveId" clId="{642DC0AB-E7D9-498B-91DA-D01C18C60758}" dt="2023-12-04T16:56:16.356" v="154" actId="255"/>
        <pc:sldMkLst>
          <pc:docMk/>
          <pc:sldMk cId="1122651371" sldId="270"/>
        </pc:sldMkLst>
        <pc:spChg chg="add mod">
          <ac:chgData name="Surabhi Das" userId="c241bc25e30538a9" providerId="LiveId" clId="{642DC0AB-E7D9-498B-91DA-D01C18C60758}" dt="2023-12-04T16:54:38.492" v="145" actId="14100"/>
          <ac:spMkLst>
            <pc:docMk/>
            <pc:sldMk cId="1122651371" sldId="270"/>
            <ac:spMk id="3" creationId="{1AB8C368-6E72-3C6D-12C3-A476F35EBA53}"/>
          </ac:spMkLst>
        </pc:spChg>
        <pc:spChg chg="add mod">
          <ac:chgData name="Surabhi Das" userId="c241bc25e30538a9" providerId="LiveId" clId="{642DC0AB-E7D9-498B-91DA-D01C18C60758}" dt="2023-12-04T16:55:10.476" v="148" actId="1076"/>
          <ac:spMkLst>
            <pc:docMk/>
            <pc:sldMk cId="1122651371" sldId="270"/>
            <ac:spMk id="5" creationId="{CD80AF40-B818-825D-0A2C-F712567D3FE2}"/>
          </ac:spMkLst>
        </pc:spChg>
        <pc:spChg chg="add mod">
          <ac:chgData name="Surabhi Das" userId="c241bc25e30538a9" providerId="LiveId" clId="{642DC0AB-E7D9-498B-91DA-D01C18C60758}" dt="2023-12-04T16:56:16.356" v="154" actId="255"/>
          <ac:spMkLst>
            <pc:docMk/>
            <pc:sldMk cId="1122651371" sldId="270"/>
            <ac:spMk id="7" creationId="{5B25B7B5-87D2-C5FA-FED4-6DBB0CE14C54}"/>
          </ac:spMkLst>
        </pc:spChg>
        <pc:picChg chg="add mod">
          <ac:chgData name="Surabhi Das" userId="c241bc25e30538a9" providerId="LiveId" clId="{642DC0AB-E7D9-498B-91DA-D01C18C60758}" dt="2023-12-04T16:55:03.541" v="147" actId="14100"/>
          <ac:picMkLst>
            <pc:docMk/>
            <pc:sldMk cId="1122651371" sldId="270"/>
            <ac:picMk id="4098" creationId="{E5EF280F-270F-F636-6E41-509F9B451F99}"/>
          </ac:picMkLst>
        </pc:picChg>
      </pc:sldChg>
      <pc:sldChg chg="addSp modSp new mod">
        <pc:chgData name="Surabhi Das" userId="c241bc25e30538a9" providerId="LiveId" clId="{642DC0AB-E7D9-498B-91DA-D01C18C60758}" dt="2023-12-04T16:59:53.824" v="170" actId="255"/>
        <pc:sldMkLst>
          <pc:docMk/>
          <pc:sldMk cId="2963859282" sldId="271"/>
        </pc:sldMkLst>
        <pc:spChg chg="add mod">
          <ac:chgData name="Surabhi Das" userId="c241bc25e30538a9" providerId="LiveId" clId="{642DC0AB-E7D9-498B-91DA-D01C18C60758}" dt="2023-12-04T16:58:04.988" v="160" actId="255"/>
          <ac:spMkLst>
            <pc:docMk/>
            <pc:sldMk cId="2963859282" sldId="271"/>
            <ac:spMk id="3" creationId="{DF6850B4-ED6D-9FB7-9956-7831B9BD52DF}"/>
          </ac:spMkLst>
        </pc:spChg>
        <pc:spChg chg="add mod">
          <ac:chgData name="Surabhi Das" userId="c241bc25e30538a9" providerId="LiveId" clId="{642DC0AB-E7D9-498B-91DA-D01C18C60758}" dt="2023-12-04T16:58:42.136" v="164" actId="115"/>
          <ac:spMkLst>
            <pc:docMk/>
            <pc:sldMk cId="2963859282" sldId="271"/>
            <ac:spMk id="5" creationId="{9F0B24F2-285E-2FD8-CBEE-7BB97E10B932}"/>
          </ac:spMkLst>
        </pc:spChg>
        <pc:spChg chg="add mod">
          <ac:chgData name="Surabhi Das" userId="c241bc25e30538a9" providerId="LiveId" clId="{642DC0AB-E7D9-498B-91DA-D01C18C60758}" dt="2023-12-04T16:59:53.824" v="170" actId="255"/>
          <ac:spMkLst>
            <pc:docMk/>
            <pc:sldMk cId="2963859282" sldId="271"/>
            <ac:spMk id="7" creationId="{3ECF91B2-B211-B1F8-1681-0BB8183FE55A}"/>
          </ac:spMkLst>
        </pc:spChg>
        <pc:picChg chg="add mod">
          <ac:chgData name="Surabhi Das" userId="c241bc25e30538a9" providerId="LiveId" clId="{642DC0AB-E7D9-498B-91DA-D01C18C60758}" dt="2023-12-04T16:59:18.967" v="167" actId="14100"/>
          <ac:picMkLst>
            <pc:docMk/>
            <pc:sldMk cId="2963859282" sldId="271"/>
            <ac:picMk id="5122" creationId="{9018C5F2-C94F-C35C-8047-DDC105A7247A}"/>
          </ac:picMkLst>
        </pc:picChg>
      </pc:sldChg>
      <pc:sldChg chg="addSp delSp modSp new mod">
        <pc:chgData name="Surabhi Das" userId="c241bc25e30538a9" providerId="LiveId" clId="{642DC0AB-E7D9-498B-91DA-D01C18C60758}" dt="2023-12-04T17:05:14.922" v="194" actId="1076"/>
        <pc:sldMkLst>
          <pc:docMk/>
          <pc:sldMk cId="715201110" sldId="272"/>
        </pc:sldMkLst>
        <pc:spChg chg="add mod">
          <ac:chgData name="Surabhi Das" userId="c241bc25e30538a9" providerId="LiveId" clId="{642DC0AB-E7D9-498B-91DA-D01C18C60758}" dt="2023-12-04T17:01:02.092" v="176" actId="255"/>
          <ac:spMkLst>
            <pc:docMk/>
            <pc:sldMk cId="715201110" sldId="272"/>
            <ac:spMk id="3" creationId="{EB8D85E6-05A4-6889-E1EE-ABE1A2E9C3E2}"/>
          </ac:spMkLst>
        </pc:spChg>
        <pc:spChg chg="add del mod">
          <ac:chgData name="Surabhi Das" userId="c241bc25e30538a9" providerId="LiveId" clId="{642DC0AB-E7D9-498B-91DA-D01C18C60758}" dt="2023-12-04T17:02:42.579" v="182" actId="21"/>
          <ac:spMkLst>
            <pc:docMk/>
            <pc:sldMk cId="715201110" sldId="272"/>
            <ac:spMk id="5" creationId="{947D74A1-16D6-E487-672D-4ABDE931B996}"/>
          </ac:spMkLst>
        </pc:spChg>
        <pc:spChg chg="add mod">
          <ac:chgData name="Surabhi Das" userId="c241bc25e30538a9" providerId="LiveId" clId="{642DC0AB-E7D9-498B-91DA-D01C18C60758}" dt="2023-12-04T17:04:55.070" v="189" actId="14100"/>
          <ac:spMkLst>
            <pc:docMk/>
            <pc:sldMk cId="715201110" sldId="272"/>
            <ac:spMk id="7" creationId="{0C83CA54-47F2-2A8C-3A93-BED31AF837E6}"/>
          </ac:spMkLst>
        </pc:spChg>
        <pc:spChg chg="add mod">
          <ac:chgData name="Surabhi Das" userId="c241bc25e30538a9" providerId="LiveId" clId="{642DC0AB-E7D9-498B-91DA-D01C18C60758}" dt="2023-12-04T17:05:14.922" v="194" actId="1076"/>
          <ac:spMkLst>
            <pc:docMk/>
            <pc:sldMk cId="715201110" sldId="272"/>
            <ac:spMk id="9" creationId="{2005D3DA-BCC4-B77F-F3EC-ABD1F538C175}"/>
          </ac:spMkLst>
        </pc:spChg>
        <pc:picChg chg="add mod">
          <ac:chgData name="Surabhi Das" userId="c241bc25e30538a9" providerId="LiveId" clId="{642DC0AB-E7D9-498B-91DA-D01C18C60758}" dt="2023-12-04T17:04:50.026" v="188" actId="14100"/>
          <ac:picMkLst>
            <pc:docMk/>
            <pc:sldMk cId="715201110" sldId="272"/>
            <ac:picMk id="6146" creationId="{FF0FC92F-B3DA-D568-F257-44F7B935BFD5}"/>
          </ac:picMkLst>
        </pc:picChg>
      </pc:sldChg>
      <pc:sldChg chg="addSp modSp new mod">
        <pc:chgData name="Surabhi Das" userId="c241bc25e30538a9" providerId="LiveId" clId="{642DC0AB-E7D9-498B-91DA-D01C18C60758}" dt="2023-12-04T17:07:53.428" v="206" actId="22"/>
        <pc:sldMkLst>
          <pc:docMk/>
          <pc:sldMk cId="2523044099" sldId="273"/>
        </pc:sldMkLst>
        <pc:spChg chg="add mod">
          <ac:chgData name="Surabhi Das" userId="c241bc25e30538a9" providerId="LiveId" clId="{642DC0AB-E7D9-498B-91DA-D01C18C60758}" dt="2023-12-04T17:07:13.282" v="205" actId="1076"/>
          <ac:spMkLst>
            <pc:docMk/>
            <pc:sldMk cId="2523044099" sldId="273"/>
            <ac:spMk id="3" creationId="{B1E41C73-3C6E-917F-8C45-04CFCB08E13E}"/>
          </ac:spMkLst>
        </pc:spChg>
        <pc:picChg chg="add">
          <ac:chgData name="Surabhi Das" userId="c241bc25e30538a9" providerId="LiveId" clId="{642DC0AB-E7D9-498B-91DA-D01C18C60758}" dt="2023-12-04T17:07:53.428" v="206" actId="22"/>
          <ac:picMkLst>
            <pc:docMk/>
            <pc:sldMk cId="2523044099" sldId="273"/>
            <ac:picMk id="5" creationId="{8BE9C68B-DD2C-549B-0E7E-C20E02BCBD85}"/>
          </ac:picMkLst>
        </pc:picChg>
      </pc:sldChg>
      <pc:sldChg chg="addSp modSp new mod">
        <pc:chgData name="Surabhi Das" userId="c241bc25e30538a9" providerId="LiveId" clId="{642DC0AB-E7D9-498B-91DA-D01C18C60758}" dt="2023-12-05T08:27:54.930" v="404" actId="20577"/>
        <pc:sldMkLst>
          <pc:docMk/>
          <pc:sldMk cId="2074515720" sldId="274"/>
        </pc:sldMkLst>
        <pc:spChg chg="add mod">
          <ac:chgData name="Surabhi Das" userId="c241bc25e30538a9" providerId="LiveId" clId="{642DC0AB-E7D9-498B-91DA-D01C18C60758}" dt="2023-12-04T17:17:27.349" v="293" actId="1076"/>
          <ac:spMkLst>
            <pc:docMk/>
            <pc:sldMk cId="2074515720" sldId="274"/>
            <ac:spMk id="3" creationId="{B7077385-5E3B-1B2B-31FC-01AEDAAB7F33}"/>
          </ac:spMkLst>
        </pc:spChg>
        <pc:spChg chg="add mod">
          <ac:chgData name="Surabhi Das" userId="c241bc25e30538a9" providerId="LiveId" clId="{642DC0AB-E7D9-498B-91DA-D01C18C60758}" dt="2023-12-05T08:27:54.930" v="404" actId="20577"/>
          <ac:spMkLst>
            <pc:docMk/>
            <pc:sldMk cId="2074515720" sldId="274"/>
            <ac:spMk id="4" creationId="{52B123A6-7C02-9F53-31ED-C05015AB5465}"/>
          </ac:spMkLst>
        </pc:spChg>
        <pc:spChg chg="add mod">
          <ac:chgData name="Surabhi Das" userId="c241bc25e30538a9" providerId="LiveId" clId="{642DC0AB-E7D9-498B-91DA-D01C18C60758}" dt="2023-12-04T17:14:45.275" v="226" actId="255"/>
          <ac:spMkLst>
            <pc:docMk/>
            <pc:sldMk cId="2074515720" sldId="274"/>
            <ac:spMk id="5" creationId="{E98BC52D-80F9-5CCA-8245-B80B9DCA575D}"/>
          </ac:spMkLst>
        </pc:spChg>
        <pc:spChg chg="add mod">
          <ac:chgData name="Surabhi Das" userId="c241bc25e30538a9" providerId="LiveId" clId="{642DC0AB-E7D9-498B-91DA-D01C18C60758}" dt="2023-12-04T17:17:18.143" v="292" actId="20577"/>
          <ac:spMkLst>
            <pc:docMk/>
            <pc:sldMk cId="2074515720" sldId="274"/>
            <ac:spMk id="7" creationId="{2C0964C9-3E6E-8C2E-DDD5-7BD7D6E8896C}"/>
          </ac:spMkLst>
        </pc:spChg>
      </pc:sldChg>
      <pc:sldChg chg="add del">
        <pc:chgData name="Surabhi Das" userId="c241bc25e30538a9" providerId="LiveId" clId="{642DC0AB-E7D9-498B-91DA-D01C18C60758}" dt="2023-12-04T17:21:09.150" v="295" actId="2696"/>
        <pc:sldMkLst>
          <pc:docMk/>
          <pc:sldMk cId="1494213972" sldId="275"/>
        </pc:sldMkLst>
      </pc:sldChg>
      <pc:sldChg chg="new del">
        <pc:chgData name="Surabhi Das" userId="c241bc25e30538a9" providerId="LiveId" clId="{642DC0AB-E7D9-498B-91DA-D01C18C60758}" dt="2023-12-04T17:11:46.433" v="209" actId="2696"/>
        <pc:sldMkLst>
          <pc:docMk/>
          <pc:sldMk cId="2856681707" sldId="275"/>
        </pc:sldMkLst>
      </pc:sldChg>
      <pc:sldChg chg="addSp modSp new mod">
        <pc:chgData name="Surabhi Das" userId="c241bc25e30538a9" providerId="LiveId" clId="{642DC0AB-E7D9-498B-91DA-D01C18C60758}" dt="2023-12-05T08:29:23.338" v="409" actId="14100"/>
        <pc:sldMkLst>
          <pc:docMk/>
          <pc:sldMk cId="4075956434" sldId="275"/>
        </pc:sldMkLst>
        <pc:spChg chg="add mod">
          <ac:chgData name="Surabhi Das" userId="c241bc25e30538a9" providerId="LiveId" clId="{642DC0AB-E7D9-498B-91DA-D01C18C60758}" dt="2023-12-05T08:29:23.338" v="409" actId="14100"/>
          <ac:spMkLst>
            <pc:docMk/>
            <pc:sldMk cId="4075956434" sldId="275"/>
            <ac:spMk id="3" creationId="{15838902-3D54-D1B4-FFF8-D5A4E5C435A8}"/>
          </ac:spMkLst>
        </pc:spChg>
      </pc:sldChg>
      <pc:sldChg chg="add del">
        <pc:chgData name="Surabhi Das" userId="c241bc25e30538a9" providerId="LiveId" clId="{642DC0AB-E7D9-498B-91DA-D01C18C60758}" dt="2023-12-04T17:21:04.707" v="294" actId="2696"/>
        <pc:sldMkLst>
          <pc:docMk/>
          <pc:sldMk cId="1061060542"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1/31/2024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1/31/2024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1/31/2024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1/31/2024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1/31/2024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1/31/2024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1/31/2024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1/31/2024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1/31/2024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1/31/2024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1/31/2024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1/31/2024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Telecom Churn Case Study</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8866093" y="4964208"/>
            <a:ext cx="2850777" cy="1580026"/>
          </a:xfrm>
        </p:spPr>
        <p:txBody>
          <a:bodyPr>
            <a:normAutofit fontScale="70000" lnSpcReduction="20000"/>
          </a:bodyPr>
          <a:lstStyle/>
          <a:p>
            <a:r>
              <a:rPr lang="en-US" u="sng" dirty="0">
                <a:solidFill>
                  <a:schemeClr val="tx1">
                    <a:lumMod val="85000"/>
                    <a:lumOff val="15000"/>
                  </a:schemeClr>
                </a:solidFill>
              </a:rPr>
              <a:t>Submitted by</a:t>
            </a:r>
          </a:p>
          <a:p>
            <a:r>
              <a:rPr lang="en-US" dirty="0">
                <a:solidFill>
                  <a:schemeClr val="tx1">
                    <a:lumMod val="85000"/>
                    <a:lumOff val="15000"/>
                  </a:schemeClr>
                </a:solidFill>
              </a:rPr>
              <a:t>Naveen M</a:t>
            </a:r>
            <a:endParaRPr lang="en-US" sz="2400" dirty="0">
              <a:solidFill>
                <a:schemeClr val="tx1">
                  <a:lumMod val="85000"/>
                  <a:lumOff val="15000"/>
                </a:schemeClr>
              </a:solidFill>
            </a:endParaRPr>
          </a:p>
          <a:p>
            <a:r>
              <a:rPr lang="en-US" dirty="0">
                <a:solidFill>
                  <a:schemeClr val="tx1">
                    <a:lumMod val="85000"/>
                    <a:lumOff val="15000"/>
                  </a:schemeClr>
                </a:solidFill>
              </a:rPr>
              <a:t>Namrata Kumari</a:t>
            </a:r>
            <a:endParaRPr lang="en-US" sz="2400" dirty="0">
              <a:solidFill>
                <a:schemeClr val="tx1">
                  <a:lumMod val="85000"/>
                  <a:lumOff val="15000"/>
                </a:schemeClr>
              </a:solidFill>
            </a:endParaRPr>
          </a:p>
          <a:p>
            <a:r>
              <a:rPr lang="en-US" sz="2400" dirty="0">
                <a:solidFill>
                  <a:schemeClr val="tx1">
                    <a:lumMod val="85000"/>
                    <a:lumOff val="15000"/>
                  </a:schemeClr>
                </a:solidFill>
              </a:rPr>
              <a:t>Shourie </a:t>
            </a:r>
            <a:r>
              <a:rPr lang="en-US" sz="2400" dirty="0" err="1">
                <a:solidFill>
                  <a:schemeClr val="tx1">
                    <a:lumMod val="85000"/>
                    <a:lumOff val="15000"/>
                  </a:schemeClr>
                </a:solidFill>
              </a:rPr>
              <a:t>naga</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E8F6CCF-116E-7919-434E-1F5917E66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640824" cy="6858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77F587-227A-A516-7A42-04CDEBB4FBAD}"/>
              </a:ext>
            </a:extLst>
          </p:cNvPr>
          <p:cNvSpPr txBox="1"/>
          <p:nvPr/>
        </p:nvSpPr>
        <p:spPr>
          <a:xfrm>
            <a:off x="3541059" y="553894"/>
            <a:ext cx="6096000" cy="470000"/>
          </a:xfrm>
          <a:prstGeom prst="rect">
            <a:avLst/>
          </a:prstGeom>
          <a:noFill/>
        </p:spPr>
        <p:txBody>
          <a:bodyPr wrap="square">
            <a:spAutoFit/>
          </a:bodyPr>
          <a:lstStyle/>
          <a:p>
            <a:pPr marL="0" marR="0">
              <a:lnSpc>
                <a:spcPct val="107000"/>
              </a:lnSpc>
              <a:spcBef>
                <a:spcPts val="0"/>
              </a:spcBef>
              <a:spcAft>
                <a:spcPts val="800"/>
              </a:spcAft>
            </a:pPr>
            <a:r>
              <a:rPr lang="en-US" sz="2400" b="1" u="sng" kern="100" dirty="0">
                <a:effectLst/>
                <a:latin typeface="Calibri" panose="020F0502020204030204" pitchFamily="34" charset="0"/>
                <a:ea typeface="Calibri" panose="020F0502020204030204" pitchFamily="34" charset="0"/>
                <a:cs typeface="Times New Roman" panose="02020603050405020304" pitchFamily="18" charset="0"/>
              </a:rPr>
              <a:t>Handling class imbalance using SMOTE</a:t>
            </a:r>
          </a:p>
        </p:txBody>
      </p:sp>
      <p:pic>
        <p:nvPicPr>
          <p:cNvPr id="5122" name="Picture 2">
            <a:extLst>
              <a:ext uri="{FF2B5EF4-FFF2-40B4-BE49-F238E27FC236}">
                <a16:creationId xmlns:a16="http://schemas.microsoft.com/office/drawing/2014/main" id="{C83AA5A0-219D-8C95-474A-B7A2DE7FC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729" y="1515035"/>
            <a:ext cx="9708777" cy="4554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1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95DF48-3298-2696-EA07-EA31BF71D141}"/>
              </a:ext>
            </a:extLst>
          </p:cNvPr>
          <p:cNvPicPr>
            <a:picLocks noChangeAspect="1"/>
          </p:cNvPicPr>
          <p:nvPr/>
        </p:nvPicPr>
        <p:blipFill>
          <a:blip r:embed="rId2"/>
          <a:stretch>
            <a:fillRect/>
          </a:stretch>
        </p:blipFill>
        <p:spPr>
          <a:xfrm>
            <a:off x="1425389" y="1102659"/>
            <a:ext cx="4455458" cy="2326341"/>
          </a:xfrm>
          <a:prstGeom prst="rect">
            <a:avLst/>
          </a:prstGeom>
        </p:spPr>
      </p:pic>
      <p:pic>
        <p:nvPicPr>
          <p:cNvPr id="7" name="Picture 6">
            <a:extLst>
              <a:ext uri="{FF2B5EF4-FFF2-40B4-BE49-F238E27FC236}">
                <a16:creationId xmlns:a16="http://schemas.microsoft.com/office/drawing/2014/main" id="{424D6101-DFD7-6518-4DEC-286AA5BFF0C1}"/>
              </a:ext>
            </a:extLst>
          </p:cNvPr>
          <p:cNvPicPr>
            <a:picLocks noChangeAspect="1"/>
          </p:cNvPicPr>
          <p:nvPr/>
        </p:nvPicPr>
        <p:blipFill>
          <a:blip r:embed="rId3"/>
          <a:stretch>
            <a:fillRect/>
          </a:stretch>
        </p:blipFill>
        <p:spPr>
          <a:xfrm>
            <a:off x="6096000" y="1174376"/>
            <a:ext cx="5818094" cy="4993341"/>
          </a:xfrm>
          <a:prstGeom prst="rect">
            <a:avLst/>
          </a:prstGeom>
        </p:spPr>
      </p:pic>
      <p:sp>
        <p:nvSpPr>
          <p:cNvPr id="9" name="TextBox 8">
            <a:extLst>
              <a:ext uri="{FF2B5EF4-FFF2-40B4-BE49-F238E27FC236}">
                <a16:creationId xmlns:a16="http://schemas.microsoft.com/office/drawing/2014/main" id="{4AD96857-F580-4526-F572-2ACE29EDD6AF}"/>
              </a:ext>
            </a:extLst>
          </p:cNvPr>
          <p:cNvSpPr txBox="1"/>
          <p:nvPr/>
        </p:nvSpPr>
        <p:spPr>
          <a:xfrm>
            <a:off x="5325035" y="143435"/>
            <a:ext cx="3818963" cy="407035"/>
          </a:xfrm>
          <a:prstGeom prst="rect">
            <a:avLst/>
          </a:prstGeom>
          <a:noFill/>
        </p:spPr>
        <p:txBody>
          <a:bodyPr wrap="square">
            <a:spAutoFit/>
          </a:bodyPr>
          <a:lstStyle/>
          <a:p>
            <a:pPr marL="0" marR="0">
              <a:lnSpc>
                <a:spcPct val="107000"/>
              </a:lnSpc>
              <a:spcBef>
                <a:spcPts val="0"/>
              </a:spcBef>
              <a:spcAft>
                <a:spcPts val="800"/>
              </a:spcAft>
            </a:pPr>
            <a:r>
              <a:rPr lang="en-US" sz="2000" b="1" u="sng" kern="100" dirty="0">
                <a:effectLst/>
                <a:latin typeface="Calibri" panose="020F0502020204030204" pitchFamily="34" charset="0"/>
                <a:ea typeface="Calibri" panose="020F0502020204030204" pitchFamily="34" charset="0"/>
                <a:cs typeface="Times New Roman" panose="02020603050405020304" pitchFamily="18" charset="0"/>
              </a:rPr>
              <a:t>Model Building</a:t>
            </a:r>
          </a:p>
        </p:txBody>
      </p:sp>
      <p:sp>
        <p:nvSpPr>
          <p:cNvPr id="11" name="TextBox 10">
            <a:extLst>
              <a:ext uri="{FF2B5EF4-FFF2-40B4-BE49-F238E27FC236}">
                <a16:creationId xmlns:a16="http://schemas.microsoft.com/office/drawing/2014/main" id="{DEFB53FB-54FF-80F8-56A6-DFD790FA04C2}"/>
              </a:ext>
            </a:extLst>
          </p:cNvPr>
          <p:cNvSpPr txBox="1"/>
          <p:nvPr/>
        </p:nvSpPr>
        <p:spPr>
          <a:xfrm>
            <a:off x="1425387" y="518987"/>
            <a:ext cx="7718611" cy="375552"/>
          </a:xfrm>
          <a:prstGeom prst="rect">
            <a:avLst/>
          </a:prstGeom>
          <a:noFill/>
        </p:spPr>
        <p:txBody>
          <a:bodyPr wrap="square">
            <a:spAutoFit/>
          </a:bodyPr>
          <a:lstStyle/>
          <a:p>
            <a:pPr marL="0" marR="0">
              <a:lnSpc>
                <a:spcPct val="107000"/>
              </a:lnSpc>
              <a:spcBef>
                <a:spcPts val="0"/>
              </a:spcBef>
              <a:spcAft>
                <a:spcPts val="800"/>
              </a:spcAft>
            </a:pP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1. Logistic Regression using RFE</a:t>
            </a:r>
          </a:p>
        </p:txBody>
      </p:sp>
    </p:spTree>
    <p:extLst>
      <p:ext uri="{BB962C8B-B14F-4D97-AF65-F5344CB8AC3E}">
        <p14:creationId xmlns:p14="http://schemas.microsoft.com/office/powerpoint/2010/main" val="3440173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6A87FB-2306-D086-28F0-A1A4B0F7A679}"/>
              </a:ext>
            </a:extLst>
          </p:cNvPr>
          <p:cNvSpPr txBox="1"/>
          <p:nvPr/>
        </p:nvSpPr>
        <p:spPr>
          <a:xfrm>
            <a:off x="4984376" y="493058"/>
            <a:ext cx="4204448" cy="470000"/>
          </a:xfrm>
          <a:prstGeom prst="rect">
            <a:avLst/>
          </a:prstGeom>
          <a:noFill/>
        </p:spPr>
        <p:txBody>
          <a:bodyPr wrap="square">
            <a:spAutoFit/>
          </a:bodyPr>
          <a:lstStyle/>
          <a:p>
            <a:pPr marL="0" marR="0">
              <a:lnSpc>
                <a:spcPct val="107000"/>
              </a:lnSpc>
              <a:spcBef>
                <a:spcPts val="0"/>
              </a:spcBef>
              <a:spcAft>
                <a:spcPts val="800"/>
              </a:spcAft>
            </a:pPr>
            <a:r>
              <a:rPr lang="en-US" sz="2400" b="1" u="sng" kern="100" dirty="0">
                <a:effectLst/>
                <a:latin typeface="Calibri" panose="020F0502020204030204" pitchFamily="34" charset="0"/>
                <a:ea typeface="Calibri" panose="020F0502020204030204" pitchFamily="34" charset="0"/>
                <a:cs typeface="Times New Roman" panose="02020603050405020304" pitchFamily="18" charset="0"/>
              </a:rPr>
              <a:t>ROC Plotting</a:t>
            </a:r>
          </a:p>
        </p:txBody>
      </p:sp>
      <p:pic>
        <p:nvPicPr>
          <p:cNvPr id="2050" name="Picture 2">
            <a:extLst>
              <a:ext uri="{FF2B5EF4-FFF2-40B4-BE49-F238E27FC236}">
                <a16:creationId xmlns:a16="http://schemas.microsoft.com/office/drawing/2014/main" id="{A35594D5-638E-0A7F-FC4A-0151EEE1A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682" y="1200150"/>
            <a:ext cx="5200931"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79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DA7C77-FC11-40C9-CDD0-6E84AACC1E49}"/>
              </a:ext>
            </a:extLst>
          </p:cNvPr>
          <p:cNvSpPr txBox="1"/>
          <p:nvPr/>
        </p:nvSpPr>
        <p:spPr>
          <a:xfrm>
            <a:off x="5091953" y="641459"/>
            <a:ext cx="6096000" cy="470000"/>
          </a:xfrm>
          <a:prstGeom prst="rect">
            <a:avLst/>
          </a:prstGeom>
          <a:noFill/>
        </p:spPr>
        <p:txBody>
          <a:bodyPr wrap="square">
            <a:spAutoFit/>
          </a:bodyPr>
          <a:lstStyle/>
          <a:p>
            <a:pPr marL="0" marR="0">
              <a:lnSpc>
                <a:spcPct val="107000"/>
              </a:lnSpc>
              <a:spcBef>
                <a:spcPts val="0"/>
              </a:spcBef>
              <a:spcAft>
                <a:spcPts val="800"/>
              </a:spcAft>
            </a:pPr>
            <a:r>
              <a:rPr lang="en-US" sz="2400" b="1" u="sng" kern="100" dirty="0">
                <a:effectLst/>
                <a:latin typeface="Calibri" panose="020F0502020204030204" pitchFamily="34" charset="0"/>
                <a:ea typeface="Calibri" panose="020F0502020204030204" pitchFamily="34" charset="0"/>
                <a:cs typeface="Times New Roman" panose="02020603050405020304" pitchFamily="18" charset="0"/>
              </a:rPr>
              <a:t>Optimal Cutoff</a:t>
            </a:r>
          </a:p>
        </p:txBody>
      </p:sp>
      <p:pic>
        <p:nvPicPr>
          <p:cNvPr id="3074" name="Picture 2">
            <a:extLst>
              <a:ext uri="{FF2B5EF4-FFF2-40B4-BE49-F238E27FC236}">
                <a16:creationId xmlns:a16="http://schemas.microsoft.com/office/drawing/2014/main" id="{A188515C-8407-610A-BDC4-00A980A1D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913" y="1371600"/>
            <a:ext cx="5210175"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ED8F5D-C1A1-690E-3CD9-5B34E30A9B41}"/>
              </a:ext>
            </a:extLst>
          </p:cNvPr>
          <p:cNvSpPr txBox="1"/>
          <p:nvPr/>
        </p:nvSpPr>
        <p:spPr>
          <a:xfrm>
            <a:off x="3490913" y="5664804"/>
            <a:ext cx="6096000" cy="369332"/>
          </a:xfrm>
          <a:prstGeom prst="rect">
            <a:avLst/>
          </a:prstGeom>
          <a:noFill/>
        </p:spPr>
        <p:txBody>
          <a:bodyPr wrap="square">
            <a:spAutoFit/>
          </a:bodyPr>
          <a:lstStyle/>
          <a:p>
            <a:r>
              <a:rPr lang="en-US" b="0" i="0" dirty="0">
                <a:solidFill>
                  <a:srgbClr val="000000"/>
                </a:solidFill>
                <a:effectLst/>
                <a:latin typeface="Helvetica Neue"/>
              </a:rPr>
              <a:t>As we can see optimal cutoff is 0.5 so we will keep it</a:t>
            </a:r>
            <a:endParaRPr lang="en-US" dirty="0"/>
          </a:p>
        </p:txBody>
      </p:sp>
    </p:spTree>
    <p:extLst>
      <p:ext uri="{BB962C8B-B14F-4D97-AF65-F5344CB8AC3E}">
        <p14:creationId xmlns:p14="http://schemas.microsoft.com/office/powerpoint/2010/main" val="556768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B8C368-6E72-3C6D-12C3-A476F35EBA53}"/>
              </a:ext>
            </a:extLst>
          </p:cNvPr>
          <p:cNvSpPr txBox="1"/>
          <p:nvPr/>
        </p:nvSpPr>
        <p:spPr>
          <a:xfrm>
            <a:off x="5038165" y="605600"/>
            <a:ext cx="6302188" cy="470000"/>
          </a:xfrm>
          <a:prstGeom prst="rect">
            <a:avLst/>
          </a:prstGeom>
          <a:noFill/>
        </p:spPr>
        <p:txBody>
          <a:bodyPr wrap="square">
            <a:spAutoFit/>
          </a:bodyPr>
          <a:lstStyle/>
          <a:p>
            <a:pPr marL="0" marR="0">
              <a:lnSpc>
                <a:spcPct val="107000"/>
              </a:lnSpc>
              <a:spcBef>
                <a:spcPts val="0"/>
              </a:spcBef>
              <a:spcAft>
                <a:spcPts val="800"/>
              </a:spcAft>
            </a:pPr>
            <a:r>
              <a:rPr lang="en-US" sz="2400" b="1" u="sng" kern="100" dirty="0">
                <a:effectLst/>
                <a:latin typeface="Calibri" panose="020F0502020204030204" pitchFamily="34" charset="0"/>
                <a:ea typeface="Calibri" panose="020F0502020204030204" pitchFamily="34" charset="0"/>
                <a:cs typeface="Times New Roman" panose="02020603050405020304" pitchFamily="18" charset="0"/>
              </a:rPr>
              <a:t>Decision Tree</a:t>
            </a:r>
          </a:p>
        </p:txBody>
      </p:sp>
      <p:sp>
        <p:nvSpPr>
          <p:cNvPr id="5" name="TextBox 4">
            <a:extLst>
              <a:ext uri="{FF2B5EF4-FFF2-40B4-BE49-F238E27FC236}">
                <a16:creationId xmlns:a16="http://schemas.microsoft.com/office/drawing/2014/main" id="{CD80AF40-B818-825D-0A2C-F712567D3FE2}"/>
              </a:ext>
            </a:extLst>
          </p:cNvPr>
          <p:cNvSpPr txBox="1"/>
          <p:nvPr/>
        </p:nvSpPr>
        <p:spPr>
          <a:xfrm>
            <a:off x="4069976" y="1183824"/>
            <a:ext cx="5074024" cy="375552"/>
          </a:xfrm>
          <a:prstGeom prst="rect">
            <a:avLst/>
          </a:prstGeom>
          <a:noFill/>
        </p:spPr>
        <p:txBody>
          <a:bodyPr wrap="square">
            <a:spAutoFit/>
          </a:bodyPr>
          <a:lstStyle/>
          <a:p>
            <a:pPr marL="0" marR="0">
              <a:lnSpc>
                <a:spcPct val="107000"/>
              </a:lnSpc>
              <a:spcBef>
                <a:spcPts val="0"/>
              </a:spcBef>
              <a:spcAft>
                <a:spcPts val="800"/>
              </a:spcAft>
            </a:pPr>
            <a:r>
              <a:rPr lang="en-US" b="1" u="sng" kern="100" dirty="0">
                <a:effectLst/>
                <a:latin typeface="Calibri" panose="020F0502020204030204" pitchFamily="34" charset="0"/>
                <a:ea typeface="Calibri" panose="020F0502020204030204" pitchFamily="34" charset="0"/>
                <a:cs typeface="Times New Roman" panose="02020603050405020304" pitchFamily="18" charset="0"/>
              </a:rPr>
              <a:t>ROC curve using hyperparameter tunning</a:t>
            </a:r>
          </a:p>
        </p:txBody>
      </p:sp>
      <p:pic>
        <p:nvPicPr>
          <p:cNvPr id="4098" name="Picture 2">
            <a:extLst>
              <a:ext uri="{FF2B5EF4-FFF2-40B4-BE49-F238E27FC236}">
                <a16:creationId xmlns:a16="http://schemas.microsoft.com/office/drawing/2014/main" id="{E5EF280F-270F-F636-6E41-509F9B451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663" y="1757082"/>
            <a:ext cx="5400675" cy="37293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25B7B5-87D2-C5FA-FED4-6DBB0CE14C54}"/>
              </a:ext>
            </a:extLst>
          </p:cNvPr>
          <p:cNvSpPr txBox="1"/>
          <p:nvPr/>
        </p:nvSpPr>
        <p:spPr>
          <a:xfrm>
            <a:off x="3944471" y="5606069"/>
            <a:ext cx="6096000" cy="615553"/>
          </a:xfrm>
          <a:prstGeom prst="rect">
            <a:avLst/>
          </a:prstGeom>
          <a:noFill/>
        </p:spPr>
        <p:txBody>
          <a:bodyPr wrap="square">
            <a:spAutoFit/>
          </a:bodyPr>
          <a:lstStyle/>
          <a:p>
            <a:pPr algn="l"/>
            <a:r>
              <a:rPr lang="en-US" sz="1600" b="1" i="0" dirty="0">
                <a:solidFill>
                  <a:srgbClr val="000000"/>
                </a:solidFill>
                <a:effectLst/>
                <a:latin typeface="Helvetica Neue"/>
              </a:rPr>
              <a:t>Insights:</a:t>
            </a:r>
          </a:p>
          <a:p>
            <a:pPr algn="l"/>
            <a:r>
              <a:rPr lang="en-US" sz="1600" b="0" i="0" dirty="0">
                <a:solidFill>
                  <a:srgbClr val="000000"/>
                </a:solidFill>
                <a:effectLst/>
                <a:latin typeface="Helvetica Neue"/>
              </a:rPr>
              <a:t>With Decision Tree, we are getting 90% accuracy</a:t>
            </a:r>
            <a:r>
              <a:rPr lang="en-US" b="0" i="0" dirty="0">
                <a:solidFill>
                  <a:srgbClr val="000000"/>
                </a:solidFill>
                <a:effectLst/>
                <a:latin typeface="Helvetica Neue"/>
              </a:rPr>
              <a:t>.</a:t>
            </a:r>
          </a:p>
        </p:txBody>
      </p:sp>
    </p:spTree>
    <p:extLst>
      <p:ext uri="{BB962C8B-B14F-4D97-AF65-F5344CB8AC3E}">
        <p14:creationId xmlns:p14="http://schemas.microsoft.com/office/powerpoint/2010/main" val="1122651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6850B4-ED6D-9FB7-9956-7831B9BD52DF}"/>
              </a:ext>
            </a:extLst>
          </p:cNvPr>
          <p:cNvSpPr txBox="1"/>
          <p:nvPr/>
        </p:nvSpPr>
        <p:spPr>
          <a:xfrm>
            <a:off x="5074023" y="659389"/>
            <a:ext cx="6096000" cy="470000"/>
          </a:xfrm>
          <a:prstGeom prst="rect">
            <a:avLst/>
          </a:prstGeom>
          <a:noFill/>
        </p:spPr>
        <p:txBody>
          <a:bodyPr wrap="square">
            <a:spAutoFit/>
          </a:bodyPr>
          <a:lstStyle/>
          <a:p>
            <a:pPr marL="0" marR="0">
              <a:lnSpc>
                <a:spcPct val="107000"/>
              </a:lnSpc>
              <a:spcBef>
                <a:spcPts val="0"/>
              </a:spcBef>
              <a:spcAft>
                <a:spcPts val="800"/>
              </a:spcAft>
            </a:pPr>
            <a:r>
              <a:rPr lang="en-US" sz="2400" b="1" u="sng" kern="100" dirty="0">
                <a:effectLst/>
                <a:latin typeface="Calibri" panose="020F0502020204030204" pitchFamily="34" charset="0"/>
                <a:ea typeface="Calibri" panose="020F0502020204030204" pitchFamily="34" charset="0"/>
                <a:cs typeface="Times New Roman" panose="02020603050405020304" pitchFamily="18" charset="0"/>
              </a:rPr>
              <a:t>Random Forest</a:t>
            </a:r>
          </a:p>
        </p:txBody>
      </p:sp>
      <p:sp>
        <p:nvSpPr>
          <p:cNvPr id="5" name="TextBox 4">
            <a:extLst>
              <a:ext uri="{FF2B5EF4-FFF2-40B4-BE49-F238E27FC236}">
                <a16:creationId xmlns:a16="http://schemas.microsoft.com/office/drawing/2014/main" id="{9F0B24F2-285E-2FD8-CBEE-7BB97E10B932}"/>
              </a:ext>
            </a:extLst>
          </p:cNvPr>
          <p:cNvSpPr txBox="1"/>
          <p:nvPr/>
        </p:nvSpPr>
        <p:spPr>
          <a:xfrm>
            <a:off x="4007223" y="1295883"/>
            <a:ext cx="6096000" cy="375552"/>
          </a:xfrm>
          <a:prstGeom prst="rect">
            <a:avLst/>
          </a:prstGeom>
          <a:noFill/>
        </p:spPr>
        <p:txBody>
          <a:bodyPr wrap="square">
            <a:spAutoFit/>
          </a:bodyPr>
          <a:lstStyle/>
          <a:p>
            <a:pPr marL="0" marR="0">
              <a:lnSpc>
                <a:spcPct val="107000"/>
              </a:lnSpc>
              <a:spcBef>
                <a:spcPts val="0"/>
              </a:spcBef>
              <a:spcAft>
                <a:spcPts val="800"/>
              </a:spcAft>
            </a:pP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ROC curve using hyperparameter tunning</a:t>
            </a:r>
          </a:p>
        </p:txBody>
      </p:sp>
      <p:pic>
        <p:nvPicPr>
          <p:cNvPr id="5122" name="Picture 2">
            <a:extLst>
              <a:ext uri="{FF2B5EF4-FFF2-40B4-BE49-F238E27FC236}">
                <a16:creationId xmlns:a16="http://schemas.microsoft.com/office/drawing/2014/main" id="{9018C5F2-C94F-C35C-8047-DDC105A72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777" y="1775012"/>
            <a:ext cx="5945562" cy="37113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CF91B2-B211-B1F8-1681-0BB8183FE55A}"/>
              </a:ext>
            </a:extLst>
          </p:cNvPr>
          <p:cNvSpPr txBox="1"/>
          <p:nvPr/>
        </p:nvSpPr>
        <p:spPr>
          <a:xfrm>
            <a:off x="3630706" y="5552280"/>
            <a:ext cx="6096000" cy="584775"/>
          </a:xfrm>
          <a:prstGeom prst="rect">
            <a:avLst/>
          </a:prstGeom>
          <a:noFill/>
        </p:spPr>
        <p:txBody>
          <a:bodyPr wrap="square">
            <a:spAutoFit/>
          </a:bodyPr>
          <a:lstStyle/>
          <a:p>
            <a:pPr algn="l"/>
            <a:r>
              <a:rPr lang="en-US" sz="1600" b="1" i="0" dirty="0">
                <a:solidFill>
                  <a:srgbClr val="000000"/>
                </a:solidFill>
                <a:effectLst/>
                <a:latin typeface="Helvetica Neue"/>
              </a:rPr>
              <a:t>Insights:</a:t>
            </a:r>
          </a:p>
          <a:p>
            <a:pPr algn="l"/>
            <a:r>
              <a:rPr lang="en-US" sz="1600" b="0" i="0" dirty="0">
                <a:solidFill>
                  <a:srgbClr val="000000"/>
                </a:solidFill>
                <a:effectLst/>
                <a:latin typeface="Helvetica Neue"/>
              </a:rPr>
              <a:t>With Random Forest, we are getting 94% accuracy</a:t>
            </a:r>
          </a:p>
        </p:txBody>
      </p:sp>
    </p:spTree>
    <p:extLst>
      <p:ext uri="{BB962C8B-B14F-4D97-AF65-F5344CB8AC3E}">
        <p14:creationId xmlns:p14="http://schemas.microsoft.com/office/powerpoint/2010/main" val="2963859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D85E6-05A4-6889-E1EE-ABE1A2E9C3E2}"/>
              </a:ext>
            </a:extLst>
          </p:cNvPr>
          <p:cNvSpPr txBox="1"/>
          <p:nvPr/>
        </p:nvSpPr>
        <p:spPr>
          <a:xfrm>
            <a:off x="5369859" y="677318"/>
            <a:ext cx="6096000" cy="470000"/>
          </a:xfrm>
          <a:prstGeom prst="rect">
            <a:avLst/>
          </a:prstGeom>
          <a:noFill/>
        </p:spPr>
        <p:txBody>
          <a:bodyPr wrap="square">
            <a:spAutoFit/>
          </a:bodyPr>
          <a:lstStyle/>
          <a:p>
            <a:pPr marL="0" marR="0">
              <a:lnSpc>
                <a:spcPct val="107000"/>
              </a:lnSpc>
              <a:spcBef>
                <a:spcPts val="0"/>
              </a:spcBef>
              <a:spcAft>
                <a:spcPts val="800"/>
              </a:spcAft>
            </a:pPr>
            <a:r>
              <a:rPr lang="en-US" sz="2400" b="1" u="sng" kern="100" dirty="0">
                <a:effectLst/>
                <a:latin typeface="Calibri" panose="020F0502020204030204" pitchFamily="34" charset="0"/>
                <a:ea typeface="Calibri" panose="020F0502020204030204" pitchFamily="34" charset="0"/>
                <a:cs typeface="Times New Roman" panose="02020603050405020304" pitchFamily="18" charset="0"/>
              </a:rPr>
              <a:t>ADABOOST</a:t>
            </a:r>
          </a:p>
        </p:txBody>
      </p:sp>
      <p:pic>
        <p:nvPicPr>
          <p:cNvPr id="6146" name="Picture 2">
            <a:extLst>
              <a:ext uri="{FF2B5EF4-FFF2-40B4-BE49-F238E27FC236}">
                <a16:creationId xmlns:a16="http://schemas.microsoft.com/office/drawing/2014/main" id="{FF0FC92F-B3DA-D568-F257-44F7B935B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083" y="1366838"/>
            <a:ext cx="5531224" cy="41243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C83CA54-47F2-2A8C-3A93-BED31AF837E6}"/>
              </a:ext>
            </a:extLst>
          </p:cNvPr>
          <p:cNvSpPr txBox="1"/>
          <p:nvPr/>
        </p:nvSpPr>
        <p:spPr>
          <a:xfrm>
            <a:off x="1757082" y="5534351"/>
            <a:ext cx="8444754" cy="615553"/>
          </a:xfrm>
          <a:prstGeom prst="rect">
            <a:avLst/>
          </a:prstGeom>
          <a:noFill/>
        </p:spPr>
        <p:txBody>
          <a:bodyPr wrap="square">
            <a:spAutoFit/>
          </a:bodyPr>
          <a:lstStyle/>
          <a:p>
            <a:pPr algn="l"/>
            <a:r>
              <a:rPr lang="en-US" sz="1600" b="1" i="0" dirty="0">
                <a:solidFill>
                  <a:srgbClr val="000000"/>
                </a:solidFill>
                <a:effectLst/>
                <a:latin typeface="Helvetica Neue"/>
              </a:rPr>
              <a:t>Insights:</a:t>
            </a:r>
          </a:p>
          <a:p>
            <a:pPr algn="l"/>
            <a:r>
              <a:rPr lang="en-US" sz="1600" b="0" i="0" dirty="0">
                <a:solidFill>
                  <a:srgbClr val="000000"/>
                </a:solidFill>
                <a:effectLst/>
                <a:latin typeface="Helvetica Neue"/>
              </a:rPr>
              <a:t>With ADABOOST, we are getting 94% accuracy</a:t>
            </a:r>
            <a:r>
              <a:rPr lang="en-US" b="0" i="0" dirty="0">
                <a:solidFill>
                  <a:srgbClr val="000000"/>
                </a:solidFill>
                <a:effectLst/>
                <a:latin typeface="Helvetica Neue"/>
              </a:rPr>
              <a:t>.</a:t>
            </a:r>
          </a:p>
        </p:txBody>
      </p:sp>
      <p:sp>
        <p:nvSpPr>
          <p:cNvPr id="9" name="TextBox 8">
            <a:extLst>
              <a:ext uri="{FF2B5EF4-FFF2-40B4-BE49-F238E27FC236}">
                <a16:creationId xmlns:a16="http://schemas.microsoft.com/office/drawing/2014/main" id="{2005D3DA-BCC4-B77F-F3EC-ABD1F538C175}"/>
              </a:ext>
            </a:extLst>
          </p:cNvPr>
          <p:cNvSpPr txBox="1"/>
          <p:nvPr/>
        </p:nvSpPr>
        <p:spPr>
          <a:xfrm>
            <a:off x="7306235" y="1817638"/>
            <a:ext cx="4885765" cy="2862322"/>
          </a:xfrm>
          <a:prstGeom prst="rect">
            <a:avLst/>
          </a:prstGeom>
          <a:noFill/>
        </p:spPr>
        <p:txBody>
          <a:bodyPr wrap="square">
            <a:spAutoFit/>
          </a:bodyPr>
          <a:lstStyle/>
          <a:p>
            <a:pPr algn="l"/>
            <a:r>
              <a:rPr lang="en-US" b="1" i="0" dirty="0">
                <a:solidFill>
                  <a:srgbClr val="000000"/>
                </a:solidFill>
                <a:effectLst/>
                <a:latin typeface="Helvetica Neue"/>
              </a:rPr>
              <a:t>Conclusion:</a:t>
            </a:r>
          </a:p>
          <a:p>
            <a:pPr algn="l">
              <a:buFont typeface="Arial" panose="020B0604020202020204" pitchFamily="34" charset="0"/>
              <a:buChar char="•"/>
            </a:pPr>
            <a:r>
              <a:rPr lang="en-US" b="0" i="0" dirty="0">
                <a:solidFill>
                  <a:srgbClr val="000000"/>
                </a:solidFill>
                <a:effectLst/>
                <a:latin typeface="Helvetica Neue"/>
              </a:rPr>
              <a:t>We will consider accuracy to check as giving an offer to an user not who going to churn will cost less as compared to loosing a customer and bring new customer, we need to have high rate of correctly identifying the true positives.</a:t>
            </a:r>
          </a:p>
          <a:p>
            <a:pPr algn="l">
              <a:buFont typeface="Arial" panose="020B0604020202020204" pitchFamily="34" charset="0"/>
              <a:buChar char="•"/>
            </a:pPr>
            <a:r>
              <a:rPr lang="en-US" b="0" i="0" dirty="0">
                <a:solidFill>
                  <a:srgbClr val="000000"/>
                </a:solidFill>
                <a:effectLst/>
                <a:latin typeface="Helvetica Neue"/>
              </a:rPr>
              <a:t>And as Random </a:t>
            </a:r>
            <a:r>
              <a:rPr lang="en-US" b="0" i="0" dirty="0" err="1">
                <a:solidFill>
                  <a:srgbClr val="000000"/>
                </a:solidFill>
                <a:effectLst/>
                <a:latin typeface="Helvetica Neue"/>
              </a:rPr>
              <a:t>Foret</a:t>
            </a:r>
            <a:r>
              <a:rPr lang="en-US" b="0" i="0" dirty="0">
                <a:solidFill>
                  <a:srgbClr val="000000"/>
                </a:solidFill>
                <a:effectLst/>
                <a:latin typeface="Helvetica Neue"/>
              </a:rPr>
              <a:t> and ADABOOST both have same accuracy of 94% but we will consider Random Forest as it is more robust.</a:t>
            </a:r>
          </a:p>
        </p:txBody>
      </p:sp>
    </p:spTree>
    <p:extLst>
      <p:ext uri="{BB962C8B-B14F-4D97-AF65-F5344CB8AC3E}">
        <p14:creationId xmlns:p14="http://schemas.microsoft.com/office/powerpoint/2010/main" val="71520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E41C73-3C6E-917F-8C45-04CFCB08E13E}"/>
              </a:ext>
            </a:extLst>
          </p:cNvPr>
          <p:cNvSpPr txBox="1"/>
          <p:nvPr/>
        </p:nvSpPr>
        <p:spPr>
          <a:xfrm>
            <a:off x="4760258" y="743181"/>
            <a:ext cx="6096000" cy="461665"/>
          </a:xfrm>
          <a:prstGeom prst="rect">
            <a:avLst/>
          </a:prstGeom>
          <a:noFill/>
        </p:spPr>
        <p:txBody>
          <a:bodyPr wrap="square">
            <a:spAutoFit/>
          </a:bodyPr>
          <a:lstStyle/>
          <a:p>
            <a:r>
              <a:rPr lang="en-US" dirty="0"/>
              <a:t> </a:t>
            </a:r>
            <a:r>
              <a:rPr lang="en-US" sz="2400" b="1" u="sng" dirty="0"/>
              <a:t>Final model</a:t>
            </a:r>
          </a:p>
        </p:txBody>
      </p:sp>
      <p:pic>
        <p:nvPicPr>
          <p:cNvPr id="5" name="Picture 4">
            <a:extLst>
              <a:ext uri="{FF2B5EF4-FFF2-40B4-BE49-F238E27FC236}">
                <a16:creationId xmlns:a16="http://schemas.microsoft.com/office/drawing/2014/main" id="{8BE9C68B-DD2C-549B-0E7E-C20E02BCBD85}"/>
              </a:ext>
            </a:extLst>
          </p:cNvPr>
          <p:cNvPicPr>
            <a:picLocks noChangeAspect="1"/>
          </p:cNvPicPr>
          <p:nvPr/>
        </p:nvPicPr>
        <p:blipFill>
          <a:blip r:embed="rId2"/>
          <a:stretch>
            <a:fillRect/>
          </a:stretch>
        </p:blipFill>
        <p:spPr>
          <a:xfrm>
            <a:off x="3338512" y="1376362"/>
            <a:ext cx="5514975" cy="4105275"/>
          </a:xfrm>
          <a:prstGeom prst="rect">
            <a:avLst/>
          </a:prstGeom>
        </p:spPr>
      </p:pic>
    </p:spTree>
    <p:extLst>
      <p:ext uri="{BB962C8B-B14F-4D97-AF65-F5344CB8AC3E}">
        <p14:creationId xmlns:p14="http://schemas.microsoft.com/office/powerpoint/2010/main" val="2523044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077385-5E3B-1B2B-31FC-01AEDAAB7F33}"/>
              </a:ext>
            </a:extLst>
          </p:cNvPr>
          <p:cNvSpPr txBox="1"/>
          <p:nvPr/>
        </p:nvSpPr>
        <p:spPr>
          <a:xfrm>
            <a:off x="869577" y="1313811"/>
            <a:ext cx="7593105" cy="375552"/>
          </a:xfrm>
          <a:prstGeom prst="rect">
            <a:avLst/>
          </a:prstGeom>
          <a:noFill/>
        </p:spPr>
        <p:txBody>
          <a:bodyPr wrap="square">
            <a:spAutoFit/>
          </a:bodyPr>
          <a:lstStyle/>
          <a:p>
            <a:pPr marL="0" marR="0">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Top 10 Predictors to handle customer churn</a:t>
            </a:r>
          </a:p>
        </p:txBody>
      </p:sp>
      <p:sp>
        <p:nvSpPr>
          <p:cNvPr id="5" name="TextBox 4">
            <a:extLst>
              <a:ext uri="{FF2B5EF4-FFF2-40B4-BE49-F238E27FC236}">
                <a16:creationId xmlns:a16="http://schemas.microsoft.com/office/drawing/2014/main" id="{E98BC52D-80F9-5CCA-8245-B80B9DCA575D}"/>
              </a:ext>
            </a:extLst>
          </p:cNvPr>
          <p:cNvSpPr txBox="1"/>
          <p:nvPr/>
        </p:nvSpPr>
        <p:spPr>
          <a:xfrm>
            <a:off x="3558987" y="489059"/>
            <a:ext cx="6096000" cy="470000"/>
          </a:xfrm>
          <a:prstGeom prst="rect">
            <a:avLst/>
          </a:prstGeom>
          <a:noFill/>
        </p:spPr>
        <p:txBody>
          <a:bodyPr wrap="square">
            <a:spAutoFit/>
          </a:bodyPr>
          <a:lstStyle/>
          <a:p>
            <a:pPr marL="0" marR="0">
              <a:lnSpc>
                <a:spcPct val="107000"/>
              </a:lnSpc>
              <a:spcBef>
                <a:spcPts val="0"/>
              </a:spcBef>
              <a:spcAft>
                <a:spcPts val="800"/>
              </a:spcAft>
            </a:pPr>
            <a:r>
              <a:rPr lang="en-US" sz="2400" b="1" u="sng" kern="100" dirty="0">
                <a:effectLst/>
                <a:latin typeface="Calibri" panose="020F0502020204030204" pitchFamily="34" charset="0"/>
                <a:ea typeface="Calibri" panose="020F0502020204030204" pitchFamily="34" charset="0"/>
                <a:cs typeface="Times New Roman" panose="02020603050405020304" pitchFamily="18" charset="0"/>
              </a:rPr>
              <a:t>Suggestions to handle customer churn</a:t>
            </a:r>
          </a:p>
        </p:txBody>
      </p:sp>
      <p:sp>
        <p:nvSpPr>
          <p:cNvPr id="7" name="TextBox 6">
            <a:extLst>
              <a:ext uri="{FF2B5EF4-FFF2-40B4-BE49-F238E27FC236}">
                <a16:creationId xmlns:a16="http://schemas.microsoft.com/office/drawing/2014/main" id="{2C0964C9-3E6E-8C2E-DDD5-7BD7D6E8896C}"/>
              </a:ext>
            </a:extLst>
          </p:cNvPr>
          <p:cNvSpPr txBox="1"/>
          <p:nvPr/>
        </p:nvSpPr>
        <p:spPr>
          <a:xfrm>
            <a:off x="977153" y="1859340"/>
            <a:ext cx="8166847" cy="3139321"/>
          </a:xfrm>
          <a:prstGeom prst="rect">
            <a:avLst/>
          </a:prstGeom>
          <a:noFill/>
        </p:spPr>
        <p:txBody>
          <a:bodyPr wrap="square">
            <a:spAutoFit/>
          </a:bodyPr>
          <a:lstStyle/>
          <a:p>
            <a:r>
              <a:rPr lang="en-US" dirty="0"/>
              <a:t>loc_og_mou_8                1.282065</a:t>
            </a:r>
          </a:p>
          <a:p>
            <a:r>
              <a:rPr lang="en-US" dirty="0"/>
              <a:t>const                               1.192894</a:t>
            </a:r>
          </a:p>
          <a:p>
            <a:r>
              <a:rPr lang="en-US" dirty="0"/>
              <a:t>total_rech_num_8          0.945401</a:t>
            </a:r>
          </a:p>
          <a:p>
            <a:r>
              <a:rPr lang="en-US" dirty="0"/>
              <a:t>monthly_3g_8                 0.877368</a:t>
            </a:r>
          </a:p>
          <a:p>
            <a:r>
              <a:rPr lang="en-US" dirty="0"/>
              <a:t>monthly_2g_8                 0.687312</a:t>
            </a:r>
          </a:p>
          <a:p>
            <a:r>
              <a:rPr lang="en-US" dirty="0" err="1"/>
              <a:t>gd_ph_loc_og_mou</a:t>
            </a:r>
            <a:r>
              <a:rPr lang="en-US" dirty="0"/>
              <a:t>        0.649594</a:t>
            </a:r>
          </a:p>
          <a:p>
            <a:r>
              <a:rPr lang="en-US" dirty="0" err="1"/>
              <a:t>gd_ph_total_rech_num</a:t>
            </a:r>
            <a:r>
              <a:rPr lang="en-US" dirty="0"/>
              <a:t>  0.632090</a:t>
            </a:r>
          </a:p>
          <a:p>
            <a:r>
              <a:rPr lang="en-US" dirty="0"/>
              <a:t>last_day_rch_amt_8       0.548943</a:t>
            </a:r>
          </a:p>
          <a:p>
            <a:r>
              <a:rPr lang="en-US" dirty="0"/>
              <a:t>std_ic_t2t_mou_8          0.517678</a:t>
            </a:r>
          </a:p>
          <a:p>
            <a:r>
              <a:rPr lang="en-US" dirty="0"/>
              <a:t>sachet_2g_8                   0.441314</a:t>
            </a:r>
          </a:p>
          <a:p>
            <a:r>
              <a:rPr lang="en-US" dirty="0" err="1"/>
              <a:t>aon</a:t>
            </a:r>
            <a:r>
              <a:rPr lang="en-US" dirty="0"/>
              <a:t>                                   0.39376</a:t>
            </a:r>
          </a:p>
        </p:txBody>
      </p:sp>
      <p:sp>
        <p:nvSpPr>
          <p:cNvPr id="4" name="TextBox 3">
            <a:extLst>
              <a:ext uri="{FF2B5EF4-FFF2-40B4-BE49-F238E27FC236}">
                <a16:creationId xmlns:a16="http://schemas.microsoft.com/office/drawing/2014/main" id="{52B123A6-7C02-9F53-31ED-C05015AB5465}"/>
              </a:ext>
            </a:extLst>
          </p:cNvPr>
          <p:cNvSpPr txBox="1"/>
          <p:nvPr/>
        </p:nvSpPr>
        <p:spPr>
          <a:xfrm>
            <a:off x="5880847" y="1313811"/>
            <a:ext cx="6006353" cy="3847207"/>
          </a:xfrm>
          <a:prstGeom prst="rect">
            <a:avLst/>
          </a:prstGeom>
          <a:noFill/>
        </p:spPr>
        <p:txBody>
          <a:bodyPr wrap="square">
            <a:spAutoFit/>
          </a:bodyPr>
          <a:lstStyle/>
          <a:p>
            <a:r>
              <a:rPr lang="en-US" b="1" u="sng" dirty="0"/>
              <a:t>Some strategies to manage churns :</a:t>
            </a:r>
          </a:p>
          <a:p>
            <a:r>
              <a:rPr lang="en-US" b="1" u="sng" dirty="0"/>
              <a:t> </a:t>
            </a:r>
          </a:p>
          <a:p>
            <a:r>
              <a:rPr lang="en-US" sz="1600" dirty="0"/>
              <a:t>1. Churners show higher roaming usage than non churners.</a:t>
            </a:r>
          </a:p>
          <a:p>
            <a:r>
              <a:rPr lang="en-US" sz="1600" dirty="0"/>
              <a:t>2. Network operator should investigate their roaming tariffs and    quality of services.</a:t>
            </a:r>
          </a:p>
          <a:p>
            <a:r>
              <a:rPr lang="en-US" sz="1600" dirty="0"/>
              <a:t>3. It may be a reason that roaming tariffs offered are less competitive than their competitors.</a:t>
            </a:r>
          </a:p>
          <a:p>
            <a:r>
              <a:rPr lang="en-US" sz="1600" dirty="0"/>
              <a:t>4. It may be a reason that customer is not getting good quality of services while roaming. In such case, quality of service guarantees with roaming partners and network quality needs to be investigated.</a:t>
            </a:r>
          </a:p>
          <a:p>
            <a:r>
              <a:rPr lang="en-US" sz="1600" dirty="0"/>
              <a:t>5. New campaigns that target roaming customers can be rolled out. Like</a:t>
            </a:r>
          </a:p>
          <a:p>
            <a:r>
              <a:rPr lang="en-US" sz="1600" dirty="0"/>
              <a:t>-Discounted roaming rates during particular hours of day</a:t>
            </a:r>
          </a:p>
          <a:p>
            <a:r>
              <a:rPr lang="en-US" sz="1600" dirty="0"/>
              <a:t>-Free monthly roaming on minutes of usage of voice calls depending on users past roaming usage history</a:t>
            </a:r>
          </a:p>
        </p:txBody>
      </p:sp>
    </p:spTree>
    <p:extLst>
      <p:ext uri="{BB962C8B-B14F-4D97-AF65-F5344CB8AC3E}">
        <p14:creationId xmlns:p14="http://schemas.microsoft.com/office/powerpoint/2010/main" val="207451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838902-3D54-D1B4-FFF8-D5A4E5C435A8}"/>
              </a:ext>
            </a:extLst>
          </p:cNvPr>
          <p:cNvSpPr txBox="1"/>
          <p:nvPr/>
        </p:nvSpPr>
        <p:spPr>
          <a:xfrm>
            <a:off x="4840940" y="3241224"/>
            <a:ext cx="4303059" cy="658835"/>
          </a:xfrm>
          <a:prstGeom prst="rect">
            <a:avLst/>
          </a:prstGeom>
          <a:noFill/>
        </p:spPr>
        <p:txBody>
          <a:bodyPr wrap="square">
            <a:spAutoFit/>
          </a:bodyPr>
          <a:lstStyle/>
          <a:p>
            <a:pPr marL="0" marR="0">
              <a:lnSpc>
                <a:spcPct val="107000"/>
              </a:lnSpc>
              <a:spcBef>
                <a:spcPts val="0"/>
              </a:spcBef>
              <a:spcAft>
                <a:spcPts val="800"/>
              </a:spcAft>
            </a:pPr>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407595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BFB9-4A02-0ECE-E9FF-DF1B5F6B6BC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699D56F-5447-3152-B2B5-77568B8C7A1B}"/>
              </a:ext>
            </a:extLst>
          </p:cNvPr>
          <p:cNvSpPr>
            <a:spLocks noGrp="1"/>
          </p:cNvSpPr>
          <p:nvPr>
            <p:ph idx="1"/>
          </p:nvPr>
        </p:nvSpPr>
        <p:spPr/>
        <p:txBody>
          <a:bodyPr>
            <a:normAutofit fontScale="85000" lnSpcReduction="20000"/>
          </a:bodyPr>
          <a:lstStyle/>
          <a:p>
            <a:pPr algn="l"/>
            <a:r>
              <a:rPr lang="en-US" b="0" i="0" dirty="0">
                <a:solidFill>
                  <a:srgbClr val="091E42"/>
                </a:solidFill>
                <a:effectLst/>
                <a:latin typeface="freight-text-pro"/>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a:t>
            </a:r>
            <a:r>
              <a:rPr lang="en-US" b="1" i="0" dirty="0">
                <a:solidFill>
                  <a:srgbClr val="091E42"/>
                </a:solidFill>
                <a:effectLst/>
                <a:latin typeface="freight-text-pro"/>
              </a:rPr>
              <a:t>customer retention</a:t>
            </a:r>
            <a:r>
              <a:rPr lang="en-US" b="0" i="0" dirty="0">
                <a:solidFill>
                  <a:srgbClr val="091E42"/>
                </a:solidFill>
                <a:effectLst/>
                <a:latin typeface="freight-text-pro"/>
              </a:rPr>
              <a:t> has now become even more important than customer acquisition.</a:t>
            </a:r>
          </a:p>
          <a:p>
            <a:pPr algn="l"/>
            <a:r>
              <a:rPr lang="en-US" b="0" i="0" dirty="0">
                <a:solidFill>
                  <a:srgbClr val="091E42"/>
                </a:solidFill>
                <a:effectLst/>
                <a:latin typeface="freight-text-pro"/>
              </a:rPr>
              <a:t> </a:t>
            </a:r>
          </a:p>
          <a:p>
            <a:pPr algn="l"/>
            <a:r>
              <a:rPr lang="en-US" b="0" i="0" dirty="0">
                <a:solidFill>
                  <a:srgbClr val="091E42"/>
                </a:solidFill>
                <a:effectLst/>
                <a:latin typeface="freight-text-pro"/>
              </a:rPr>
              <a:t>For many incumbent operators, </a:t>
            </a:r>
            <a:r>
              <a:rPr lang="en-US" b="0" i="1" dirty="0">
                <a:solidFill>
                  <a:srgbClr val="091E42"/>
                </a:solidFill>
                <a:effectLst/>
                <a:latin typeface="freight-text-pro"/>
              </a:rPr>
              <a:t>retaining high profitable customers is the number one business goal</a:t>
            </a:r>
            <a:r>
              <a:rPr lang="en-US" b="0" i="0" dirty="0">
                <a:solidFill>
                  <a:srgbClr val="091E42"/>
                </a:solidFill>
                <a:effectLst/>
                <a:latin typeface="freight-text-pro"/>
              </a:rPr>
              <a:t>.</a:t>
            </a:r>
          </a:p>
          <a:p>
            <a:pPr algn="l"/>
            <a:r>
              <a:rPr lang="en-US" b="0" i="0" dirty="0">
                <a:solidFill>
                  <a:srgbClr val="091E42"/>
                </a:solidFill>
                <a:effectLst/>
                <a:latin typeface="freight-text-pro"/>
              </a:rPr>
              <a:t> </a:t>
            </a:r>
          </a:p>
          <a:p>
            <a:pPr algn="l"/>
            <a:r>
              <a:rPr lang="en-US" b="0" i="0" dirty="0">
                <a:solidFill>
                  <a:srgbClr val="091E42"/>
                </a:solidFill>
                <a:effectLst/>
                <a:latin typeface="freight-text-pro"/>
              </a:rPr>
              <a:t>To reduce customer churn, telecom companies need to </a:t>
            </a:r>
            <a:r>
              <a:rPr lang="en-US" b="1" i="0" dirty="0">
                <a:solidFill>
                  <a:srgbClr val="091E42"/>
                </a:solidFill>
                <a:effectLst/>
                <a:latin typeface="freight-text-pro"/>
              </a:rPr>
              <a:t>predict which customers are at high risk of churn.</a:t>
            </a:r>
            <a:endParaRPr lang="en-US" b="0" i="0" dirty="0">
              <a:solidFill>
                <a:srgbClr val="091E42"/>
              </a:solidFill>
              <a:effectLst/>
              <a:latin typeface="freight-text-pro"/>
            </a:endParaRPr>
          </a:p>
          <a:p>
            <a:pPr algn="l"/>
            <a:r>
              <a:rPr lang="en-US" b="0" i="0" dirty="0">
                <a:solidFill>
                  <a:srgbClr val="091E42"/>
                </a:solidFill>
                <a:effectLst/>
                <a:latin typeface="freight-text-pro"/>
              </a:rPr>
              <a:t> </a:t>
            </a:r>
          </a:p>
          <a:p>
            <a:pPr algn="l"/>
            <a:r>
              <a:rPr lang="en-US" b="0" i="0" dirty="0">
                <a:solidFill>
                  <a:srgbClr val="091E42"/>
                </a:solidFill>
                <a:effectLst/>
                <a:latin typeface="freight-text-pro"/>
              </a:rPr>
              <a:t>In this project, we will </a:t>
            </a:r>
            <a:r>
              <a:rPr lang="en-US" b="0" i="0" dirty="0" err="1">
                <a:solidFill>
                  <a:srgbClr val="091E42"/>
                </a:solidFill>
                <a:effectLst/>
                <a:latin typeface="freight-text-pro"/>
              </a:rPr>
              <a:t>analyse</a:t>
            </a:r>
            <a:r>
              <a:rPr lang="en-US" b="0" i="0" dirty="0">
                <a:solidFill>
                  <a:srgbClr val="091E42"/>
                </a:solidFill>
                <a:effectLst/>
                <a:latin typeface="freight-text-pro"/>
              </a:rPr>
              <a:t> customer-level data of a leading telecom firm, build predictive models to identify customers at high risk of churn and identify the main indicators of churn.</a:t>
            </a:r>
          </a:p>
          <a:p>
            <a:endParaRPr lang="en-US" dirty="0"/>
          </a:p>
        </p:txBody>
      </p:sp>
    </p:spTree>
    <p:extLst>
      <p:ext uri="{BB962C8B-B14F-4D97-AF65-F5344CB8AC3E}">
        <p14:creationId xmlns:p14="http://schemas.microsoft.com/office/powerpoint/2010/main" val="89327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CB00-65CC-28E3-A045-20316088A1AA}"/>
              </a:ext>
            </a:extLst>
          </p:cNvPr>
          <p:cNvSpPr>
            <a:spLocks noGrp="1"/>
          </p:cNvSpPr>
          <p:nvPr>
            <p:ph type="title"/>
          </p:nvPr>
        </p:nvSpPr>
        <p:spPr/>
        <p:txBody>
          <a:bodyPr/>
          <a:lstStyle/>
          <a:p>
            <a:r>
              <a:rPr lang="en-US" dirty="0"/>
              <a:t>Project Objective</a:t>
            </a:r>
          </a:p>
        </p:txBody>
      </p:sp>
      <p:sp>
        <p:nvSpPr>
          <p:cNvPr id="3" name="Content Placeholder 2">
            <a:extLst>
              <a:ext uri="{FF2B5EF4-FFF2-40B4-BE49-F238E27FC236}">
                <a16:creationId xmlns:a16="http://schemas.microsoft.com/office/drawing/2014/main" id="{D46F33B2-77FE-A78C-CBFD-4CB5055BAB04}"/>
              </a:ext>
            </a:extLst>
          </p:cNvPr>
          <p:cNvSpPr>
            <a:spLocks noGrp="1"/>
          </p:cNvSpPr>
          <p:nvPr>
            <p:ph idx="1"/>
          </p:nvPr>
        </p:nvSpPr>
        <p:spPr>
          <a:xfrm>
            <a:off x="1097280" y="2205319"/>
            <a:ext cx="10058400" cy="3663774"/>
          </a:xfrm>
        </p:spPr>
        <p:txBody>
          <a:bodyPr/>
          <a:lstStyle/>
          <a:p>
            <a:pPr>
              <a:buClrTx/>
              <a:buFont typeface="Wingdings" panose="05000000000000000000" pitchFamily="2" charset="2"/>
              <a:buChar char="v"/>
            </a:pPr>
            <a:r>
              <a:rPr lang="en-US" dirty="0"/>
              <a:t> To predict Customer Churn</a:t>
            </a:r>
          </a:p>
          <a:p>
            <a:pPr>
              <a:buClrTx/>
              <a:buFont typeface="Wingdings" panose="05000000000000000000" pitchFamily="2" charset="2"/>
              <a:buChar char="v"/>
            </a:pPr>
            <a:r>
              <a:rPr lang="en-US" dirty="0"/>
              <a:t> Highlighting the main variables/factors influencing Customer Churn</a:t>
            </a:r>
          </a:p>
          <a:p>
            <a:pPr>
              <a:buClrTx/>
              <a:buFont typeface="Wingdings" panose="05000000000000000000" pitchFamily="2" charset="2"/>
              <a:buChar char="v"/>
            </a:pPr>
            <a:r>
              <a:rPr lang="en-US" dirty="0"/>
              <a:t> Use various ML algorithms to build prediction models, evaluate the accuracy and performance     of  these models.</a:t>
            </a:r>
          </a:p>
          <a:p>
            <a:pPr>
              <a:buClrTx/>
              <a:buFont typeface="Wingdings" panose="05000000000000000000" pitchFamily="2" charset="2"/>
              <a:buChar char="v"/>
            </a:pPr>
            <a:r>
              <a:rPr lang="en-US" dirty="0"/>
              <a:t> Finding out the best model for our business case and providing executive suggestions.</a:t>
            </a:r>
          </a:p>
        </p:txBody>
      </p:sp>
    </p:spTree>
    <p:extLst>
      <p:ext uri="{BB962C8B-B14F-4D97-AF65-F5344CB8AC3E}">
        <p14:creationId xmlns:p14="http://schemas.microsoft.com/office/powerpoint/2010/main" val="3046156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4A40-18E1-E774-62A6-B364556078F0}"/>
              </a:ext>
            </a:extLst>
          </p:cNvPr>
          <p:cNvSpPr>
            <a:spLocks noGrp="1"/>
          </p:cNvSpPr>
          <p:nvPr>
            <p:ph type="title"/>
          </p:nvPr>
        </p:nvSpPr>
        <p:spPr/>
        <p:txBody>
          <a:bodyPr/>
          <a:lstStyle/>
          <a:p>
            <a:r>
              <a:rPr lang="en-US" dirty="0"/>
              <a:t>Model Building Steps</a:t>
            </a:r>
          </a:p>
        </p:txBody>
      </p:sp>
      <p:sp>
        <p:nvSpPr>
          <p:cNvPr id="3" name="Content Placeholder 2">
            <a:extLst>
              <a:ext uri="{FF2B5EF4-FFF2-40B4-BE49-F238E27FC236}">
                <a16:creationId xmlns:a16="http://schemas.microsoft.com/office/drawing/2014/main" id="{5D1DE5DF-DCFB-A45A-6E59-53497F102B27}"/>
              </a:ext>
            </a:extLst>
          </p:cNvPr>
          <p:cNvSpPr>
            <a:spLocks noGrp="1"/>
          </p:cNvSpPr>
          <p:nvPr>
            <p:ph idx="1"/>
          </p:nvPr>
        </p:nvSpPr>
        <p:spPr/>
        <p:txBody>
          <a:bodyPr>
            <a:normAutofit fontScale="92500" lnSpcReduction="20000"/>
          </a:bodyPr>
          <a:lstStyle/>
          <a:p>
            <a:pPr>
              <a:buClrTx/>
              <a:buFont typeface="Wingdings" panose="05000000000000000000" pitchFamily="2" charset="2"/>
              <a:buChar char="v"/>
            </a:pPr>
            <a:r>
              <a:rPr lang="en-US" dirty="0"/>
              <a:t> Data collection</a:t>
            </a:r>
          </a:p>
          <a:p>
            <a:pPr>
              <a:buClrTx/>
              <a:buFont typeface="Wingdings" panose="05000000000000000000" pitchFamily="2" charset="2"/>
              <a:buChar char="v"/>
            </a:pPr>
            <a:r>
              <a:rPr lang="en-US" dirty="0"/>
              <a:t> Data preparation</a:t>
            </a:r>
          </a:p>
          <a:p>
            <a:pPr>
              <a:buClrTx/>
              <a:buFont typeface="Wingdings" panose="05000000000000000000" pitchFamily="2" charset="2"/>
              <a:buChar char="v"/>
            </a:pPr>
            <a:r>
              <a:rPr lang="en-US" dirty="0"/>
              <a:t> Perform EDA</a:t>
            </a:r>
          </a:p>
          <a:p>
            <a:pPr>
              <a:buClrTx/>
              <a:buFont typeface="Wingdings" panose="05000000000000000000" pitchFamily="2" charset="2"/>
              <a:buChar char="v"/>
            </a:pPr>
            <a:r>
              <a:rPr lang="en-US" dirty="0"/>
              <a:t> Feature selection</a:t>
            </a:r>
          </a:p>
          <a:p>
            <a:pPr>
              <a:buClrTx/>
              <a:buFont typeface="Wingdings" panose="05000000000000000000" pitchFamily="2" charset="2"/>
              <a:buChar char="v"/>
            </a:pPr>
            <a:r>
              <a:rPr lang="en-US" dirty="0"/>
              <a:t> Building models</a:t>
            </a:r>
          </a:p>
          <a:p>
            <a:pPr>
              <a:buClrTx/>
              <a:buFont typeface="Wingdings" panose="05000000000000000000" pitchFamily="2" charset="2"/>
              <a:buChar char="v"/>
            </a:pPr>
            <a:r>
              <a:rPr lang="en-US" dirty="0"/>
              <a:t> Validate and measure models performance</a:t>
            </a:r>
          </a:p>
          <a:p>
            <a:pPr>
              <a:buClrTx/>
              <a:buFont typeface="Wingdings" panose="05000000000000000000" pitchFamily="2" charset="2"/>
              <a:buChar char="v"/>
            </a:pPr>
            <a:r>
              <a:rPr lang="en-US" dirty="0"/>
              <a:t> Improve models performances</a:t>
            </a:r>
          </a:p>
          <a:p>
            <a:pPr>
              <a:buClrTx/>
              <a:buFont typeface="Wingdings" panose="05000000000000000000" pitchFamily="2" charset="2"/>
              <a:buChar char="v"/>
            </a:pPr>
            <a:r>
              <a:rPr lang="en-US" dirty="0"/>
              <a:t> Executive models for prediction</a:t>
            </a:r>
          </a:p>
          <a:p>
            <a:pPr>
              <a:buClrTx/>
              <a:buFont typeface="Wingdings" panose="05000000000000000000" pitchFamily="2" charset="2"/>
              <a:buChar char="v"/>
            </a:pPr>
            <a:r>
              <a:rPr lang="en-US" dirty="0"/>
              <a:t> Select best fit model for our business problem</a:t>
            </a:r>
          </a:p>
        </p:txBody>
      </p:sp>
    </p:spTree>
    <p:extLst>
      <p:ext uri="{BB962C8B-B14F-4D97-AF65-F5344CB8AC3E}">
        <p14:creationId xmlns:p14="http://schemas.microsoft.com/office/powerpoint/2010/main" val="991712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E717-7BB8-9AE8-117C-2B172B7BFD26}"/>
              </a:ext>
            </a:extLst>
          </p:cNvPr>
          <p:cNvSpPr>
            <a:spLocks noGrp="1"/>
          </p:cNvSpPr>
          <p:nvPr>
            <p:ph type="title"/>
          </p:nvPr>
        </p:nvSpPr>
        <p:spPr/>
        <p:txBody>
          <a:bodyPr/>
          <a:lstStyle/>
          <a:p>
            <a:r>
              <a:rPr lang="en-US" dirty="0"/>
              <a:t>                      EDA</a:t>
            </a:r>
          </a:p>
        </p:txBody>
      </p:sp>
      <p:pic>
        <p:nvPicPr>
          <p:cNvPr id="1026" name="Picture 2">
            <a:extLst>
              <a:ext uri="{FF2B5EF4-FFF2-40B4-BE49-F238E27FC236}">
                <a16:creationId xmlns:a16="http://schemas.microsoft.com/office/drawing/2014/main" id="{B01C0C86-7E96-15B3-2468-D9957B304C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6095" y="2108200"/>
            <a:ext cx="6875930" cy="41670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5942AD45-9266-6391-BDEE-4804060211F9}"/>
              </a:ext>
            </a:extLst>
          </p:cNvPr>
          <p:cNvGraphicFramePr>
            <a:graphicFrameLocks noGrp="1"/>
          </p:cNvGraphicFramePr>
          <p:nvPr>
            <p:extLst>
              <p:ext uri="{D42A27DB-BD31-4B8C-83A1-F6EECF244321}">
                <p14:modId xmlns:p14="http://schemas.microsoft.com/office/powerpoint/2010/main" val="2546810109"/>
              </p:ext>
            </p:extLst>
          </p:nvPr>
        </p:nvGraphicFramePr>
        <p:xfrm>
          <a:off x="8390965" y="2841812"/>
          <a:ext cx="3585882" cy="3433482"/>
        </p:xfrm>
        <a:graphic>
          <a:graphicData uri="http://schemas.openxmlformats.org/drawingml/2006/table">
            <a:tbl>
              <a:tblPr/>
              <a:tblGrid>
                <a:gridCol w="3585882">
                  <a:extLst>
                    <a:ext uri="{9D8B030D-6E8A-4147-A177-3AD203B41FA5}">
                      <a16:colId xmlns:a16="http://schemas.microsoft.com/office/drawing/2014/main" val="3744580167"/>
                    </a:ext>
                  </a:extLst>
                </a:gridCol>
              </a:tblGrid>
              <a:tr h="3433482">
                <a:tc>
                  <a:txBody>
                    <a:bodyPr/>
                    <a:lstStyle/>
                    <a:p>
                      <a:r>
                        <a:rPr lang="en-US" i="0" u="sng" dirty="0"/>
                        <a:t>Feature </a:t>
                      </a:r>
                      <a:r>
                        <a:rPr lang="en-US" u="none" dirty="0"/>
                        <a:t>                               </a:t>
                      </a:r>
                      <a:r>
                        <a:rPr lang="en-US" i="0" u="sng" dirty="0"/>
                        <a:t>Value</a:t>
                      </a:r>
                    </a:p>
                    <a:p>
                      <a:r>
                        <a:rPr lang="en-US" sz="1600" dirty="0"/>
                        <a:t>arpu_8                                      7000</a:t>
                      </a:r>
                    </a:p>
                    <a:p>
                      <a:r>
                        <a:rPr lang="en-US" sz="1600" dirty="0"/>
                        <a:t>loc_og_mou_8                         4000</a:t>
                      </a:r>
                    </a:p>
                    <a:p>
                      <a:r>
                        <a:rPr lang="en-US" sz="1600" dirty="0"/>
                        <a:t>max_rech_amt_8                     1000</a:t>
                      </a:r>
                    </a:p>
                    <a:p>
                      <a:r>
                        <a:rPr lang="en-US" sz="1600" dirty="0"/>
                        <a:t>last_day_rch_amt_8               1000</a:t>
                      </a:r>
                    </a:p>
                    <a:p>
                      <a:r>
                        <a:rPr lang="en-US" sz="1600" dirty="0" err="1"/>
                        <a:t>aon</a:t>
                      </a:r>
                      <a:r>
                        <a:rPr lang="en-US" sz="1600" dirty="0"/>
                        <a:t>                                            3000</a:t>
                      </a:r>
                    </a:p>
                    <a:p>
                      <a:r>
                        <a:rPr lang="en-US" sz="1600" dirty="0"/>
                        <a:t>total_mou_8                            4000</a:t>
                      </a:r>
                    </a:p>
                    <a:p>
                      <a:r>
                        <a:rPr lang="en-US" sz="1600" dirty="0" err="1"/>
                        <a:t>gd_ph_loc_ic_mou</a:t>
                      </a:r>
                      <a:r>
                        <a:rPr lang="en-US" sz="1600" dirty="0"/>
                        <a:t>                  3000</a:t>
                      </a:r>
                    </a:p>
                    <a:p>
                      <a:r>
                        <a:rPr lang="en-US" sz="1600" dirty="0" err="1"/>
                        <a:t>gd_ph_last_day_rch_amt</a:t>
                      </a:r>
                      <a:r>
                        <a:rPr lang="en-US" sz="1600" dirty="0"/>
                        <a:t>       1000</a:t>
                      </a:r>
                    </a:p>
                    <a:p>
                      <a:r>
                        <a:rPr lang="en-US" sz="1600" dirty="0" err="1"/>
                        <a:t>gd_ph_std_og_mou</a:t>
                      </a:r>
                      <a:r>
                        <a:rPr lang="en-US" sz="1600" dirty="0"/>
                        <a:t>                4000</a:t>
                      </a:r>
                    </a:p>
                    <a:p>
                      <a:r>
                        <a:rPr lang="en-US" sz="1600" dirty="0" err="1"/>
                        <a:t>gd_ph_max_rch_amt</a:t>
                      </a:r>
                      <a:r>
                        <a:rPr lang="en-US" sz="1600" dirty="0"/>
                        <a:t>              1500</a:t>
                      </a:r>
                    </a:p>
                    <a:p>
                      <a:r>
                        <a:rPr lang="en-US" sz="1600" dirty="0" err="1"/>
                        <a:t>gd_ph_loc_og_mou</a:t>
                      </a:r>
                      <a:r>
                        <a:rPr lang="en-US" sz="1600" dirty="0"/>
                        <a:t>                3000</a:t>
                      </a:r>
                    </a:p>
                    <a:p>
                      <a:r>
                        <a:rPr lang="en-US" sz="1600" dirty="0" err="1"/>
                        <a:t>gd_ph_arpu</a:t>
                      </a:r>
                      <a:r>
                        <a:rPr lang="en-US" sz="1600" dirty="0"/>
                        <a:t>                             7000</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127003591"/>
                  </a:ext>
                </a:extLst>
              </a:tr>
            </a:tbl>
          </a:graphicData>
        </a:graphic>
      </p:graphicFrame>
      <p:sp>
        <p:nvSpPr>
          <p:cNvPr id="7" name="TextBox 6">
            <a:extLst>
              <a:ext uri="{FF2B5EF4-FFF2-40B4-BE49-F238E27FC236}">
                <a16:creationId xmlns:a16="http://schemas.microsoft.com/office/drawing/2014/main" id="{4381F08D-40C4-CD23-19F2-CAEA445B8675}"/>
              </a:ext>
            </a:extLst>
          </p:cNvPr>
          <p:cNvSpPr txBox="1"/>
          <p:nvPr/>
        </p:nvSpPr>
        <p:spPr>
          <a:xfrm>
            <a:off x="8390965" y="2108200"/>
            <a:ext cx="3585882"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plots we can define following upper limits to the variables</a:t>
            </a:r>
            <a:endParaRPr lang="en-US" dirty="0"/>
          </a:p>
        </p:txBody>
      </p:sp>
    </p:spTree>
    <p:extLst>
      <p:ext uri="{BB962C8B-B14F-4D97-AF65-F5344CB8AC3E}">
        <p14:creationId xmlns:p14="http://schemas.microsoft.com/office/powerpoint/2010/main" val="306590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4251A-1762-4DF6-E64F-3C3D4B32C0FC}"/>
              </a:ext>
            </a:extLst>
          </p:cNvPr>
          <p:cNvSpPr txBox="1"/>
          <p:nvPr/>
        </p:nvSpPr>
        <p:spPr>
          <a:xfrm>
            <a:off x="699247" y="824751"/>
            <a:ext cx="4975411" cy="407035"/>
          </a:xfrm>
          <a:prstGeom prst="rect">
            <a:avLst/>
          </a:prstGeom>
          <a:noFill/>
        </p:spPr>
        <p:txBody>
          <a:bodyPr wrap="square">
            <a:spAutoFit/>
          </a:bodyPr>
          <a:lstStyle/>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               Churn based on tenure</a:t>
            </a:r>
          </a:p>
        </p:txBody>
      </p:sp>
      <p:sp>
        <p:nvSpPr>
          <p:cNvPr id="5" name="TextBox 4">
            <a:extLst>
              <a:ext uri="{FF2B5EF4-FFF2-40B4-BE49-F238E27FC236}">
                <a16:creationId xmlns:a16="http://schemas.microsoft.com/office/drawing/2014/main" id="{19340D7E-8250-E065-1809-F946BF3B43E5}"/>
              </a:ext>
            </a:extLst>
          </p:cNvPr>
          <p:cNvSpPr txBox="1"/>
          <p:nvPr/>
        </p:nvSpPr>
        <p:spPr>
          <a:xfrm>
            <a:off x="6965576" y="824751"/>
            <a:ext cx="4527177" cy="400110"/>
          </a:xfrm>
          <a:prstGeom prst="rect">
            <a:avLst/>
          </a:prstGeom>
          <a:noFill/>
        </p:spPr>
        <p:txBody>
          <a:bodyPr wrap="square">
            <a:spAutoFit/>
          </a:bodyPr>
          <a:lstStyle/>
          <a:p>
            <a:r>
              <a:rPr lang="en-US" sz="2000" b="1" dirty="0"/>
              <a:t>Effect of max recharge amount on churn</a:t>
            </a:r>
          </a:p>
        </p:txBody>
      </p:sp>
      <p:pic>
        <p:nvPicPr>
          <p:cNvPr id="2050" name="Picture 2">
            <a:extLst>
              <a:ext uri="{FF2B5EF4-FFF2-40B4-BE49-F238E27FC236}">
                <a16:creationId xmlns:a16="http://schemas.microsoft.com/office/drawing/2014/main" id="{EA1686CD-742D-667D-6FFB-3EFB7BC1C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3859" y="1775012"/>
            <a:ext cx="4715434" cy="31107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9977803-5FB5-90FC-F25B-449D40117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75012"/>
            <a:ext cx="4912658" cy="3110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9B1D679-DA04-AF29-36DE-BB12DA3C1F19}"/>
              </a:ext>
            </a:extLst>
          </p:cNvPr>
          <p:cNvSpPr txBox="1"/>
          <p:nvPr/>
        </p:nvSpPr>
        <p:spPr>
          <a:xfrm>
            <a:off x="1111624" y="5222326"/>
            <a:ext cx="4563034" cy="923330"/>
          </a:xfrm>
          <a:prstGeom prst="rect">
            <a:avLst/>
          </a:prstGeom>
          <a:noFill/>
        </p:spPr>
        <p:txBody>
          <a:bodyPr wrap="square">
            <a:spAutoFit/>
          </a:bodyPr>
          <a:lstStyle/>
          <a:p>
            <a:pPr algn="l"/>
            <a:r>
              <a:rPr lang="en-US" b="1" i="0" dirty="0">
                <a:solidFill>
                  <a:srgbClr val="000000"/>
                </a:solidFill>
                <a:effectLst/>
                <a:latin typeface="Helvetica Neue"/>
              </a:rPr>
              <a:t>Insights:</a:t>
            </a:r>
          </a:p>
          <a:p>
            <a:pPr algn="l"/>
            <a:r>
              <a:rPr lang="en-US" b="0" i="0" dirty="0">
                <a:solidFill>
                  <a:srgbClr val="000000"/>
                </a:solidFill>
                <a:effectLst/>
                <a:latin typeface="Helvetica Neue"/>
              </a:rPr>
              <a:t>As we can see that most of the churners have a tenure less than 4 years</a:t>
            </a:r>
          </a:p>
        </p:txBody>
      </p:sp>
      <p:sp>
        <p:nvSpPr>
          <p:cNvPr id="9" name="TextBox 8">
            <a:extLst>
              <a:ext uri="{FF2B5EF4-FFF2-40B4-BE49-F238E27FC236}">
                <a16:creationId xmlns:a16="http://schemas.microsoft.com/office/drawing/2014/main" id="{B1889A1F-8FEB-3D99-398B-6026DC385567}"/>
              </a:ext>
            </a:extLst>
          </p:cNvPr>
          <p:cNvSpPr txBox="1"/>
          <p:nvPr/>
        </p:nvSpPr>
        <p:spPr>
          <a:xfrm>
            <a:off x="7153835" y="5147624"/>
            <a:ext cx="4563034" cy="1200329"/>
          </a:xfrm>
          <a:prstGeom prst="rect">
            <a:avLst/>
          </a:prstGeom>
          <a:noFill/>
        </p:spPr>
        <p:txBody>
          <a:bodyPr wrap="square">
            <a:spAutoFit/>
          </a:bodyPr>
          <a:lstStyle/>
          <a:p>
            <a:pPr algn="l"/>
            <a:r>
              <a:rPr lang="en-US" b="1" i="0" dirty="0">
                <a:solidFill>
                  <a:srgbClr val="000000"/>
                </a:solidFill>
                <a:effectLst/>
                <a:latin typeface="Helvetica Neue"/>
              </a:rPr>
              <a:t>Insights:</a:t>
            </a:r>
          </a:p>
          <a:p>
            <a:pPr algn="l"/>
            <a:r>
              <a:rPr lang="en-US" b="0" i="0" dirty="0">
                <a:solidFill>
                  <a:srgbClr val="000000"/>
                </a:solidFill>
                <a:effectLst/>
                <a:latin typeface="Helvetica Neue"/>
              </a:rPr>
              <a:t>As we can observe users having the max recharge amount less </a:t>
            </a:r>
            <a:r>
              <a:rPr lang="en-US" b="0" i="0" dirty="0" err="1">
                <a:solidFill>
                  <a:srgbClr val="000000"/>
                </a:solidFill>
                <a:effectLst/>
                <a:latin typeface="Helvetica Neue"/>
              </a:rPr>
              <a:t>tha</a:t>
            </a:r>
            <a:r>
              <a:rPr lang="en-US" b="0" i="0" dirty="0">
                <a:solidFill>
                  <a:srgbClr val="000000"/>
                </a:solidFill>
                <a:effectLst/>
                <a:latin typeface="Helvetica Neue"/>
              </a:rPr>
              <a:t> 250 churned more.</a:t>
            </a:r>
          </a:p>
        </p:txBody>
      </p:sp>
    </p:spTree>
    <p:extLst>
      <p:ext uri="{BB962C8B-B14F-4D97-AF65-F5344CB8AC3E}">
        <p14:creationId xmlns:p14="http://schemas.microsoft.com/office/powerpoint/2010/main" val="195459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509C4C-C681-2E10-1B83-27FA18AAC7F0}"/>
              </a:ext>
            </a:extLst>
          </p:cNvPr>
          <p:cNvSpPr txBox="1"/>
          <p:nvPr/>
        </p:nvSpPr>
        <p:spPr>
          <a:xfrm rot="10800000" flipV="1">
            <a:off x="887506" y="709987"/>
            <a:ext cx="4554070" cy="369332"/>
          </a:xfrm>
          <a:prstGeom prst="rect">
            <a:avLst/>
          </a:prstGeom>
          <a:noFill/>
        </p:spPr>
        <p:txBody>
          <a:bodyPr wrap="square">
            <a:spAutoFit/>
          </a:bodyPr>
          <a:lstStyle/>
          <a:p>
            <a:r>
              <a:rPr lang="en-US" b="1" dirty="0"/>
              <a:t>              </a:t>
            </a:r>
            <a:r>
              <a:rPr lang="en-US" b="1" u="sng" dirty="0"/>
              <a:t>VBC effects on revenue</a:t>
            </a:r>
          </a:p>
        </p:txBody>
      </p:sp>
      <p:pic>
        <p:nvPicPr>
          <p:cNvPr id="3074" name="Picture 2">
            <a:extLst>
              <a:ext uri="{FF2B5EF4-FFF2-40B4-BE49-F238E27FC236}">
                <a16:creationId xmlns:a16="http://schemas.microsoft.com/office/drawing/2014/main" id="{84379B8E-3F8E-F4F6-82CB-EAE88574B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299883"/>
            <a:ext cx="6385112" cy="3684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95E924-AD8F-201B-2B8C-87F7490B3EC6}"/>
              </a:ext>
            </a:extLst>
          </p:cNvPr>
          <p:cNvSpPr txBox="1"/>
          <p:nvPr/>
        </p:nvSpPr>
        <p:spPr>
          <a:xfrm>
            <a:off x="421342" y="4984376"/>
            <a:ext cx="6149788" cy="1169551"/>
          </a:xfrm>
          <a:prstGeom prst="rect">
            <a:avLst/>
          </a:prstGeom>
          <a:noFill/>
        </p:spPr>
        <p:txBody>
          <a:bodyPr wrap="square">
            <a:spAutoFit/>
          </a:bodyPr>
          <a:lstStyle/>
          <a:p>
            <a:pPr algn="l"/>
            <a:r>
              <a:rPr lang="en-US" sz="1400" b="1" i="0" dirty="0">
                <a:solidFill>
                  <a:srgbClr val="000000"/>
                </a:solidFill>
                <a:effectLst/>
                <a:latin typeface="Helvetica Neue"/>
              </a:rPr>
              <a:t>Insights:</a:t>
            </a:r>
          </a:p>
          <a:p>
            <a:pPr algn="l"/>
            <a:r>
              <a:rPr lang="en-US" sz="1400" b="0" i="0" dirty="0">
                <a:solidFill>
                  <a:srgbClr val="000000"/>
                </a:solidFill>
                <a:effectLst/>
                <a:latin typeface="Helvetica Neue"/>
              </a:rPr>
              <a:t>As we can observe that MOU is dropping significantly for churners in action phase which hitting the revenue generation. But then also revenue is higher in that part which indicates that the users are taking other services which increasing the revenue generation.</a:t>
            </a:r>
          </a:p>
        </p:txBody>
      </p:sp>
      <p:sp>
        <p:nvSpPr>
          <p:cNvPr id="7" name="TextBox 6">
            <a:extLst>
              <a:ext uri="{FF2B5EF4-FFF2-40B4-BE49-F238E27FC236}">
                <a16:creationId xmlns:a16="http://schemas.microsoft.com/office/drawing/2014/main" id="{C02B1EAA-3E34-2F5C-7511-E28846EA9AF1}"/>
              </a:ext>
            </a:extLst>
          </p:cNvPr>
          <p:cNvSpPr txBox="1"/>
          <p:nvPr/>
        </p:nvSpPr>
        <p:spPr>
          <a:xfrm>
            <a:off x="8041341" y="704073"/>
            <a:ext cx="3478306" cy="369332"/>
          </a:xfrm>
          <a:prstGeom prst="rect">
            <a:avLst/>
          </a:prstGeom>
          <a:noFill/>
        </p:spPr>
        <p:txBody>
          <a:bodyPr wrap="square">
            <a:spAutoFit/>
          </a:bodyPr>
          <a:lstStyle/>
          <a:p>
            <a:r>
              <a:rPr lang="en-US" b="1" u="sng" dirty="0" err="1"/>
              <a:t>total_mou</a:t>
            </a:r>
            <a:r>
              <a:rPr lang="en-US" b="1" u="sng" dirty="0"/>
              <a:t> effects on revenue</a:t>
            </a:r>
          </a:p>
        </p:txBody>
      </p:sp>
      <p:pic>
        <p:nvPicPr>
          <p:cNvPr id="3076" name="Picture 4">
            <a:extLst>
              <a:ext uri="{FF2B5EF4-FFF2-40B4-BE49-F238E27FC236}">
                <a16:creationId xmlns:a16="http://schemas.microsoft.com/office/drawing/2014/main" id="{550541BA-679C-4B7C-CBD2-260663CFE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565" y="1299883"/>
            <a:ext cx="5363135" cy="360381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F021BA5-6FCC-4348-8402-E17FA31182DA}"/>
              </a:ext>
            </a:extLst>
          </p:cNvPr>
          <p:cNvSpPr txBox="1"/>
          <p:nvPr/>
        </p:nvSpPr>
        <p:spPr>
          <a:xfrm>
            <a:off x="7046260" y="4984376"/>
            <a:ext cx="4724398" cy="954107"/>
          </a:xfrm>
          <a:prstGeom prst="rect">
            <a:avLst/>
          </a:prstGeom>
          <a:noFill/>
        </p:spPr>
        <p:txBody>
          <a:bodyPr wrap="square">
            <a:spAutoFit/>
          </a:bodyPr>
          <a:lstStyle/>
          <a:p>
            <a:pPr algn="l"/>
            <a:r>
              <a:rPr lang="en-US" sz="1400" b="1" i="0" dirty="0">
                <a:solidFill>
                  <a:srgbClr val="000000"/>
                </a:solidFill>
                <a:effectLst/>
                <a:latin typeface="Helvetica Neue"/>
              </a:rPr>
              <a:t>Insights:</a:t>
            </a:r>
          </a:p>
          <a:p>
            <a:pPr algn="l"/>
            <a:r>
              <a:rPr lang="en-US" sz="1400" b="0" i="0" dirty="0">
                <a:solidFill>
                  <a:srgbClr val="000000"/>
                </a:solidFill>
                <a:effectLst/>
                <a:latin typeface="Helvetica Neue"/>
              </a:rPr>
              <a:t>As we can see users using less amount of VBC generating high revenue churned and also revenue is higher from less consumption part.</a:t>
            </a:r>
          </a:p>
        </p:txBody>
      </p:sp>
    </p:spTree>
    <p:extLst>
      <p:ext uri="{BB962C8B-B14F-4D97-AF65-F5344CB8AC3E}">
        <p14:creationId xmlns:p14="http://schemas.microsoft.com/office/powerpoint/2010/main" val="277065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D1DBA9-E4CB-CD0A-F060-0B98C753135E}"/>
              </a:ext>
            </a:extLst>
          </p:cNvPr>
          <p:cNvSpPr txBox="1"/>
          <p:nvPr/>
        </p:nvSpPr>
        <p:spPr>
          <a:xfrm>
            <a:off x="1004048" y="510986"/>
            <a:ext cx="4276164" cy="369332"/>
          </a:xfrm>
          <a:prstGeom prst="rect">
            <a:avLst/>
          </a:prstGeom>
          <a:noFill/>
        </p:spPr>
        <p:txBody>
          <a:bodyPr wrap="square">
            <a:spAutoFit/>
          </a:bodyPr>
          <a:lstStyle/>
          <a:p>
            <a:r>
              <a:rPr lang="en-US" b="1" u="sng" dirty="0"/>
              <a:t>Recharge amount vs local outgoing calls</a:t>
            </a:r>
          </a:p>
        </p:txBody>
      </p:sp>
      <p:pic>
        <p:nvPicPr>
          <p:cNvPr id="4098" name="Picture 2">
            <a:extLst>
              <a:ext uri="{FF2B5EF4-FFF2-40B4-BE49-F238E27FC236}">
                <a16:creationId xmlns:a16="http://schemas.microsoft.com/office/drawing/2014/main" id="{E862EC0C-E134-0EB3-6848-0D3076ADE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17" y="1048871"/>
            <a:ext cx="5728447" cy="40341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0E6ED0-DC34-2A58-EA5A-E1BFF0BCE980}"/>
              </a:ext>
            </a:extLst>
          </p:cNvPr>
          <p:cNvSpPr txBox="1"/>
          <p:nvPr/>
        </p:nvSpPr>
        <p:spPr>
          <a:xfrm>
            <a:off x="708212" y="5082988"/>
            <a:ext cx="5262282" cy="1169551"/>
          </a:xfrm>
          <a:prstGeom prst="rect">
            <a:avLst/>
          </a:prstGeom>
          <a:noFill/>
        </p:spPr>
        <p:txBody>
          <a:bodyPr wrap="square">
            <a:spAutoFit/>
          </a:bodyPr>
          <a:lstStyle/>
          <a:p>
            <a:pPr algn="l"/>
            <a:r>
              <a:rPr lang="en-US" sz="1400" b="1" i="0" dirty="0">
                <a:solidFill>
                  <a:srgbClr val="000000"/>
                </a:solidFill>
                <a:effectLst/>
                <a:latin typeface="Helvetica Neue"/>
              </a:rPr>
              <a:t>Insights:</a:t>
            </a:r>
          </a:p>
          <a:p>
            <a:pPr algn="l"/>
            <a:r>
              <a:rPr lang="en-US" sz="1400" b="0" i="0" dirty="0">
                <a:solidFill>
                  <a:srgbClr val="000000"/>
                </a:solidFill>
                <a:effectLst/>
                <a:latin typeface="Helvetica Neue"/>
              </a:rPr>
              <a:t>As we can see users recharging with high amounts using less local services in compare to users recharging with less amount. And users having max recharge amount as well as local out going were very less even in the good phase churned more.</a:t>
            </a:r>
          </a:p>
        </p:txBody>
      </p:sp>
      <p:sp>
        <p:nvSpPr>
          <p:cNvPr id="7" name="TextBox 6">
            <a:extLst>
              <a:ext uri="{FF2B5EF4-FFF2-40B4-BE49-F238E27FC236}">
                <a16:creationId xmlns:a16="http://schemas.microsoft.com/office/drawing/2014/main" id="{D9B0A985-E721-EDA8-F2AA-A7B71269D713}"/>
              </a:ext>
            </a:extLst>
          </p:cNvPr>
          <p:cNvSpPr txBox="1"/>
          <p:nvPr/>
        </p:nvSpPr>
        <p:spPr>
          <a:xfrm>
            <a:off x="7001434" y="510986"/>
            <a:ext cx="4831977" cy="369332"/>
          </a:xfrm>
          <a:prstGeom prst="rect">
            <a:avLst/>
          </a:prstGeom>
          <a:noFill/>
        </p:spPr>
        <p:txBody>
          <a:bodyPr wrap="square">
            <a:spAutoFit/>
          </a:bodyPr>
          <a:lstStyle/>
          <a:p>
            <a:r>
              <a:rPr lang="en-US" b="1" u="sng" dirty="0"/>
              <a:t>Same service provider vs the recharge amount</a:t>
            </a:r>
          </a:p>
        </p:txBody>
      </p:sp>
      <p:pic>
        <p:nvPicPr>
          <p:cNvPr id="4100" name="Picture 4">
            <a:extLst>
              <a:ext uri="{FF2B5EF4-FFF2-40B4-BE49-F238E27FC236}">
                <a16:creationId xmlns:a16="http://schemas.microsoft.com/office/drawing/2014/main" id="{9641500A-7F87-887A-47AE-4679D7ED9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493" y="1111624"/>
            <a:ext cx="5233651" cy="38727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75EC2A3-4636-F490-66FF-636538825507}"/>
              </a:ext>
            </a:extLst>
          </p:cNvPr>
          <p:cNvSpPr txBox="1"/>
          <p:nvPr/>
        </p:nvSpPr>
        <p:spPr>
          <a:xfrm>
            <a:off x="7082118" y="5215682"/>
            <a:ext cx="4884026" cy="954107"/>
          </a:xfrm>
          <a:prstGeom prst="rect">
            <a:avLst/>
          </a:prstGeom>
          <a:noFill/>
        </p:spPr>
        <p:txBody>
          <a:bodyPr wrap="square">
            <a:spAutoFit/>
          </a:bodyPr>
          <a:lstStyle/>
          <a:p>
            <a:pPr algn="l"/>
            <a:r>
              <a:rPr lang="en-US" sz="1400" b="1" i="0" dirty="0">
                <a:solidFill>
                  <a:srgbClr val="000000"/>
                </a:solidFill>
                <a:effectLst/>
                <a:latin typeface="Helvetica Neue"/>
              </a:rPr>
              <a:t>Insights:</a:t>
            </a:r>
          </a:p>
          <a:p>
            <a:pPr algn="l"/>
            <a:r>
              <a:rPr lang="en-US" sz="1400" b="0" i="0" dirty="0">
                <a:solidFill>
                  <a:srgbClr val="000000"/>
                </a:solidFill>
                <a:effectLst/>
                <a:latin typeface="Helvetica Neue"/>
              </a:rPr>
              <a:t>As we can observe users having max recharge amount on the higher end and low incoming call mou during the good </a:t>
            </a:r>
            <a:r>
              <a:rPr lang="en-US" sz="1400" b="0" i="0" dirty="0" err="1">
                <a:solidFill>
                  <a:srgbClr val="000000"/>
                </a:solidFill>
                <a:effectLst/>
                <a:latin typeface="Helvetica Neue"/>
              </a:rPr>
              <a:t>pahse</a:t>
            </a:r>
            <a:r>
              <a:rPr lang="en-US" sz="1400" b="0" i="0" dirty="0">
                <a:solidFill>
                  <a:srgbClr val="000000"/>
                </a:solidFill>
                <a:effectLst/>
                <a:latin typeface="Helvetica Neue"/>
              </a:rPr>
              <a:t> churned more</a:t>
            </a:r>
          </a:p>
        </p:txBody>
      </p:sp>
    </p:spTree>
    <p:extLst>
      <p:ext uri="{BB962C8B-B14F-4D97-AF65-F5344CB8AC3E}">
        <p14:creationId xmlns:p14="http://schemas.microsoft.com/office/powerpoint/2010/main" val="406865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01BE92-DA5F-9E88-E7F8-209A4D117015}"/>
              </a:ext>
            </a:extLst>
          </p:cNvPr>
          <p:cNvSpPr txBox="1"/>
          <p:nvPr/>
        </p:nvSpPr>
        <p:spPr>
          <a:xfrm>
            <a:off x="4150660" y="457200"/>
            <a:ext cx="4993340" cy="461665"/>
          </a:xfrm>
          <a:prstGeom prst="rect">
            <a:avLst/>
          </a:prstGeom>
          <a:noFill/>
        </p:spPr>
        <p:txBody>
          <a:bodyPr wrap="square">
            <a:spAutoFit/>
          </a:bodyPr>
          <a:lstStyle/>
          <a:p>
            <a:r>
              <a:rPr lang="en-US" sz="2400" b="1" u="sng" dirty="0"/>
              <a:t>Distribution of target variable</a:t>
            </a:r>
          </a:p>
        </p:txBody>
      </p:sp>
      <p:pic>
        <p:nvPicPr>
          <p:cNvPr id="1026" name="Picture 2">
            <a:extLst>
              <a:ext uri="{FF2B5EF4-FFF2-40B4-BE49-F238E27FC236}">
                <a16:creationId xmlns:a16="http://schemas.microsoft.com/office/drawing/2014/main" id="{21929918-F684-2289-1E7B-0AB413284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713" y="1299882"/>
            <a:ext cx="5456041" cy="41865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C8B9FF-ABD5-61C1-24C9-4527C883DC8C}"/>
              </a:ext>
            </a:extLst>
          </p:cNvPr>
          <p:cNvSpPr txBox="1"/>
          <p:nvPr/>
        </p:nvSpPr>
        <p:spPr>
          <a:xfrm>
            <a:off x="3184712" y="5267252"/>
            <a:ext cx="6925236" cy="830997"/>
          </a:xfrm>
          <a:prstGeom prst="rect">
            <a:avLst/>
          </a:prstGeom>
          <a:noFill/>
        </p:spPr>
        <p:txBody>
          <a:bodyPr wrap="square">
            <a:spAutoFit/>
          </a:bodyPr>
          <a:lstStyle/>
          <a:p>
            <a:pPr algn="l"/>
            <a:r>
              <a:rPr lang="en-US" sz="1600" b="1" i="0" dirty="0">
                <a:solidFill>
                  <a:srgbClr val="000000"/>
                </a:solidFill>
                <a:effectLst/>
                <a:latin typeface="Helvetica Neue"/>
              </a:rPr>
              <a:t>Insights:</a:t>
            </a:r>
          </a:p>
          <a:p>
            <a:pPr algn="l"/>
            <a:r>
              <a:rPr lang="en-US" sz="1600" b="0" i="0" dirty="0">
                <a:solidFill>
                  <a:srgbClr val="000000"/>
                </a:solidFill>
                <a:effectLst/>
                <a:latin typeface="Helvetica Neue"/>
              </a:rPr>
              <a:t>As we can see that it is not skewed but highly imbalanced. The number of non churners are </a:t>
            </a:r>
            <a:r>
              <a:rPr lang="en-US" sz="1600" b="0" i="0" dirty="0" err="1">
                <a:solidFill>
                  <a:srgbClr val="000000"/>
                </a:solidFill>
                <a:effectLst/>
                <a:latin typeface="Helvetica Neue"/>
              </a:rPr>
              <a:t>vwery</a:t>
            </a:r>
            <a:r>
              <a:rPr lang="en-US" sz="1600" b="0" i="0" dirty="0">
                <a:solidFill>
                  <a:srgbClr val="000000"/>
                </a:solidFill>
                <a:effectLst/>
                <a:latin typeface="Helvetica Neue"/>
              </a:rPr>
              <a:t> high. so we will handle this using SMOTE.</a:t>
            </a:r>
          </a:p>
        </p:txBody>
      </p:sp>
    </p:spTree>
    <p:extLst>
      <p:ext uri="{BB962C8B-B14F-4D97-AF65-F5344CB8AC3E}">
        <p14:creationId xmlns:p14="http://schemas.microsoft.com/office/powerpoint/2010/main" val="237921878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{AE7AA606-00F8-4FA0-A059-C0B8D3117B71}tf56160789_win32</Template>
  <TotalTime>583</TotalTime>
  <Words>996</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Bookman Old Style</vt:lpstr>
      <vt:lpstr>Calibri</vt:lpstr>
      <vt:lpstr>Franklin Gothic Book</vt:lpstr>
      <vt:lpstr>freight-text-pro</vt:lpstr>
      <vt:lpstr>Helvetica Neue</vt:lpstr>
      <vt:lpstr>Wingdings</vt:lpstr>
      <vt:lpstr>Custom</vt:lpstr>
      <vt:lpstr>Telecom Churn Case Study</vt:lpstr>
      <vt:lpstr>Problem Statement</vt:lpstr>
      <vt:lpstr>Project Objective</vt:lpstr>
      <vt:lpstr>Model Building Steps</vt:lpstr>
      <vt:lpstr>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Case Study</dc:title>
  <dc:creator>Surabhi Das</dc:creator>
  <cp:lastModifiedBy>Naveen M</cp:lastModifiedBy>
  <cp:revision>6</cp:revision>
  <dcterms:created xsi:type="dcterms:W3CDTF">2023-12-04T06:20:41Z</dcterms:created>
  <dcterms:modified xsi:type="dcterms:W3CDTF">2024-01-31T11:37:41Z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