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400669-16B4-E027-F424-88B27111F78C}" v="60" dt="2022-10-11T13:48:08.577"/>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11/10/2022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11/10/2022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1"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5"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9"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3"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7"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1"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10/11/2022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7"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840021716"/>
              </p:ext>
            </p:extLst>
          </p:nvPr>
        </p:nvGraphicFramePr>
        <p:xfrm>
          <a:off x="9220200" y="1214756"/>
          <a:ext cx="2971800" cy="4863533"/>
        </p:xfrm>
        <a:graphic>
          <a:graphicData uri="http://schemas.openxmlformats.org/drawingml/2006/table">
            <a:tbl>
              <a:tblPr firstRow="1" bandRow="1">
                <a:tableStyleId>{0E3FDE45-AF77-4B5C-9715-49D594BDF05E}</a:tableStyleId>
              </a:tblPr>
              <a:tblGrid>
                <a:gridCol w="914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42709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700" b="0" u="none" strike="noStrike" kern="1200" cap="none" spc="0" normalizeH="0" baseline="0" noProof="0" dirty="0">
                        <a:ln>
                          <a:noFill/>
                        </a:ln>
                        <a:effectLst/>
                        <a:uLnTx/>
                        <a:uFillTx/>
                      </a:endParaRPr>
                    </a:p>
                  </a:txBody>
                  <a:tcPr/>
                </a:tc>
                <a:extLst>
                  <a:ext uri="{0D108BD9-81ED-4DB2-BD59-A6C34878D82A}">
                    <a16:rowId xmlns:a16="http://schemas.microsoft.com/office/drawing/2014/main" val="10000"/>
                  </a:ext>
                </a:extLst>
              </a:tr>
              <a:tr h="316369">
                <a:tc>
                  <a:txBody>
                    <a:bodyPr/>
                    <a:lstStyle/>
                    <a:p>
                      <a:r>
                        <a:rPr kumimoji="0" lang="en-US" sz="800" b="0" i="0" u="none" strike="noStrike" kern="1200" cap="none" spc="0" normalizeH="0" baseline="0" dirty="0">
                          <a:ln>
                            <a:noFill/>
                          </a:ln>
                          <a:effectLst/>
                          <a:uLnTx/>
                          <a:uFillTx/>
                          <a:latin typeface="Verdana"/>
                          <a:ea typeface="+mn-ea"/>
                          <a:cs typeface="+mn-cs"/>
                        </a:rPr>
                        <a:t>C#</a:t>
                      </a:r>
                    </a:p>
                  </a:txBody>
                  <a:tcPr/>
                </a:tc>
                <a:tc>
                  <a:txBody>
                    <a:bodyPr/>
                    <a:lstStyle/>
                    <a:p>
                      <a:r>
                        <a:rPr kumimoji="0" lang="en-US" sz="700" b="0" i="0" u="none" strike="noStrike" kern="1200" cap="none" spc="0" normalizeH="0" baseline="0" dirty="0">
                          <a:ln>
                            <a:noFill/>
                          </a:ln>
                          <a:effectLst/>
                          <a:uLnTx/>
                          <a:uFillTx/>
                          <a:latin typeface="Verdana"/>
                          <a:ea typeface="+mn-ea"/>
                          <a:cs typeface="+mn-cs"/>
                        </a:rPr>
                        <a:t>C#</a:t>
                      </a:r>
                      <a:r>
                        <a:rPr lang="en-US" sz="700" b="0" i="0" u="none" strike="noStrike" kern="1200" cap="none" spc="0" normalizeH="0" baseline="0" dirty="0">
                          <a:ln>
                            <a:noFill/>
                          </a:ln>
                          <a:effectLst/>
                          <a:uLnTx/>
                          <a:uFillTx/>
                          <a:latin typeface="Verdana"/>
                          <a:ea typeface="+mn-ea"/>
                          <a:cs typeface="+mn-cs"/>
                        </a:rPr>
                        <a:t> </a:t>
                      </a:r>
                      <a:r>
                        <a:rPr kumimoji="0" lang="en-US" sz="700" b="0" i="0" u="none" strike="noStrike" kern="1200" cap="none" spc="0" normalizeH="0" baseline="0" dirty="0">
                          <a:ln>
                            <a:noFill/>
                          </a:ln>
                          <a:effectLst/>
                          <a:uLnTx/>
                          <a:uFillTx/>
                          <a:latin typeface="Verdana"/>
                          <a:ea typeface="+mn-ea"/>
                          <a:cs typeface="+mn-cs"/>
                        </a:rPr>
                        <a:t>Basics,</a:t>
                      </a:r>
                      <a:r>
                        <a:rPr lang="en-US" sz="700" b="0" i="0" u="none" strike="noStrike" kern="1200" cap="none" spc="0" normalizeH="0" baseline="0" dirty="0">
                          <a:ln>
                            <a:noFill/>
                          </a:ln>
                          <a:effectLst/>
                          <a:uLnTx/>
                          <a:uFillTx/>
                          <a:latin typeface="Verdana"/>
                          <a:ea typeface="+mn-ea"/>
                          <a:cs typeface="+mn-cs"/>
                        </a:rPr>
                        <a:t> </a:t>
                      </a:r>
                      <a:r>
                        <a:rPr kumimoji="0" lang="en-US" sz="700" b="0" i="0" u="none" strike="noStrike" kern="1200" cap="none" spc="0" normalizeH="0" baseline="0" dirty="0">
                          <a:ln>
                            <a:noFill/>
                          </a:ln>
                          <a:effectLst/>
                          <a:uLnTx/>
                          <a:uFillTx/>
                          <a:latin typeface="Verdana"/>
                          <a:ea typeface="+mn-ea"/>
                          <a:cs typeface="+mn-cs"/>
                        </a:rPr>
                        <a:t>OOPS,</a:t>
                      </a:r>
                      <a:r>
                        <a:rPr lang="en-US" sz="700" b="0" i="0" u="none" strike="noStrike" kern="1200" cap="none" spc="0" normalizeH="0" baseline="0" dirty="0">
                          <a:ln>
                            <a:noFill/>
                          </a:ln>
                          <a:effectLst/>
                          <a:uLnTx/>
                          <a:uFillTx/>
                          <a:latin typeface="Verdana"/>
                          <a:ea typeface="+mn-ea"/>
                          <a:cs typeface="+mn-cs"/>
                        </a:rPr>
                        <a:t> </a:t>
                      </a:r>
                      <a:r>
                        <a:rPr kumimoji="0" lang="en-US" sz="700" b="0" i="0" u="none" strike="noStrike" kern="1200" cap="none" spc="0" normalizeH="0" baseline="0" dirty="0">
                          <a:ln>
                            <a:noFill/>
                          </a:ln>
                          <a:effectLst/>
                          <a:uLnTx/>
                          <a:uFillTx/>
                          <a:latin typeface="Verdana"/>
                          <a:ea typeface="+mn-ea"/>
                          <a:cs typeface="+mn-cs"/>
                        </a:rPr>
                        <a:t>Generics,</a:t>
                      </a:r>
                      <a:r>
                        <a:rPr lang="en-US" sz="700" b="0" i="0" u="none" strike="noStrike" kern="1200" cap="none" spc="0" normalizeH="0" baseline="0" dirty="0">
                          <a:ln>
                            <a:noFill/>
                          </a:ln>
                          <a:effectLst/>
                          <a:uLnTx/>
                          <a:uFillTx/>
                          <a:latin typeface="Verdana"/>
                          <a:ea typeface="+mn-ea"/>
                          <a:cs typeface="+mn-cs"/>
                        </a:rPr>
                        <a:t> </a:t>
                      </a:r>
                      <a:r>
                        <a:rPr kumimoji="0" lang="en-US" sz="700" b="0" i="0" u="none" strike="noStrike" kern="1200" cap="none" spc="0" normalizeH="0" baseline="0" dirty="0">
                          <a:ln>
                            <a:noFill/>
                          </a:ln>
                          <a:effectLst/>
                          <a:uLnTx/>
                          <a:uFillTx/>
                          <a:latin typeface="Verdana"/>
                          <a:ea typeface="+mn-ea"/>
                          <a:cs typeface="+mn-cs"/>
                        </a:rPr>
                        <a:t>Collections,</a:t>
                      </a:r>
                    </a:p>
                    <a:p>
                      <a:r>
                        <a:rPr kumimoji="0" lang="en-US" sz="700" b="0" i="0" u="none" strike="noStrike" kern="1200" cap="none" spc="0" normalizeH="0" baseline="0" dirty="0">
                          <a:ln>
                            <a:noFill/>
                          </a:ln>
                          <a:effectLst/>
                          <a:uLnTx/>
                          <a:uFillTx/>
                          <a:latin typeface="Verdana"/>
                          <a:ea typeface="+mn-ea"/>
                          <a:cs typeface="+mn-cs"/>
                        </a:rPr>
                        <a:t>Array,</a:t>
                      </a:r>
                      <a:r>
                        <a:rPr lang="en-US" sz="700" b="0" i="0" u="none" strike="noStrike" kern="1200" cap="none" spc="0" normalizeH="0" baseline="0" dirty="0">
                          <a:ln>
                            <a:noFill/>
                          </a:ln>
                          <a:effectLst/>
                          <a:uLnTx/>
                          <a:uFillTx/>
                          <a:latin typeface="Verdana"/>
                          <a:ea typeface="+mn-ea"/>
                          <a:cs typeface="+mn-cs"/>
                        </a:rPr>
                        <a:t> </a:t>
                      </a:r>
                      <a:r>
                        <a:rPr kumimoji="0" lang="en-US" sz="700" b="0" i="0" u="none" strike="noStrike" kern="1200" cap="none" spc="0" normalizeH="0" baseline="0" dirty="0">
                          <a:ln>
                            <a:noFill/>
                          </a:ln>
                          <a:effectLst/>
                          <a:uLnTx/>
                          <a:uFillTx/>
                          <a:latin typeface="Verdana"/>
                          <a:ea typeface="+mn-ea"/>
                          <a:cs typeface="+mn-cs"/>
                        </a:rPr>
                        <a:t>Loops,</a:t>
                      </a:r>
                      <a:r>
                        <a:rPr lang="en-US" sz="700" b="0" i="0" u="none" strike="noStrike" kern="1200" cap="none" spc="0" normalizeH="0" baseline="0" dirty="0">
                          <a:ln>
                            <a:noFill/>
                          </a:ln>
                          <a:effectLst/>
                          <a:uLnTx/>
                          <a:uFillTx/>
                          <a:latin typeface="Verdana"/>
                          <a:ea typeface="+mn-ea"/>
                          <a:cs typeface="+mn-cs"/>
                        </a:rPr>
                        <a:t> </a:t>
                      </a:r>
                      <a:r>
                        <a:rPr kumimoji="0" lang="en-US" sz="700" b="0" i="0" u="none" strike="noStrike" kern="1200" cap="none" spc="0" normalizeH="0" baseline="0" dirty="0">
                          <a:ln>
                            <a:noFill/>
                          </a:ln>
                          <a:effectLst/>
                          <a:uLnTx/>
                          <a:uFillTx/>
                          <a:latin typeface="Verdana"/>
                          <a:ea typeface="+mn-ea"/>
                          <a:cs typeface="+mn-cs"/>
                        </a:rPr>
                        <a:t>LINQ</a:t>
                      </a:r>
                    </a:p>
                  </a:txBody>
                  <a:tcPr/>
                </a:tc>
                <a:extLst>
                  <a:ext uri="{0D108BD9-81ED-4DB2-BD59-A6C34878D82A}">
                    <a16:rowId xmlns:a16="http://schemas.microsoft.com/office/drawing/2014/main" val="236619847"/>
                  </a:ext>
                </a:extLst>
              </a:tr>
              <a:tr h="316369">
                <a:tc>
                  <a:txBody>
                    <a:bodyPr/>
                    <a:lstStyle/>
                    <a:p>
                      <a:r>
                        <a:rPr kumimoji="0" lang="en-US" sz="800" b="0" i="0" u="none" strike="noStrike" kern="1200" cap="none" spc="0" normalizeH="0" baseline="0" dirty="0">
                          <a:ln>
                            <a:noFill/>
                          </a:ln>
                          <a:effectLst/>
                          <a:uLnTx/>
                          <a:uFillTx/>
                          <a:latin typeface="Verdana"/>
                          <a:ea typeface="+mn-ea"/>
                          <a:cs typeface="+mn-cs"/>
                        </a:rPr>
                        <a:t>.NET</a:t>
                      </a:r>
                    </a:p>
                  </a:txBody>
                  <a:tcPr/>
                </a:tc>
                <a:tc>
                  <a:txBody>
                    <a:bodyPr/>
                    <a:lstStyle/>
                    <a:p>
                      <a:r>
                        <a:rPr kumimoji="0" lang="en-US" sz="700" b="0" i="0" u="none" strike="noStrike" kern="1200" cap="none" spc="0" normalizeH="0" baseline="0" dirty="0">
                          <a:ln>
                            <a:noFill/>
                          </a:ln>
                          <a:effectLst/>
                          <a:uLnTx/>
                          <a:uFillTx/>
                          <a:latin typeface="Verdana"/>
                          <a:ea typeface="+mn-ea"/>
                          <a:cs typeface="+mn-cs"/>
                        </a:rPr>
                        <a:t>ADO.NET,ASP.NET with MVC5 and WEB API,</a:t>
                      </a:r>
                      <a:r>
                        <a:rPr lang="en-US" sz="700" b="0" i="0" u="none" strike="noStrike" kern="1200" cap="none" spc="0" normalizeH="0" baseline="0" dirty="0">
                          <a:ln>
                            <a:noFill/>
                          </a:ln>
                          <a:effectLst/>
                          <a:uLnTx/>
                          <a:uFillTx/>
                          <a:latin typeface="Verdana"/>
                          <a:ea typeface="+mn-ea"/>
                          <a:cs typeface="+mn-cs"/>
                        </a:rPr>
                        <a:t> </a:t>
                      </a:r>
                      <a:r>
                        <a:rPr kumimoji="0" lang="en-US" sz="700" b="0" i="0" u="none" strike="noStrike" kern="1200" cap="none" spc="0" normalizeH="0" baseline="0" dirty="0">
                          <a:ln>
                            <a:noFill/>
                          </a:ln>
                          <a:effectLst/>
                          <a:uLnTx/>
                          <a:uFillTx/>
                          <a:latin typeface="Verdana"/>
                          <a:ea typeface="+mn-ea"/>
                          <a:cs typeface="+mn-cs"/>
                        </a:rPr>
                        <a:t>Entity Framework</a:t>
                      </a:r>
                      <a:r>
                        <a:rPr lang="en-US" sz="700" b="0" i="0" u="none" strike="noStrike" kern="1200" cap="none" spc="0" normalizeH="0" baseline="0" dirty="0">
                          <a:ln>
                            <a:noFill/>
                          </a:ln>
                          <a:effectLst/>
                          <a:uLnTx/>
                          <a:uFillTx/>
                          <a:latin typeface="Verdana"/>
                          <a:ea typeface="+mn-ea"/>
                          <a:cs typeface="+mn-cs"/>
                        </a:rPr>
                        <a:t>, EF Core</a:t>
                      </a:r>
                      <a:endParaRPr kumimoji="0" lang="en-US" sz="70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2362141945"/>
                  </a:ext>
                </a:extLst>
              </a:tr>
              <a:tr h="22145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MS SQL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5378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Swagger, Visual Studio, Visual Studio Code</a:t>
                      </a:r>
                    </a:p>
                    <a:p>
                      <a:pPr marL="0" marR="0" lvl="0" indent="0" algn="l" defTabSz="914400" rtl="0" eaLnBrk="1" fontAlgn="auto" latinLnBrk="0" hangingPunct="1">
                        <a:lnSpc>
                          <a:spcPct val="100000"/>
                        </a:lnSpc>
                        <a:spcBef>
                          <a:spcPts val="0"/>
                        </a:spcBef>
                        <a:spcAft>
                          <a:spcPts val="0"/>
                        </a:spcAft>
                        <a:buClrTx/>
                        <a:buSzTx/>
                        <a:buFontTx/>
                        <a:buNone/>
                        <a:defRPr/>
                      </a:pPr>
                      <a:endParaRPr lang="en-US" sz="700" dirty="0">
                        <a:solidFill>
                          <a:schemeClr val="tx1"/>
                        </a:solidFill>
                      </a:endParaRPr>
                    </a:p>
                  </a:txBody>
                  <a:tcPr/>
                </a:tc>
                <a:extLst>
                  <a:ext uri="{0D108BD9-81ED-4DB2-BD59-A6C34878D82A}">
                    <a16:rowId xmlns:a16="http://schemas.microsoft.com/office/drawing/2014/main" val="10002"/>
                  </a:ext>
                </a:extLst>
              </a:tr>
              <a:tr h="42709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Python</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OOPS Concepts, NUMPY and PANDAS.</a:t>
                      </a:r>
                    </a:p>
                  </a:txBody>
                  <a:tcPr/>
                </a:tc>
                <a:extLst>
                  <a:ext uri="{0D108BD9-81ED-4DB2-BD59-A6C34878D82A}">
                    <a16:rowId xmlns:a16="http://schemas.microsoft.com/office/drawing/2014/main" val="10004"/>
                  </a:ext>
                </a:extLst>
              </a:tr>
              <a:tr h="42709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Machine Learning</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Supervised, Un-Supervised and Reinforcement.</a:t>
                      </a:r>
                    </a:p>
                  </a:txBody>
                  <a:tcPr/>
                </a:tc>
                <a:extLst>
                  <a:ext uri="{0D108BD9-81ED-4DB2-BD59-A6C34878D82A}">
                    <a16:rowId xmlns:a16="http://schemas.microsoft.com/office/drawing/2014/main" val="10005"/>
                  </a:ext>
                </a:extLst>
              </a:tr>
              <a:tr h="42709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Components, Services, Modules, Forms and Validation, Routing.</a:t>
                      </a: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r h="35746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Peer Learning</a:t>
                      </a:r>
                    </a:p>
                  </a:txBody>
                  <a:tcPr/>
                </a:tc>
                <a:extLst>
                  <a:ext uri="{0D108BD9-81ED-4DB2-BD59-A6C34878D82A}">
                    <a16:rowId xmlns:a16="http://schemas.microsoft.com/office/drawing/2014/main" val="10007"/>
                  </a:ext>
                </a:extLst>
              </a:tr>
              <a:tr h="42709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285336">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488327">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38019" y="2902051"/>
            <a:ext cx="4103686" cy="3032653"/>
          </a:xfrm>
        </p:spPr>
        <p:txBody>
          <a:bodyPr vert="horz" lIns="0" tIns="0" rIns="0" bIns="0" rtlCol="0" anchor="t">
            <a:noAutofit/>
          </a:bodyPr>
          <a:lstStyle/>
          <a:p>
            <a:pPr eaLnBrk="1" hangingPunct="1">
              <a:lnSpc>
                <a:spcPct val="114000"/>
              </a:lnSpc>
            </a:pPr>
            <a:endParaRPr lang="en-IN" altLang="en-US" dirty="0"/>
          </a:p>
          <a:p>
            <a:pPr>
              <a:lnSpc>
                <a:spcPct val="113999"/>
              </a:lnSpc>
            </a:pPr>
            <a:r>
              <a:rPr lang="en-US" altLang="nl-NL" b="1" dirty="0">
                <a:ea typeface="Verdana"/>
              </a:rPr>
              <a:t>Certifications: </a:t>
            </a:r>
          </a:p>
          <a:p>
            <a:pPr>
              <a:lnSpc>
                <a:spcPct val="113999"/>
              </a:lnSpc>
            </a:pPr>
            <a:r>
              <a:rPr lang="en-US" altLang="nl-NL" dirty="0">
                <a:ea typeface="Verdana"/>
              </a:rPr>
              <a:t>Azure Fundamentals(az-900)</a:t>
            </a:r>
          </a:p>
          <a:p>
            <a:pPr>
              <a:lnSpc>
                <a:spcPct val="113999"/>
              </a:lnSpc>
            </a:pPr>
            <a:r>
              <a:rPr lang="en-US" altLang="nl-NL" dirty="0">
                <a:ea typeface="Verdana"/>
              </a:rPr>
              <a:t>Azure Administration(az-104)</a:t>
            </a:r>
          </a:p>
          <a:p>
            <a:pPr>
              <a:lnSpc>
                <a:spcPct val="113999"/>
              </a:lnSpc>
            </a:pPr>
            <a:r>
              <a:rPr lang="en-US" altLang="nl-NL" dirty="0">
                <a:ea typeface="Verdana"/>
              </a:rPr>
              <a:t>Azure Developer Associate</a:t>
            </a:r>
            <a:r>
              <a:rPr lang="en-US" altLang="nl-NL">
                <a:ea typeface="Verdana"/>
              </a:rPr>
              <a:t>(az-204)</a:t>
            </a:r>
            <a:endParaRPr lang="en-US" altLang="nl-NL" dirty="0">
              <a:ea typeface="Verdana"/>
            </a:endParaRPr>
          </a:p>
          <a:p>
            <a:pPr>
              <a:lnSpc>
                <a:spcPct val="113999"/>
              </a:lnSpc>
            </a:pPr>
            <a:r>
              <a:rPr lang="en-US" altLang="nl-NL" dirty="0">
                <a:ea typeface="Verdana"/>
              </a:rPr>
              <a:t>Agile Software Development</a:t>
            </a:r>
            <a:endParaRPr lang="en-US" dirty="0"/>
          </a:p>
          <a:p>
            <a:pPr>
              <a:lnSpc>
                <a:spcPct val="113999"/>
              </a:lnSpc>
            </a:pPr>
            <a:endParaRPr lang="en-US" altLang="nl-NL" b="1" dirty="0">
              <a:ea typeface="Verdana"/>
            </a:endParaRPr>
          </a:p>
          <a:p>
            <a:pPr>
              <a:lnSpc>
                <a:spcPct val="114000"/>
              </a:lnSpc>
            </a:pPr>
            <a:r>
              <a:rPr lang="en-IN" altLang="en-US" b="1" dirty="0">
                <a:ea typeface="Verdana"/>
              </a:rPr>
              <a:t>GitHub Link : </a:t>
            </a:r>
            <a:r>
              <a:rPr lang="en-IN" dirty="0">
                <a:ea typeface="+mj-lt"/>
                <a:cs typeface="+mj-lt"/>
              </a:rPr>
              <a:t>https://github.com/Naveenmale</a:t>
            </a:r>
          </a:p>
          <a:p>
            <a:pPr>
              <a:lnSpc>
                <a:spcPct val="114000"/>
              </a:lnSpc>
            </a:pPr>
            <a:r>
              <a:rPr lang="en-US" altLang="nl-NL" b="1" dirty="0"/>
              <a:t>Check Out the full Project With Code On My GitHub.</a:t>
            </a:r>
          </a:p>
          <a:p>
            <a:pPr>
              <a:lnSpc>
                <a:spcPct val="113999"/>
              </a:lnSpc>
            </a:pPr>
            <a:endParaRPr lang="en-US" altLang="nl-NL" b="1" dirty="0">
              <a:ea typeface="Verdana"/>
            </a:endParaRPr>
          </a:p>
          <a:p>
            <a:pPr>
              <a:lnSpc>
                <a:spcPct val="113999"/>
              </a:lnSpc>
            </a:pPr>
            <a:r>
              <a:rPr lang="en-US" altLang="nl-NL" b="1" dirty="0">
                <a:ea typeface="Verdana"/>
              </a:rPr>
              <a:t>Case Study Demo : </a:t>
            </a:r>
            <a:r>
              <a:rPr lang="en-US" dirty="0">
                <a:ea typeface="+mj-lt"/>
                <a:cs typeface="+mj-lt"/>
              </a:rPr>
              <a:t>https://uploadnow.io/f/sP6hBVQ</a:t>
            </a:r>
            <a:endParaRPr lang="en-US" altLang="nl-NL" b="1" dirty="0">
              <a:ea typeface="Verdana"/>
            </a:endParaRPr>
          </a:p>
          <a:p>
            <a:pPr eaLnBrk="1" hangingPunct="1">
              <a:lnSpc>
                <a:spcPct val="114000"/>
              </a:lnSpc>
            </a:pPr>
            <a:endParaRPr lang="en-IN" altLang="en-US" b="1" dirty="0">
              <a:ea typeface="Verdana"/>
            </a:endParaRP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ea typeface="Verdana"/>
            </a:endParaRPr>
          </a:p>
          <a:p>
            <a:pPr>
              <a:lnSpc>
                <a:spcPct val="114000"/>
              </a:lnSpc>
            </a:pPr>
            <a:endParaRPr lang="en-IN" altLang="en-US" dirty="0">
              <a:ea typeface="Verdana"/>
            </a:endParaRPr>
          </a:p>
          <a:p>
            <a:pPr>
              <a:lnSpc>
                <a:spcPct val="114000"/>
              </a:lnSpc>
            </a:pPr>
            <a:endParaRPr lang="en-US" altLang="nl-NL" b="1" dirty="0">
              <a:ea typeface="Verdana"/>
            </a:endParaRPr>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Bengaluru</a:t>
            </a:r>
          </a:p>
          <a:p>
            <a:pPr eaLnBrk="1" hangingPunct="1"/>
            <a:endParaRPr lang="nl-NL" altLang="nl-NL" dirty="0"/>
          </a:p>
        </p:txBody>
      </p:sp>
      <p:sp>
        <p:nvSpPr>
          <p:cNvPr id="7173" name="Text Placeholder 24"/>
          <p:cNvSpPr>
            <a:spLocks noGrp="1"/>
          </p:cNvSpPr>
          <p:nvPr>
            <p:ph type="body" sz="quarter" idx="47"/>
          </p:nvPr>
        </p:nvSpPr>
        <p:spPr>
          <a:xfrm>
            <a:off x="3299244" y="1522087"/>
            <a:ext cx="2436076" cy="339971"/>
          </a:xfrm>
        </p:spPr>
        <p:txBody>
          <a:bodyPr/>
          <a:lstStyle/>
          <a:p>
            <a:pPr eaLnBrk="1" hangingPunct="1"/>
            <a:r>
              <a:rPr lang="en-US" altLang="nl-NL" dirty="0">
                <a:solidFill>
                  <a:schemeClr val="accent2">
                    <a:lumMod val="60000"/>
                    <a:lumOff val="40000"/>
                  </a:schemeClr>
                </a:solidFill>
              </a:rPr>
              <a:t>Naveen-kumar-reddy.male@capgemini.com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7338932963</a:t>
            </a:r>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 </a:t>
            </a:r>
          </a:p>
          <a:p>
            <a:r>
              <a:rPr lang="en-US" sz="1100" b="1" dirty="0"/>
              <a:t>. </a:t>
            </a:r>
            <a:r>
              <a:rPr lang="en-IN" b="0" i="0" u="none" strike="noStrike" dirty="0">
                <a:solidFill>
                  <a:srgbClr val="000000"/>
                </a:solidFill>
                <a:effectLst/>
                <a:latin typeface="Verdana" panose="020B0604030504040204" pitchFamily="34" charset="0"/>
              </a:rPr>
              <a:t>Hands on experience on </a:t>
            </a:r>
            <a:r>
              <a:rPr lang="en-IN" b="1" i="0" u="none" strike="noStrike" dirty="0">
                <a:solidFill>
                  <a:srgbClr val="000000"/>
                </a:solidFill>
                <a:effectLst/>
                <a:latin typeface="Verdana" panose="020B0604030504040204" pitchFamily="34" charset="0"/>
              </a:rPr>
              <a:t>C#, ADO.NET, LINQ, ENTITY FRAMEWORK, ASP.NET, </a:t>
            </a:r>
            <a:r>
              <a:rPr lang="en-IN" b="1" dirty="0">
                <a:solidFill>
                  <a:srgbClr val="000000"/>
                </a:solidFill>
                <a:latin typeface="Verdana" panose="020B0604030504040204" pitchFamily="34" charset="0"/>
              </a:rPr>
              <a:t>MVC WITH WEB API, </a:t>
            </a:r>
            <a:r>
              <a:rPr lang="en-IN" b="1" i="0" u="none" strike="noStrike" dirty="0">
                <a:solidFill>
                  <a:srgbClr val="000000"/>
                </a:solidFill>
                <a:effectLst/>
                <a:latin typeface="Verdana" panose="020B0604030504040204" pitchFamily="34" charset="0"/>
              </a:rPr>
              <a:t>SQL SERVER.</a:t>
            </a:r>
            <a:r>
              <a:rPr lang="en-IN" b="1" i="0" dirty="0">
                <a:solidFill>
                  <a:srgbClr val="000000"/>
                </a:solidFill>
                <a:effectLst/>
                <a:latin typeface="Verdana" panose="020B0604030504040204" pitchFamily="34" charset="0"/>
              </a:rPr>
              <a:t>​</a:t>
            </a:r>
            <a:endParaRPr lang="en-US" b="1" dirty="0"/>
          </a:p>
          <a:p>
            <a:pPr marL="171450" indent="-171450">
              <a:buFont typeface="Arial" panose="020B0604020202020204" pitchFamily="34" charset="0"/>
              <a:buChar char="•"/>
            </a:pPr>
            <a:r>
              <a:rPr lang="en-US" dirty="0"/>
              <a:t>FULL STACK DEVELOPER WITH ANGULAR AND FULL STACK .NET DEVELOPER.</a:t>
            </a:r>
          </a:p>
          <a:p>
            <a:pPr marL="171450" indent="-171450">
              <a:buFont typeface="Arial" panose="020B0604020202020204" pitchFamily="34" charset="0"/>
              <a:buChar char="•"/>
            </a:pPr>
            <a:r>
              <a:rPr lang="en-US" dirty="0"/>
              <a:t>Proficient in creating </a:t>
            </a:r>
            <a:r>
              <a:rPr lang="en-US" b="1" dirty="0"/>
              <a:t>Single Page Web </a:t>
            </a:r>
            <a:r>
              <a:rPr lang="en-US" dirty="0"/>
              <a:t>Application in </a:t>
            </a:r>
            <a:r>
              <a:rPr lang="en-US" b="1" dirty="0"/>
              <a:t>Angular</a:t>
            </a:r>
            <a:r>
              <a:rPr lang="en-US" dirty="0"/>
              <a:t> with Authentication with routing. </a:t>
            </a:r>
          </a:p>
          <a:p>
            <a:endParaRPr lang="en-US" dirty="0"/>
          </a:p>
          <a:p>
            <a:r>
              <a:rPr lang="en-US" b="1" dirty="0"/>
              <a:t>Online Shopping Cart System</a:t>
            </a:r>
          </a:p>
          <a:p>
            <a:r>
              <a:rPr lang="en-US" dirty="0"/>
              <a:t>Case study of Online Shopping Cart System using ASP.NET with Entity Framework and MS SQL SERVER as Backend and ASP.NET MVC5  as Front-End with HTML,CSS and Bootstrap.</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Naveen Kumar Reddy Male</a:t>
            </a:r>
          </a:p>
        </p:txBody>
      </p:sp>
      <p:sp>
        <p:nvSpPr>
          <p:cNvPr id="7180" name="TextBox 3"/>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a:t>
            </a:r>
            <a:r>
              <a:rPr lang="en-US" altLang="nl-NL" sz="1000" dirty="0">
                <a:solidFill>
                  <a:prstClr val="black"/>
                </a:solidFill>
                <a:latin typeface="Verdana" panose="020B0604030504040204" pitchFamily="34" charset="0"/>
              </a:rPr>
              <a:t>Computer Science and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:2016 - 20</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4" name="Picture Placeholder 3">
            <a:extLst>
              <a:ext uri="{FF2B5EF4-FFF2-40B4-BE49-F238E27FC236}">
                <a16:creationId xmlns:a16="http://schemas.microsoft.com/office/drawing/2014/main" id="{A5F7C54F-DC4D-42F8-AFEC-9599E2B1425F}"/>
              </a:ext>
            </a:extLst>
          </p:cNvPr>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t="12701" b="12701"/>
          <a:stretch/>
        </p:blipFill>
        <p:spPr>
          <a:xfrm>
            <a:off x="358529" y="257955"/>
            <a:ext cx="1734208"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E6AA805E06284B92367B5312DAEABD" ma:contentTypeVersion="4" ma:contentTypeDescription="Create a new document." ma:contentTypeScope="" ma:versionID="33c6b47f6da853504478492478195520">
  <xsd:schema xmlns:xsd="http://www.w3.org/2001/XMLSchema" xmlns:xs="http://www.w3.org/2001/XMLSchema" xmlns:p="http://schemas.microsoft.com/office/2006/metadata/properties" xmlns:ns2="99b8c997-432e-483c-b625-62aec4b38177" xmlns:ns3="343810ac-2fc0-44cd-bf28-f3755551e1db" targetNamespace="http://schemas.microsoft.com/office/2006/metadata/properties" ma:root="true" ma:fieldsID="6459afef51945f3c6b029deaf746ee51" ns2:_="" ns3:_="">
    <xsd:import namespace="99b8c997-432e-483c-b625-62aec4b38177"/>
    <xsd:import namespace="343810ac-2fc0-44cd-bf28-f3755551e1d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b8c997-432e-483c-b625-62aec4b381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43810ac-2fc0-44cd-bf28-f3755551e1d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D1F43A-5293-4DE0-B8BA-02737CAED024}">
  <ds:schemaRefs>
    <ds:schemaRef ds:uri="http://schemas.microsoft.com/sharepoint/v3/contenttype/forms"/>
  </ds:schemaRefs>
</ds:datastoreItem>
</file>

<file path=customXml/itemProps2.xml><?xml version="1.0" encoding="utf-8"?>
<ds:datastoreItem xmlns:ds="http://schemas.openxmlformats.org/officeDocument/2006/customXml" ds:itemID="{0DCEDDA9-8596-40F2-9122-4482C20506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b8c997-432e-483c-b625-62aec4b38177"/>
    <ds:schemaRef ds:uri="343810ac-2fc0-44cd-bf28-f3755551e1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BD5416-C818-402A-A17E-CB0A9135EFD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43810ac-2fc0-44cd-bf28-f3755551e1db"/>
    <ds:schemaRef ds:uri="99b8c997-432e-483c-b625-62aec4b3817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502</TotalTime>
  <Words>274</Words>
  <Application>Microsoft Office PowerPoint</Application>
  <PresentationFormat>Widescreen</PresentationFormat>
  <Paragraphs>58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Male, Naveen Kumar Reddy</cp:lastModifiedBy>
  <cp:revision>172</cp:revision>
  <dcterms:created xsi:type="dcterms:W3CDTF">2020-09-22T06:24:00Z</dcterms:created>
  <dcterms:modified xsi:type="dcterms:W3CDTF">2022-10-11T14:13:40Z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0x01010003E6AA805E06284B92367B5312DAEABD</vt:lpwstr>
  </property>
  <property fmtid="{D5CDD505-2E9C-101B-9397-08002B2CF9AE}" pid="3" name="KSOProductBuildVer">
    <vt:lpwstr>1033-11.2.0.10152</vt:lpwstr>
  </property>
</Properties>
</file>