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4" r:id="rId13"/>
  </p:sldIdLst>
  <p:sldSz cx="18288000" cy="10287000"/>
  <p:notesSz cx="6858000" cy="9144000"/>
  <p:embeddedFontLst>
    <p:embeddedFont>
      <p:font typeface="Arimo Bold" charset="0"/>
      <p:regular r:id="rId14"/>
    </p:embeddedFont>
    <p:embeddedFont>
      <p:font typeface="TT Rounds Condensed" charset="0"/>
      <p:regular r:id="rId15"/>
    </p:embeddedFont>
    <p:embeddedFont>
      <p:font typeface="TT Rounds Condensed Bold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-4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62" y="9601200"/>
            <a:ext cx="18283238" cy="685800"/>
            <a:chOff x="0" y="0"/>
            <a:chExt cx="24377651" cy="914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77650" cy="914400"/>
            </a:xfrm>
            <a:custGeom>
              <a:avLst/>
              <a:gdLst/>
              <a:ahLst/>
              <a:cxnLst/>
              <a:rect l="l" t="t" r="r" b="b"/>
              <a:pathLst>
                <a:path w="24377650" h="91440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2" y="9501474"/>
            <a:ext cx="18283238" cy="96012"/>
            <a:chOff x="0" y="0"/>
            <a:chExt cx="24377651" cy="12801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377650" cy="128016"/>
            </a:xfrm>
            <a:custGeom>
              <a:avLst/>
              <a:gdLst/>
              <a:ahLst/>
              <a:cxnLst/>
              <a:rect l="l" t="t" r="r" b="b"/>
              <a:pathLst>
                <a:path w="24377650" h="128016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12" name="Group 12"/>
          <p:cNvGrpSpPr/>
          <p:nvPr/>
        </p:nvGrpSpPr>
        <p:grpSpPr>
          <a:xfrm rot="2209">
            <a:off x="1801960" y="6510337"/>
            <a:ext cx="14832333" cy="9525"/>
            <a:chOff x="0" y="0"/>
            <a:chExt cx="19776444" cy="127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776439" cy="12700"/>
            </a:xfrm>
            <a:custGeom>
              <a:avLst/>
              <a:gdLst/>
              <a:ahLst/>
              <a:cxnLst/>
              <a:rect l="l" t="t" r="r" b="b"/>
              <a:pathLst>
                <a:path w="19776439" h="12700">
                  <a:moveTo>
                    <a:pt x="6350" y="0"/>
                  </a:moveTo>
                  <a:lnTo>
                    <a:pt x="19770089" y="0"/>
                  </a:lnTo>
                  <a:cubicBezTo>
                    <a:pt x="19773646" y="0"/>
                    <a:pt x="19776439" y="2794"/>
                    <a:pt x="19776439" y="6350"/>
                  </a:cubicBezTo>
                  <a:cubicBezTo>
                    <a:pt x="19776439" y="9906"/>
                    <a:pt x="19773646" y="12700"/>
                    <a:pt x="19770089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028700" y="121695"/>
            <a:ext cx="16875766" cy="1831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 b="1" spc="-75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TEXTIFY: REAL TIME TEXT EXTACTION AND RECOGNITION ONLINE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1600" y="3162300"/>
            <a:ext cx="11460693" cy="336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7"/>
              </a:lnSpc>
            </a:pPr>
            <a:r>
              <a:rPr lang="en-US" sz="3329" b="1" spc="27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DONE BY:</a:t>
            </a:r>
          </a:p>
          <a:p>
            <a:pPr algn="l">
              <a:lnSpc>
                <a:spcPct val="150000"/>
              </a:lnSpc>
            </a:pPr>
            <a:r>
              <a:rPr lang="en-US" sz="3329" spc="27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AJANEESHWAR.S-811721243005</a:t>
            </a:r>
          </a:p>
          <a:p>
            <a:pPr algn="l">
              <a:lnSpc>
                <a:spcPct val="150000"/>
              </a:lnSpc>
            </a:pPr>
            <a:r>
              <a:rPr lang="en-US" sz="3329" spc="27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KAMALESHWAR.A-811721243023</a:t>
            </a:r>
          </a:p>
          <a:p>
            <a:pPr algn="l">
              <a:lnSpc>
                <a:spcPct val="150000"/>
              </a:lnSpc>
            </a:pPr>
            <a:r>
              <a:rPr lang="en-US" sz="3329" spc="27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NAVEEN KUMAR.K.R-811721243038</a:t>
            </a:r>
          </a:p>
          <a:p>
            <a:pPr algn="l">
              <a:lnSpc>
                <a:spcPct val="150000"/>
              </a:lnSpc>
            </a:pPr>
            <a:r>
              <a:rPr lang="en-US" sz="3329" spc="27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SIDDHARTHAN.R-811721243052</a:t>
            </a:r>
          </a:p>
        </p:txBody>
      </p:sp>
      <p:grpSp>
        <p:nvGrpSpPr>
          <p:cNvPr id="16" name="Group 16"/>
          <p:cNvGrpSpPr/>
          <p:nvPr/>
        </p:nvGrpSpPr>
        <p:grpSpPr>
          <a:xfrm rot="10792888">
            <a:off x="-119172" y="9310417"/>
            <a:ext cx="18435767" cy="19050"/>
            <a:chOff x="0" y="0"/>
            <a:chExt cx="24581023" cy="25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580977" cy="25400"/>
            </a:xfrm>
            <a:custGeom>
              <a:avLst/>
              <a:gdLst/>
              <a:ahLst/>
              <a:cxnLst/>
              <a:rect l="l" t="t" r="r" b="b"/>
              <a:pathLst>
                <a:path w="24580977" h="25400">
                  <a:moveTo>
                    <a:pt x="12700" y="0"/>
                  </a:moveTo>
                  <a:lnTo>
                    <a:pt x="24568277" y="0"/>
                  </a:lnTo>
                  <a:cubicBezTo>
                    <a:pt x="24575263" y="0"/>
                    <a:pt x="24580977" y="5715"/>
                    <a:pt x="24580977" y="12700"/>
                  </a:cubicBezTo>
                  <a:cubicBezTo>
                    <a:pt x="24580977" y="19685"/>
                    <a:pt x="24575263" y="25400"/>
                    <a:pt x="24568277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0003363" y="8721310"/>
            <a:ext cx="7255901" cy="1163568"/>
          </a:xfrm>
          <a:custGeom>
            <a:avLst/>
            <a:gdLst/>
            <a:ahLst/>
            <a:cxnLst/>
            <a:rect l="l" t="t" r="r" b="b"/>
            <a:pathLst>
              <a:path w="7255901" h="1163568">
                <a:moveTo>
                  <a:pt x="0" y="0"/>
                </a:moveTo>
                <a:lnTo>
                  <a:pt x="7255901" y="0"/>
                </a:lnTo>
                <a:lnTo>
                  <a:pt x="7255901" y="1163568"/>
                </a:lnTo>
                <a:lnTo>
                  <a:pt x="0" y="116356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977313" y="8942070"/>
            <a:ext cx="7412679" cy="838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 spc="25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Project Guide: </a:t>
            </a:r>
            <a:r>
              <a:rPr lang="en-US" sz="2700" spc="25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Mrs. JOANY FRANKLIN M.E .., </a:t>
            </a:r>
          </a:p>
          <a:p>
            <a:pPr algn="l">
              <a:lnSpc>
                <a:spcPts val="3240"/>
              </a:lnSpc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37360" y="723274"/>
            <a:ext cx="1490472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</a:t>
            </a:r>
            <a:endParaRPr lang="en-US" sz="7200" spc="-118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45920" y="2547621"/>
            <a:ext cx="15087600" cy="565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sz="3200" dirty="0" smtClean="0"/>
              <a:t>The proposed system is designed for real-time text extraction and recognition from images and visual media</a:t>
            </a:r>
            <a:r>
              <a:rPr lang="en-US" sz="3200" dirty="0" smtClean="0"/>
              <a:t>.</a:t>
            </a: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sz="3200" dirty="0" smtClean="0"/>
              <a:t>The </a:t>
            </a:r>
            <a:r>
              <a:rPr lang="en-US" sz="3200" dirty="0" smtClean="0"/>
              <a:t>system provides an intuitive and user-friendly interface, allowing users to easily upload images and extract characters for recognition</a:t>
            </a:r>
            <a:r>
              <a:rPr lang="en-US" sz="3200" dirty="0" smtClean="0"/>
              <a:t>.</a:t>
            </a: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sz="3200" dirty="0" smtClean="0"/>
              <a:t>The pre-processing module enhances image quality by reducing noise and improving the clarity of characters, which helps increase the accuracy of character recognition</a:t>
            </a:r>
            <a:r>
              <a:rPr lang="en-US" sz="3200" dirty="0" smtClean="0"/>
              <a:t>.</a:t>
            </a: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sz="3051" spc="27" dirty="0" smtClean="0">
                <a:latin typeface="+mj-lt"/>
                <a:ea typeface="TT Rounds Condensed"/>
                <a:cs typeface="TT Rounds Condensed"/>
                <a:sym typeface="TT Rounds Condensed"/>
              </a:rPr>
              <a:t>Overall</a:t>
            </a:r>
            <a:r>
              <a:rPr lang="en-US" sz="3051" spc="27" dirty="0">
                <a:latin typeface="+mj-lt"/>
                <a:ea typeface="TT Rounds Condensed"/>
                <a:cs typeface="TT Rounds Condensed"/>
                <a:sym typeface="TT Rounds Condensed"/>
              </a:rPr>
              <a:t>, the system is expected to deliver accurate and efficient results in character extraction, making it suitable for applications like document digitization, handwriting recognition and optical character recognition.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37360" y="723274"/>
            <a:ext cx="1490472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REFERENCES</a:t>
            </a:r>
            <a:endParaRPr lang="en-US" sz="7200" spc="-118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45920" y="2547621"/>
            <a:ext cx="15087600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dirty="0" err="1" smtClean="0">
                <a:latin typeface="TT Rounds Condensed" charset="0"/>
              </a:rPr>
              <a:t>Altaf</a:t>
            </a:r>
            <a:r>
              <a:rPr lang="en-US" dirty="0" smtClean="0">
                <a:latin typeface="TT Rounds Condensed" charset="0"/>
              </a:rPr>
              <a:t> Ramjon1Asherl Bwatiramba1* </a:t>
            </a:r>
            <a:r>
              <a:rPr lang="en-US" dirty="0" err="1" smtClean="0">
                <a:latin typeface="TT Rounds Condensed" charset="0"/>
              </a:rPr>
              <a:t>Sivakumar</a:t>
            </a:r>
            <a:r>
              <a:rPr lang="en-US" dirty="0" smtClean="0">
                <a:latin typeface="TT Rounds Condensed" charset="0"/>
              </a:rPr>
              <a:t> Venkataraman2 (2023) Department of Computer Science, University of East London, London, UK 1*,2 </a:t>
            </a:r>
            <a:r>
              <a:rPr lang="en-US" dirty="0" err="1" smtClean="0">
                <a:latin typeface="TT Rounds Condensed" charset="0"/>
              </a:rPr>
              <a:t>Botho</a:t>
            </a:r>
            <a:r>
              <a:rPr lang="en-US" dirty="0" smtClean="0">
                <a:latin typeface="TT Rounds Condensed" charset="0"/>
              </a:rPr>
              <a:t> University, </a:t>
            </a:r>
            <a:r>
              <a:rPr lang="en-US" dirty="0" err="1" smtClean="0">
                <a:latin typeface="TT Rounds Condensed" charset="0"/>
              </a:rPr>
              <a:t>Botho</a:t>
            </a:r>
            <a:r>
              <a:rPr lang="en-US" dirty="0" smtClean="0">
                <a:latin typeface="TT Rounds Condensed" charset="0"/>
              </a:rPr>
              <a:t> Education Park, Gaborone, Botswana Assoc. </a:t>
            </a:r>
            <a:endParaRPr lang="en-US" dirty="0" smtClean="0">
              <a:latin typeface="TT Rounds Condensed" charset="0"/>
            </a:endParaRP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dirty="0" smtClean="0">
                <a:latin typeface="TT Rounds Condensed" charset="0"/>
              </a:rPr>
              <a:t>Prof</a:t>
            </a:r>
            <a:r>
              <a:rPr lang="en-US" dirty="0" smtClean="0">
                <a:latin typeface="TT Rounds Condensed" charset="0"/>
              </a:rPr>
              <a:t>. L. Rasikannan1, K. Gunal2, S. Sabarinathan3, S. </a:t>
            </a:r>
            <a:r>
              <a:rPr lang="en-US" dirty="0" err="1" smtClean="0">
                <a:latin typeface="TT Rounds Condensed" charset="0"/>
              </a:rPr>
              <a:t>Vigneswaran</a:t>
            </a:r>
            <a:r>
              <a:rPr lang="en-US" dirty="0" smtClean="0">
                <a:latin typeface="TT Rounds Condensed" charset="0"/>
              </a:rPr>
              <a:t> (Apr 2024) Dept. of Computer Science and Engineering, Government College of Engineering </a:t>
            </a:r>
            <a:r>
              <a:rPr lang="en-US" dirty="0" err="1" smtClean="0">
                <a:latin typeface="TT Rounds Condensed" charset="0"/>
              </a:rPr>
              <a:t>Srirangam</a:t>
            </a:r>
            <a:r>
              <a:rPr lang="en-US" dirty="0" smtClean="0">
                <a:latin typeface="TT Rounds Condensed" charset="0"/>
              </a:rPr>
              <a:t>, </a:t>
            </a:r>
            <a:r>
              <a:rPr lang="en-US" dirty="0" err="1" smtClean="0">
                <a:latin typeface="TT Rounds Condensed" charset="0"/>
              </a:rPr>
              <a:t>Tamilnadu</a:t>
            </a:r>
            <a:r>
              <a:rPr lang="en-US" dirty="0" smtClean="0">
                <a:latin typeface="TT Rounds Condensed" charset="0"/>
              </a:rPr>
              <a:t>, India Volume: 11 Issue: </a:t>
            </a:r>
            <a:r>
              <a:rPr lang="en-US" dirty="0" smtClean="0">
                <a:latin typeface="TT Rounds Condensed" charset="0"/>
              </a:rPr>
              <a:t>04</a:t>
            </a: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dirty="0" smtClean="0">
                <a:latin typeface="TT Rounds Condensed" charset="0"/>
              </a:rPr>
              <a:t> </a:t>
            </a:r>
            <a:r>
              <a:rPr lang="en-US" dirty="0" err="1" smtClean="0">
                <a:latin typeface="TT Rounds Condensed" charset="0"/>
              </a:rPr>
              <a:t>Sushmita</a:t>
            </a:r>
            <a:r>
              <a:rPr lang="en-US" dirty="0" smtClean="0">
                <a:latin typeface="TT Rounds Condensed" charset="0"/>
              </a:rPr>
              <a:t> B </a:t>
            </a:r>
            <a:r>
              <a:rPr lang="en-US" dirty="0" err="1" smtClean="0">
                <a:latin typeface="TT Rounds Condensed" charset="0"/>
              </a:rPr>
              <a:t>Poojary</a:t>
            </a:r>
            <a:r>
              <a:rPr lang="en-US" dirty="0" smtClean="0">
                <a:latin typeface="TT Rounds Condensed" charset="0"/>
              </a:rPr>
              <a:t>, 3 </a:t>
            </a:r>
            <a:r>
              <a:rPr lang="en-US" dirty="0" err="1" smtClean="0">
                <a:latin typeface="TT Rounds Condensed" charset="0"/>
              </a:rPr>
              <a:t>varshitha</a:t>
            </a:r>
            <a:r>
              <a:rPr lang="en-US" dirty="0" smtClean="0">
                <a:latin typeface="TT Rounds Condensed" charset="0"/>
              </a:rPr>
              <a:t>, 4 </a:t>
            </a:r>
            <a:r>
              <a:rPr lang="en-US" dirty="0" err="1" smtClean="0">
                <a:latin typeface="TT Rounds Condensed" charset="0"/>
              </a:rPr>
              <a:t>vidya</a:t>
            </a:r>
            <a:r>
              <a:rPr lang="en-US" dirty="0" smtClean="0">
                <a:latin typeface="TT Rounds Condensed" charset="0"/>
              </a:rPr>
              <a:t> K C, 5shilpa Assistant Professor “Handwritten Text Recognition System” (2021) Department of Computer Science and Engineering 1, 2,3,4,5 Alva’s Institute of Engineering and Technology, </a:t>
            </a:r>
            <a:r>
              <a:rPr lang="en-US" dirty="0" err="1" smtClean="0">
                <a:latin typeface="TT Rounds Condensed" charset="0"/>
              </a:rPr>
              <a:t>Mijar</a:t>
            </a:r>
            <a:r>
              <a:rPr lang="en-US" dirty="0" smtClean="0">
                <a:latin typeface="TT Rounds Condensed" charset="0"/>
              </a:rPr>
              <a:t>, India. </a:t>
            </a:r>
            <a:r>
              <a:rPr lang="en-US" dirty="0" smtClean="0">
                <a:latin typeface="TT Rounds Condensed" charset="0"/>
              </a:rPr>
              <a:t>.</a:t>
            </a: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dirty="0" smtClean="0">
                <a:latin typeface="TT Rounds Condensed" charset="0"/>
              </a:rPr>
              <a:t> </a:t>
            </a:r>
            <a:r>
              <a:rPr lang="en-US" dirty="0" err="1" smtClean="0">
                <a:latin typeface="TT Rounds Condensed" charset="0"/>
              </a:rPr>
              <a:t>Triveni</a:t>
            </a:r>
            <a:r>
              <a:rPr lang="en-US" dirty="0" smtClean="0">
                <a:latin typeface="TT Rounds Condensed" charset="0"/>
              </a:rPr>
              <a:t> K.M.**1, </a:t>
            </a:r>
            <a:r>
              <a:rPr lang="en-US" dirty="0" err="1" smtClean="0">
                <a:latin typeface="TT Rounds Condensed" charset="0"/>
              </a:rPr>
              <a:t>Thanushree</a:t>
            </a:r>
            <a:r>
              <a:rPr lang="en-US" dirty="0" smtClean="0">
                <a:latin typeface="TT Rounds Condensed" charset="0"/>
              </a:rPr>
              <a:t> R. 2, Prof. </a:t>
            </a:r>
            <a:r>
              <a:rPr lang="en-US" dirty="0" err="1" smtClean="0">
                <a:latin typeface="TT Rounds Condensed" charset="0"/>
              </a:rPr>
              <a:t>Vinaykumar</a:t>
            </a:r>
            <a:r>
              <a:rPr lang="en-US" dirty="0" smtClean="0">
                <a:latin typeface="TT Rounds Condensed" charset="0"/>
              </a:rPr>
              <a:t> </a:t>
            </a:r>
            <a:r>
              <a:rPr lang="en-US" dirty="0" err="1" smtClean="0">
                <a:latin typeface="TT Rounds Condensed" charset="0"/>
              </a:rPr>
              <a:t>Hittalamani</a:t>
            </a:r>
            <a:r>
              <a:rPr lang="en-US" dirty="0" smtClean="0">
                <a:latin typeface="TT Rounds Condensed" charset="0"/>
              </a:rPr>
              <a:t>*3 *1,(2022)Dept. Of MCA VTU University </a:t>
            </a:r>
            <a:r>
              <a:rPr lang="en-US" dirty="0" err="1" smtClean="0">
                <a:latin typeface="TT Rounds Condensed" charset="0"/>
              </a:rPr>
              <a:t>Belagavi</a:t>
            </a:r>
            <a:r>
              <a:rPr lang="en-US" dirty="0" smtClean="0">
                <a:latin typeface="TT Rounds Condensed" charset="0"/>
              </a:rPr>
              <a:t> Karnataka, India. *3Assistant Professor, Dept. Of MCA VTU University </a:t>
            </a:r>
            <a:r>
              <a:rPr lang="en-US" dirty="0" err="1" smtClean="0">
                <a:latin typeface="TT Rounds Condensed" charset="0"/>
              </a:rPr>
              <a:t>Belagavi</a:t>
            </a:r>
            <a:r>
              <a:rPr lang="en-US" dirty="0" smtClean="0">
                <a:latin typeface="TT Rounds Condensed" charset="0"/>
              </a:rPr>
              <a:t> Karnataka, India.. </a:t>
            </a:r>
            <a:endParaRPr lang="en-US" dirty="0" smtClean="0">
              <a:latin typeface="TT Rounds Condensed" charset="0"/>
            </a:endParaRP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dirty="0" err="1" smtClean="0">
                <a:latin typeface="TT Rounds Condensed" charset="0"/>
              </a:rPr>
              <a:t>Nafiz</a:t>
            </a:r>
            <a:r>
              <a:rPr lang="en-US" dirty="0" smtClean="0">
                <a:latin typeface="TT Rounds Condensed" charset="0"/>
              </a:rPr>
              <a:t> </a:t>
            </a:r>
            <a:r>
              <a:rPr lang="en-US" dirty="0" smtClean="0">
                <a:latin typeface="TT Rounds Condensed" charset="0"/>
              </a:rPr>
              <a:t>Arica, and </a:t>
            </a:r>
            <a:r>
              <a:rPr lang="en-US" dirty="0" err="1" smtClean="0">
                <a:latin typeface="TT Rounds Condensed" charset="0"/>
              </a:rPr>
              <a:t>Fatos</a:t>
            </a:r>
            <a:r>
              <a:rPr lang="en-US" dirty="0" smtClean="0">
                <a:latin typeface="TT Rounds Condensed" charset="0"/>
              </a:rPr>
              <a:t> T. </a:t>
            </a:r>
            <a:r>
              <a:rPr lang="en-US" dirty="0" err="1" smtClean="0">
                <a:latin typeface="TT Rounds Condensed" charset="0"/>
              </a:rPr>
              <a:t>Yarman-Vural</a:t>
            </a:r>
            <a:r>
              <a:rPr lang="en-US" dirty="0" smtClean="0">
                <a:latin typeface="TT Rounds Condensed" charset="0"/>
              </a:rPr>
              <a:t>, (2024``) "Optical Character Recognition for Cursive Handwriting", IEEE Transactions on Pattern Analysis and Machine Intelligence, vol.24, no.6, pp. 801-113.</a:t>
            </a:r>
            <a:endParaRPr lang="en-US" spc="27" dirty="0">
              <a:latin typeface="TT Rounds Condensed" charset="0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787071" y="4165408"/>
            <a:ext cx="12946448" cy="4592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0285" lvl="2" indent="-760095" algn="l">
              <a:lnSpc>
                <a:spcPts val="11664"/>
              </a:lnSpc>
              <a:buFont typeface="Arial"/>
              <a:buChar char="⚬"/>
            </a:pPr>
            <a:r>
              <a:rPr lang="en-US" sz="10800" spc="101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THANKYOU….</a:t>
            </a:r>
          </a:p>
          <a:p>
            <a:pPr marL="633412" lvl="2" indent="-211138" algn="l">
              <a:lnSpc>
                <a:spcPts val="3240"/>
              </a:lnSpc>
            </a:pPr>
            <a:r>
              <a:rPr lang="en-US" sz="3000" spc="28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                                                                 </a:t>
            </a:r>
          </a:p>
          <a:p>
            <a:pPr marL="633412" lvl="2" indent="-211138" algn="l">
              <a:lnSpc>
                <a:spcPts val="3240"/>
              </a:lnSpc>
            </a:pPr>
            <a:r>
              <a:rPr lang="en-US" sz="3000" spc="28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37360" y="723274"/>
            <a:ext cx="14904720" cy="183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TABLE OF CONTENTS: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3086100"/>
            <a:ext cx="7239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400" lvl="2" indent="-179467">
              <a:lnSpc>
                <a:spcPct val="150000"/>
              </a:lnSpc>
              <a:buAutoNum type="arabicPeriod"/>
            </a:pPr>
            <a:r>
              <a:rPr lang="en-US" sz="3200" spc="23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OBJECTIVES</a:t>
            </a:r>
          </a:p>
          <a:p>
            <a:pPr marL="538400" lvl="2" indent="-179467">
              <a:lnSpc>
                <a:spcPct val="150000"/>
              </a:lnSpc>
              <a:buAutoNum type="arabicPeriod"/>
            </a:pPr>
            <a:r>
              <a:rPr lang="en-US" sz="3200" spc="23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EXISTING SYSTEM</a:t>
            </a:r>
          </a:p>
          <a:p>
            <a:pPr marL="538400" lvl="2" indent="-179467">
              <a:lnSpc>
                <a:spcPct val="150000"/>
              </a:lnSpc>
              <a:buAutoNum type="arabicPeriod"/>
            </a:pPr>
            <a:r>
              <a:rPr lang="en-US" sz="3200" spc="23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PROPOSED SYSTEM</a:t>
            </a:r>
          </a:p>
          <a:p>
            <a:pPr marL="582930" lvl="2" indent="-194310">
              <a:lnSpc>
                <a:spcPct val="150000"/>
              </a:lnSpc>
              <a:buAutoNum type="arabicPeriod"/>
            </a:pPr>
            <a:r>
              <a:rPr lang="en-US" sz="3200" spc="21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LITERATURE SURVEY</a:t>
            </a:r>
          </a:p>
          <a:p>
            <a:pPr marL="582930" lvl="2" indent="-194310">
              <a:lnSpc>
                <a:spcPct val="150000"/>
              </a:lnSpc>
              <a:buAutoNum type="arabicPeriod"/>
            </a:pPr>
            <a:r>
              <a:rPr lang="en-US" sz="3200" spc="21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WORKFLOW DIAGRAM</a:t>
            </a:r>
          </a:p>
          <a:p>
            <a:pPr marL="582930" lvl="2" indent="-194310">
              <a:lnSpc>
                <a:spcPct val="150000"/>
              </a:lnSpc>
              <a:buAutoNum type="arabicPeriod"/>
            </a:pPr>
            <a:r>
              <a:rPr lang="en-US" sz="3200" spc="21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MODULES</a:t>
            </a:r>
          </a:p>
          <a:p>
            <a:pPr marL="582930" lvl="2" indent="-194310">
              <a:lnSpc>
                <a:spcPct val="150000"/>
              </a:lnSpc>
              <a:buAutoNum type="arabicPeriod"/>
            </a:pPr>
            <a:r>
              <a:rPr lang="en-US" sz="3200" spc="21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</a:t>
            </a:r>
          </a:p>
          <a:p>
            <a:pPr marL="582930" lvl="2" indent="-194310">
              <a:lnSpc>
                <a:spcPct val="150000"/>
              </a:lnSpc>
              <a:buAutoNum type="arabicPeriod"/>
            </a:pPr>
            <a:r>
              <a:rPr lang="en-US" sz="3200" spc="21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REFERENCES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95158" y="776361"/>
            <a:ext cx="14904720" cy="94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 dirty="0" smtClean="0">
                <a:solidFill>
                  <a:srgbClr val="404040"/>
                </a:solidFill>
                <a:latin typeface="TT Rounds Condensed" charset="0"/>
                <a:ea typeface="TT Rounds Condensed"/>
                <a:cs typeface="TT Rounds Condensed"/>
                <a:sym typeface="TT Rounds Condensed"/>
              </a:rPr>
              <a:t>OBJECTIVES</a:t>
            </a:r>
            <a:endParaRPr lang="en-US" sz="7200" spc="-118" dirty="0">
              <a:solidFill>
                <a:srgbClr val="404040"/>
              </a:solidFill>
              <a:latin typeface="TT Rounds Condensed" charset="0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0200" y="2850346"/>
            <a:ext cx="15087600" cy="510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dirty="0" smtClean="0"/>
              <a:t>The project aims to accurately identify and extract individual characters from various types of visual inputs using </a:t>
            </a:r>
            <a:r>
              <a:rPr lang="en-US" sz="2800" dirty="0" err="1" smtClean="0"/>
              <a:t>OpenCV</a:t>
            </a:r>
            <a:r>
              <a:rPr lang="en-US" sz="2800" dirty="0" smtClean="0"/>
              <a:t> and flask.</a:t>
            </a:r>
          </a:p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dirty="0" smtClean="0"/>
              <a:t>The system will focus on improving the pre-processing stage by enhancing image quality through contrast adjustment, noise reduction, and overall image enhancement</a:t>
            </a:r>
            <a:r>
              <a:rPr lang="en-US" sz="2800" dirty="0" smtClean="0"/>
              <a:t>.</a:t>
            </a:r>
          </a:p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dirty="0" smtClean="0"/>
              <a:t>Advanced </a:t>
            </a:r>
            <a:r>
              <a:rPr lang="en-US" sz="2800" dirty="0" err="1" smtClean="0"/>
              <a:t>OpenCV</a:t>
            </a:r>
            <a:r>
              <a:rPr lang="en-US" sz="2800" dirty="0" smtClean="0"/>
              <a:t> methods will be employed to extract relevant features of characters, such as edges, lines, and corners, to improve character recognition accuracy</a:t>
            </a:r>
            <a:r>
              <a:rPr lang="en-US" sz="2800" dirty="0" smtClean="0"/>
              <a:t>.</a:t>
            </a:r>
          </a:p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dirty="0" smtClean="0"/>
              <a:t>The evaluation process aims to verify that the system accurately extracts and processes characters from images, confirming its overall effectiveness.</a:t>
            </a:r>
            <a:endParaRPr lang="en-US" sz="2775" spc="25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76400" y="1257300"/>
            <a:ext cx="1490472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 dirty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EXISTING </a:t>
            </a:r>
            <a:r>
              <a:rPr lang="en-US" sz="7200" spc="-118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SYSTEM</a:t>
            </a:r>
            <a:endParaRPr lang="en-US" sz="7200" spc="-118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76400" y="2628900"/>
            <a:ext cx="15087600" cy="5886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1742" lvl="2" indent="-200581" algn="just">
              <a:lnSpc>
                <a:spcPts val="5130"/>
              </a:lnSpc>
              <a:buFont typeface="Arial"/>
              <a:buChar char="⚬"/>
            </a:pPr>
            <a:r>
              <a:rPr lang="en-US" sz="2800" dirty="0" err="1" smtClean="0"/>
              <a:t>OpenCV</a:t>
            </a:r>
            <a:r>
              <a:rPr lang="en-US" sz="2800" dirty="0" smtClean="0"/>
              <a:t> is a popular computer vision library that provides a wide range of tools for image processing and computer vision tasks, making it ideal for character extraction.</a:t>
            </a:r>
            <a:endParaRPr lang="en-US" sz="2800" spc="26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marL="601742" lvl="2" indent="-200581" algn="just">
              <a:lnSpc>
                <a:spcPts val="5130"/>
              </a:lnSpc>
              <a:buFont typeface="Arial"/>
              <a:buChar char="⚬"/>
            </a:pPr>
            <a:r>
              <a:rPr lang="en-US" sz="2800" dirty="0" smtClean="0"/>
              <a:t>The system consists of several key modules: image pre-processing, character segmentation, feature extraction, and character recognition</a:t>
            </a:r>
            <a:r>
              <a:rPr lang="en-US" sz="2800" dirty="0" smtClean="0"/>
              <a:t>.</a:t>
            </a:r>
          </a:p>
          <a:p>
            <a:pPr marL="601742" lvl="2" indent="-200581" algn="just">
              <a:lnSpc>
                <a:spcPts val="5130"/>
              </a:lnSpc>
              <a:buFont typeface="Arial"/>
              <a:buChar char="⚬"/>
            </a:pPr>
            <a:r>
              <a:rPr lang="en-US" sz="2800" dirty="0" smtClean="0"/>
              <a:t>The segmentation module divides the pre-processed image into individual characters, enabling accurate isolation of each character for feature extraction</a:t>
            </a:r>
            <a:r>
              <a:rPr lang="en-US" sz="2800" dirty="0" smtClean="0"/>
              <a:t>.</a:t>
            </a:r>
          </a:p>
          <a:p>
            <a:pPr marL="601742" lvl="2" indent="-200581" algn="just">
              <a:lnSpc>
                <a:spcPts val="5130"/>
              </a:lnSpc>
              <a:buFont typeface="Arial"/>
              <a:buChar char="⚬"/>
            </a:pPr>
            <a:r>
              <a:rPr lang="en-US" sz="2800" dirty="0" smtClean="0"/>
              <a:t>The system can recognize characters in noisy and low-quality images, but may struggle with complex images containing multiple fonts or sizes, and handwritten characters, which may require additional pre-processing.</a:t>
            </a:r>
            <a:endParaRPr lang="en-US" sz="2800" spc="26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52600" y="1028700"/>
            <a:ext cx="1490472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 dirty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PROPOSED </a:t>
            </a:r>
            <a:r>
              <a:rPr lang="en-US" sz="7200" spc="-118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SYSTEM</a:t>
            </a:r>
            <a:endParaRPr lang="en-US" sz="7200" spc="-118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45920" y="2585721"/>
            <a:ext cx="15087600" cy="510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dirty="0" smtClean="0"/>
              <a:t>Web </a:t>
            </a:r>
            <a:r>
              <a:rPr lang="en-US" sz="2800" dirty="0" smtClean="0"/>
              <a:t>technologies like Flask (for backend processing) and HTML (for front-end display) to enable automatic text recognition and extraction from images, videos, and live feeds.</a:t>
            </a:r>
            <a:r>
              <a:rPr lang="en-US" sz="2800" spc="25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</a:t>
            </a:r>
            <a:endParaRPr lang="en-US" sz="2800" spc="25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spc="25" dirty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2800" dirty="0" smtClean="0">
                <a:sym typeface="TT Rounds Condensed"/>
              </a:rPr>
              <a:t>A</a:t>
            </a:r>
            <a:r>
              <a:rPr lang="en-US" sz="2800" dirty="0" smtClean="0"/>
              <a:t>llows </a:t>
            </a:r>
            <a:r>
              <a:rPr lang="en-US" sz="2800" dirty="0" smtClean="0"/>
              <a:t>users to upload images or stream video content to a web server for processing. The interface is interactive and uses HTML and JavaScript to display results in real time.</a:t>
            </a:r>
            <a:endParaRPr lang="en-US" sz="2800" spc="25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dirty="0" smtClean="0"/>
              <a:t>Flask handles user requests on the backend and integrates with image processing tools and Optical Character Recognition (OCR) engines for text extraction.</a:t>
            </a:r>
            <a:r>
              <a:rPr lang="en-US" sz="2800" spc="25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</a:t>
            </a:r>
            <a:endParaRPr lang="en-US" sz="2800" spc="25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marL="585907" lvl="2" indent="-195302" algn="just">
              <a:lnSpc>
                <a:spcPct val="150000"/>
              </a:lnSpc>
              <a:buFont typeface="Arial"/>
              <a:buChar char="⚬"/>
            </a:pPr>
            <a:r>
              <a:rPr lang="en-US" sz="2800" dirty="0" smtClean="0"/>
              <a:t>Users </a:t>
            </a:r>
            <a:r>
              <a:rPr lang="en-US" sz="2800" dirty="0" smtClean="0"/>
              <a:t>can view processed frames or extracted text directly on the web page in real time, providing an interactive and seamless user experience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19200" y="495300"/>
            <a:ext cx="1490472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 dirty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LITERATURE </a:t>
            </a:r>
            <a:r>
              <a:rPr lang="en-US" sz="7200" spc="-118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SURVEY</a:t>
            </a:r>
            <a:endParaRPr lang="en-US" sz="7200" spc="-118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28600" y="1562100"/>
          <a:ext cx="17792701" cy="8523455"/>
        </p:xfrm>
        <a:graphic>
          <a:graphicData uri="http://schemas.openxmlformats.org/drawingml/2006/table">
            <a:tbl>
              <a:tblPr/>
              <a:tblGrid>
                <a:gridCol w="1297854"/>
                <a:gridCol w="3567543"/>
                <a:gridCol w="2775259"/>
                <a:gridCol w="2400725"/>
                <a:gridCol w="2732044"/>
                <a:gridCol w="2631049"/>
                <a:gridCol w="2388227"/>
              </a:tblGrid>
              <a:tr h="948484"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 dirty="0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S.NO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YEAR OF PUBLICATION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AUTHORS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ALGORITHMS USED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</a:tr>
              <a:tr h="2076251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TEXT IMAGE PROCESSING USING FLASK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Research Gate December </a:t>
                      </a: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10,2023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err="1" smtClean="0"/>
                        <a:t>Triveni</a:t>
                      </a:r>
                      <a:r>
                        <a:rPr lang="en-US" sz="2400" dirty="0" smtClean="0"/>
                        <a:t> K.M., </a:t>
                      </a:r>
                      <a:r>
                        <a:rPr lang="en-US" sz="2400" dirty="0" err="1" smtClean="0"/>
                        <a:t>Thanushree</a:t>
                      </a:r>
                      <a:r>
                        <a:rPr lang="en-US" sz="2400" dirty="0" smtClean="0"/>
                        <a:t> R., Prof. </a:t>
                      </a:r>
                      <a:r>
                        <a:rPr lang="en-US" sz="2400" dirty="0" err="1" smtClean="0"/>
                        <a:t>Vinaykumar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Hittalamani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Image Extraction, Text Recognition, Convert It On Audio, </a:t>
                      </a:r>
                      <a:r>
                        <a:rPr lang="en-US" sz="2400" dirty="0" err="1" smtClean="0"/>
                        <a:t>Pdf</a:t>
                      </a:r>
                      <a:r>
                        <a:rPr lang="en-US" sz="2400" dirty="0" smtClean="0"/>
                        <a:t>, Future Extraction.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Robustness, Scalability, </a:t>
                      </a:r>
                      <a:r>
                        <a:rPr lang="en-US" sz="2400" spc="22" dirty="0" err="1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Interpretability,Ease</a:t>
                      </a:r>
                      <a:r>
                        <a:rPr lang="en-US" sz="2400" spc="22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 of development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Lack of precision, Complexity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</a:tr>
              <a:tr h="1898508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 HANDWRITTEN TEXT RECOGNITION SYSTEM 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IJITEE April </a:t>
                      </a: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10,2021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err="1" smtClean="0"/>
                        <a:t>Sushmitha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sushmitha</a:t>
                      </a:r>
                      <a:r>
                        <a:rPr lang="en-US" sz="2400" dirty="0" smtClean="0"/>
                        <a:t> B </a:t>
                      </a:r>
                      <a:r>
                        <a:rPr lang="en-US" sz="2400" dirty="0" err="1" smtClean="0"/>
                        <a:t>Poojary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varshitha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vidya</a:t>
                      </a:r>
                      <a:r>
                        <a:rPr lang="en-US" sz="2400" dirty="0" smtClean="0"/>
                        <a:t> K C, </a:t>
                      </a:r>
                      <a:r>
                        <a:rPr lang="en-US" sz="2400" dirty="0" err="1" smtClean="0"/>
                        <a:t>shilpa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Handwritten text recognition, </a:t>
                      </a:r>
                      <a:r>
                        <a:rPr lang="en-US" sz="2400" dirty="0" err="1" smtClean="0"/>
                        <a:t>Convolutional</a:t>
                      </a:r>
                      <a:r>
                        <a:rPr lang="en-US" sz="2400" dirty="0" smtClean="0"/>
                        <a:t> neural network, and recurrent neural network.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High accuracy, Faster processing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Lack of precision, Complexity</a:t>
                      </a: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</a:tr>
              <a:tr h="2468156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3.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A TEXT EXTRACTION FROM VIDEO USING DEEP LEARNING 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Research Gate, November </a:t>
                      </a: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11,2024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Assoc. Prof. L. </a:t>
                      </a:r>
                      <a:r>
                        <a:rPr lang="en-US" sz="2400" dirty="0" err="1" smtClean="0"/>
                        <a:t>Rasikannan</a:t>
                      </a:r>
                      <a:r>
                        <a:rPr lang="en-US" sz="2400" dirty="0" smtClean="0"/>
                        <a:t>, K. </a:t>
                      </a:r>
                      <a:r>
                        <a:rPr lang="en-US" sz="2400" dirty="0" err="1" smtClean="0"/>
                        <a:t>Gunal</a:t>
                      </a:r>
                      <a:r>
                        <a:rPr lang="en-US" sz="2400" dirty="0" smtClean="0"/>
                        <a:t>, S. </a:t>
                      </a:r>
                      <a:r>
                        <a:rPr lang="en-US" sz="2400" dirty="0" err="1" smtClean="0"/>
                        <a:t>Sabarinathan</a:t>
                      </a:r>
                      <a:r>
                        <a:rPr lang="en-US" sz="2400" dirty="0" smtClean="0"/>
                        <a:t>, S. </a:t>
                      </a:r>
                      <a:r>
                        <a:rPr lang="en-US" sz="2400" dirty="0" err="1" smtClean="0"/>
                        <a:t>Vigneswaran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Optical Character Recognition (OCR), </a:t>
                      </a:r>
                      <a:r>
                        <a:rPr lang="en-US" sz="2400" dirty="0" err="1" smtClean="0"/>
                        <a:t>Convolutional</a:t>
                      </a:r>
                      <a:r>
                        <a:rPr lang="en-US" sz="2400" dirty="0" smtClean="0"/>
                        <a:t> Recurrent Neural Network (CRNN), Text Extraction, Video Content, Information Retire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Robustness, Scalability, Interpretability,Ease of development</a:t>
                      </a: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Computational and complex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37360" y="723274"/>
            <a:ext cx="1490472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 dirty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LITERATURE </a:t>
            </a:r>
            <a:r>
              <a:rPr lang="en-US" sz="7200" spc="-118" dirty="0" smtClean="0">
                <a:solidFill>
                  <a:srgbClr val="40404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SURVEY</a:t>
            </a:r>
            <a:endParaRPr lang="en-US" sz="7200" spc="-118" dirty="0">
              <a:solidFill>
                <a:srgbClr val="40404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45656" y="2769395"/>
          <a:ext cx="17856201" cy="6517160"/>
        </p:xfrm>
        <a:graphic>
          <a:graphicData uri="http://schemas.openxmlformats.org/drawingml/2006/table">
            <a:tbl>
              <a:tblPr/>
              <a:tblGrid>
                <a:gridCol w="2550886"/>
                <a:gridCol w="2550886"/>
                <a:gridCol w="2249071"/>
                <a:gridCol w="2852700"/>
                <a:gridCol w="2550886"/>
                <a:gridCol w="2550886"/>
                <a:gridCol w="2550886"/>
              </a:tblGrid>
              <a:tr h="1037000"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 dirty="0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S.NO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YEAR OF PUBLICATION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AUTHORS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 dirty="0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ALGORITHMS USED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b="1" spc="2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</a:tr>
              <a:tr h="2111720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4.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HANDWRITTEN CHARACTER RECOGNITION TO OBTAIN EDITABLE TEXT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Research Gate, August 13, </a:t>
                      </a: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2020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Vaibhav. V. Mainkar, Mr. Ajinkya B. Upade, Jyoti A. Katkar, Poonam R. Pednekar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OCR, Feature Extraction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High accuracy, Faster processing, Time saving</a:t>
                      </a: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Limited Recognition Ability, Training and customization requirements.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</a:tr>
              <a:tr h="1753480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5.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HANDWRITTEN CHARACTER RECOGNITION USING DEEP LEARNING (CONVOLUTIONAL NEURAL NETWORK) 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IJITEEE</a:t>
                      </a:r>
                      <a:r>
                        <a:rPr lang="en-US" sz="2400" spc="22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, June </a:t>
                      </a:r>
                      <a:r>
                        <a:rPr lang="en-US" sz="2400" spc="22" dirty="0" smtClean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20,2023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nn-NO" sz="2400" dirty="0" smtClean="0"/>
                        <a:t>Altaf Ramjon , Asherl Bwatiramba , Sivakumar Venkataraman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 smtClean="0"/>
                        <a:t>Simple Neural Network , </a:t>
                      </a:r>
                      <a:r>
                        <a:rPr lang="en-US" sz="2400" dirty="0" err="1" smtClean="0"/>
                        <a:t>Convolutional</a:t>
                      </a:r>
                      <a:r>
                        <a:rPr lang="en-US" sz="2400" dirty="0" smtClean="0"/>
                        <a:t> Neural Network , Handwritten Recognition.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Accesibility,Reduced data entry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spc="22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Cost, Privacy concerns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11-21 212154.png"/>
          <p:cNvPicPr>
            <a:picLocks noChangeAspect="1"/>
          </p:cNvPicPr>
          <p:nvPr/>
        </p:nvPicPr>
        <p:blipFill>
          <a:blip r:embed="rId2" cstate="print"/>
          <a:srcRect l="9229" t="1778" r="13858" b="3125"/>
          <a:stretch>
            <a:fillRect/>
          </a:stretch>
        </p:blipFill>
        <p:spPr>
          <a:xfrm>
            <a:off x="7239000" y="1638300"/>
            <a:ext cx="3608957" cy="8426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7239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T Rounds Condensed" charset="0"/>
              </a:rPr>
              <a:t>WORKFLOW DIAGRAM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TT Rounds Condense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9601200"/>
            <a:ext cx="18288000" cy="685800"/>
            <a:chOff x="0" y="0"/>
            <a:chExt cx="24384000" cy="91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914400"/>
            </a:xfrm>
            <a:custGeom>
              <a:avLst/>
              <a:gdLst/>
              <a:ahLst/>
              <a:cxnLst/>
              <a:rect l="l" t="t" r="r" b="b"/>
              <a:pathLst>
                <a:path w="24384000" h="9144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501474"/>
            <a:ext cx="18288000" cy="98965"/>
            <a:chOff x="0" y="0"/>
            <a:chExt cx="24384001" cy="1319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1953"/>
            </a:xfrm>
            <a:custGeom>
              <a:avLst/>
              <a:gdLst/>
              <a:ahLst/>
              <a:cxnLst/>
              <a:rect l="l" t="t" r="r" b="b"/>
              <a:pathLst>
                <a:path w="24384000" h="131953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id="6" name="Group 6"/>
          <p:cNvGrpSpPr/>
          <p:nvPr/>
        </p:nvGrpSpPr>
        <p:grpSpPr>
          <a:xfrm rot="2188">
            <a:off x="1780771" y="2602004"/>
            <a:ext cx="14969493" cy="9525"/>
            <a:chOff x="0" y="0"/>
            <a:chExt cx="19959324" cy="1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9320" cy="12700"/>
            </a:xfrm>
            <a:custGeom>
              <a:avLst/>
              <a:gdLst/>
              <a:ahLst/>
              <a:cxnLst/>
              <a:rect l="l" t="t" r="r" b="b"/>
              <a:pathLst>
                <a:path w="19959320" h="12700">
                  <a:moveTo>
                    <a:pt x="6350" y="0"/>
                  </a:moveTo>
                  <a:lnTo>
                    <a:pt x="19952970" y="0"/>
                  </a:lnTo>
                  <a:cubicBezTo>
                    <a:pt x="19956526" y="0"/>
                    <a:pt x="19959320" y="2794"/>
                    <a:pt x="19959320" y="6350"/>
                  </a:cubicBezTo>
                  <a:cubicBezTo>
                    <a:pt x="19959320" y="9906"/>
                    <a:pt x="19956526" y="12700"/>
                    <a:pt x="19952970" y="12700"/>
                  </a:cubicBezTo>
                  <a:lnTo>
                    <a:pt x="6350" y="12700"/>
                  </a:lnTo>
                  <a:cubicBezTo>
                    <a:pt x="2794" y="12700"/>
                    <a:pt x="0" y="9906"/>
                    <a:pt x="0" y="6350"/>
                  </a:cubicBezTo>
                  <a:cubicBezTo>
                    <a:pt x="0" y="2794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737360" y="723274"/>
            <a:ext cx="14904720" cy="94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4"/>
              </a:lnSpc>
            </a:pPr>
            <a:r>
              <a:rPr lang="en-US" sz="7200" dirty="0" smtClean="0">
                <a:latin typeface="TT Rounds Condensed" charset="0"/>
                <a:sym typeface="TT Rounds Condensed"/>
              </a:rPr>
              <a:t>MODULES</a:t>
            </a:r>
            <a:endParaRPr lang="en-US" sz="7200" spc="-118" dirty="0">
              <a:solidFill>
                <a:srgbClr val="404040"/>
              </a:solidFill>
              <a:latin typeface="TT Rounds Condensed" charset="0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645920" y="2547621"/>
            <a:ext cx="15087600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sz="3200" dirty="0" smtClean="0"/>
              <a:t>IMAGE CHARACTER </a:t>
            </a:r>
            <a:r>
              <a:rPr lang="en-US" sz="3200" dirty="0" smtClean="0"/>
              <a:t>EXTRACTION:</a:t>
            </a:r>
            <a:r>
              <a:rPr lang="en-US" sz="3051" spc="27" dirty="0" smtClean="0">
                <a:solidFill>
                  <a:srgbClr val="404040"/>
                </a:solidFill>
                <a:latin typeface="TT Rounds Condensed"/>
                <a:sym typeface="TT Rounds Condensed"/>
              </a:rPr>
              <a:t> </a:t>
            </a:r>
            <a:r>
              <a:rPr lang="en-US" sz="3200" dirty="0" smtClean="0"/>
              <a:t>This module focuses on building a sophisticated computer vision system to accurately extract characters from documents and images. Leveraging tools like </a:t>
            </a:r>
            <a:r>
              <a:rPr lang="en-US" sz="3200" dirty="0" err="1" smtClean="0"/>
              <a:t>OpenCV</a:t>
            </a:r>
            <a:r>
              <a:rPr lang="en-US" sz="3200" dirty="0" smtClean="0"/>
              <a:t>, </a:t>
            </a:r>
            <a:r>
              <a:rPr lang="en-US" sz="3200" dirty="0" err="1" smtClean="0"/>
              <a:t>Pytesseract</a:t>
            </a:r>
            <a:r>
              <a:rPr lang="en-US" sz="3200" dirty="0" smtClean="0"/>
              <a:t>, </a:t>
            </a:r>
            <a:r>
              <a:rPr lang="en-US" sz="3200" dirty="0" err="1" smtClean="0"/>
              <a:t>Matplotlib</a:t>
            </a:r>
            <a:r>
              <a:rPr lang="en-US" sz="3200" dirty="0" smtClean="0"/>
              <a:t>, and Flask, the system ensures efficient and precise text extraction. </a:t>
            </a:r>
            <a:endParaRPr lang="en-US" sz="3200" dirty="0" smtClean="0"/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sz="3200" dirty="0" smtClean="0"/>
              <a:t>VIDEO CHARACTER </a:t>
            </a:r>
            <a:r>
              <a:rPr lang="en-US" sz="3200" dirty="0" smtClean="0"/>
              <a:t>EXTRACTION</a:t>
            </a:r>
            <a:r>
              <a:rPr lang="en-US" sz="3200" dirty="0" smtClean="0"/>
              <a:t>:  This project represents a robust integration of computer vision and OCR technologies, designed to accurately extract textual information from both images and video content</a:t>
            </a:r>
            <a:r>
              <a:rPr lang="en-US" sz="3200" dirty="0" smtClean="0"/>
              <a:t>.</a:t>
            </a:r>
          </a:p>
          <a:p>
            <a:pPr marL="644437" lvl="2" indent="-214812" algn="just">
              <a:lnSpc>
                <a:spcPts val="4945"/>
              </a:lnSpc>
              <a:buFont typeface="Arial"/>
              <a:buChar char="⚬"/>
            </a:pPr>
            <a:r>
              <a:rPr lang="en-US" sz="3200" dirty="0" smtClean="0"/>
              <a:t>VISUALS CHARACTER EXTRACTION: This module is designed to perform real-time character extraction from a live video stream using </a:t>
            </a:r>
            <a:r>
              <a:rPr lang="en-US" sz="3200" dirty="0" err="1" smtClean="0"/>
              <a:t>OpenCV</a:t>
            </a:r>
            <a:r>
              <a:rPr lang="en-US" sz="3200" dirty="0" smtClean="0"/>
              <a:t> and </a:t>
            </a:r>
            <a:r>
              <a:rPr lang="en-US" sz="3200" dirty="0" err="1" smtClean="0"/>
              <a:t>Tesseract</a:t>
            </a:r>
            <a:r>
              <a:rPr lang="en-US" sz="3200" dirty="0" smtClean="0"/>
              <a:t> OCR. It begins by initializing the video capture using the default camera (index 0).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1074</Words>
  <Application>Microsoft Office PowerPoint</Application>
  <PresentationFormat>Custom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Arimo Bold</vt:lpstr>
      <vt:lpstr>TT Rounds Condensed</vt:lpstr>
      <vt:lpstr>TT Rounds Condensed Bold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DOC-20241105-WA0001.</dc:title>
  <dc:creator>PURPLEBAT PC</dc:creator>
  <cp:lastModifiedBy>NAVEEN</cp:lastModifiedBy>
  <cp:revision>2</cp:revision>
  <dcterms:created xsi:type="dcterms:W3CDTF">2006-08-16T00:00:00Z</dcterms:created>
  <dcterms:modified xsi:type="dcterms:W3CDTF">2024-11-21T16:29:29Z</dcterms:modified>
  <dc:identifier>DAGVlkYmO40</dc:identifier>
</cp:coreProperties>
</file>