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80" r:id="rId4"/>
    <p:sldId id="275" r:id="rId5"/>
    <p:sldId id="276" r:id="rId6"/>
    <p:sldId id="278" r:id="rId7"/>
    <p:sldId id="257" r:id="rId8"/>
    <p:sldId id="258" r:id="rId9"/>
    <p:sldId id="272" r:id="rId10"/>
    <p:sldId id="261" r:id="rId11"/>
    <p:sldId id="282" r:id="rId12"/>
    <p:sldId id="292" r:id="rId13"/>
    <p:sldId id="286" r:id="rId14"/>
    <p:sldId id="297" r:id="rId15"/>
    <p:sldId id="293" r:id="rId16"/>
    <p:sldId id="294" r:id="rId17"/>
    <p:sldId id="298" r:id="rId18"/>
    <p:sldId id="289" r:id="rId19"/>
    <p:sldId id="291" r:id="rId20"/>
    <p:sldId id="290" r:id="rId21"/>
    <p:sldId id="302" r:id="rId22"/>
    <p:sldId id="303" r:id="rId23"/>
    <p:sldId id="284" r:id="rId24"/>
    <p:sldId id="285" r:id="rId25"/>
    <p:sldId id="300" r:id="rId26"/>
    <p:sldId id="299" r:id="rId27"/>
    <p:sldId id="304" r:id="rId28"/>
    <p:sldId id="305" r:id="rId29"/>
    <p:sldId id="262" r:id="rId30"/>
    <p:sldId id="263" r:id="rId31"/>
    <p:sldId id="274"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286" autoAdjust="0"/>
    <p:restoredTop sz="94660"/>
  </p:normalViewPr>
  <p:slideViewPr>
    <p:cSldViewPr snapToGrid="0">
      <p:cViewPr varScale="1">
        <p:scale>
          <a:sx n="88" d="100"/>
          <a:sy n="88" d="100"/>
        </p:scale>
        <p:origin x="-317"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1322821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9482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221158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2515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208057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39418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1014624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155003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29783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122345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821AD8-4FDF-47C2-A24B-E8754F58A93A}" type="datetimeFigureOut">
              <a:rPr lang="en-IN" smtClean="0"/>
              <a:pPr/>
              <a:t>25-07-2022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2693771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821AD8-4FDF-47C2-A24B-E8754F58A93A}" type="datetimeFigureOut">
              <a:rPr lang="en-IN" smtClean="0"/>
              <a:pPr/>
              <a:t>25-07-2022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F6852-7FFD-4E8C-AEE7-EA4197D97181}" type="slidenum">
              <a:rPr lang="en-IN" smtClean="0"/>
              <a:pPr/>
              <a:t>‹#›</a:t>
            </a:fld>
            <a:endParaRPr lang="en-IN"/>
          </a:p>
        </p:txBody>
      </p:sp>
    </p:spTree>
    <p:extLst>
      <p:ext uri="{BB962C8B-B14F-4D97-AF65-F5344CB8AC3E}">
        <p14:creationId xmlns="" xmlns:p14="http://schemas.microsoft.com/office/powerpoint/2010/main" val="1602907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eteoblue.com/en/weather/archive/export/bengaluru_india_1277333"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jpeg"/></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 xmlns:a16="http://schemas.microsoft.com/office/drawing/2014/main" id="{0923F93D-6095-4B83-87A8-3468511FEB1E}"/>
              </a:ext>
            </a:extLst>
          </p:cNvPr>
          <p:cNvSpPr txBox="1"/>
          <p:nvPr/>
        </p:nvSpPr>
        <p:spPr>
          <a:xfrm>
            <a:off x="608476" y="1705202"/>
            <a:ext cx="10616128" cy="1692771"/>
          </a:xfrm>
          <a:prstGeom prst="rect">
            <a:avLst/>
          </a:prstGeom>
          <a:noFill/>
        </p:spPr>
        <p:txBody>
          <a:bodyPr wrap="square" lIns="91440" tIns="45720" rIns="91440" bIns="4572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2400" b="1" dirty="0">
                <a:solidFill>
                  <a:prstClr val="black"/>
                </a:solidFill>
                <a:latin typeface="Times New Roman"/>
                <a:cs typeface="Times New Roman"/>
              </a:rPr>
              <a:t>PROJECT</a:t>
            </a:r>
            <a:r>
              <a:rPr kumimoji="0" lang="en-IN" sz="2400" b="1" i="0" u="none" strike="noStrike" kern="1200" cap="none" spc="0" normalizeH="0" baseline="0" noProof="0" dirty="0">
                <a:ln>
                  <a:noFill/>
                </a:ln>
                <a:solidFill>
                  <a:prstClr val="black"/>
                </a:solidFill>
                <a:effectLst/>
                <a:uLnTx/>
                <a:uFillTx/>
                <a:latin typeface="Times New Roman"/>
                <a:ea typeface="+mn-ea"/>
                <a:cs typeface="Times New Roman"/>
              </a:rPr>
              <a:t> 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Times New Roman"/>
                <a:ea typeface="+mn-ea"/>
                <a:cs typeface="Times New Roman"/>
              </a:rPr>
              <a:t>“IoT and Wireless Sensor Network (WSN) based Data Logger System with rain prediction using ML”</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21" name="TextBox 20">
            <a:extLst>
              <a:ext uri="{FF2B5EF4-FFF2-40B4-BE49-F238E27FC236}">
                <a16:creationId xmlns="" xmlns:a16="http://schemas.microsoft.com/office/drawing/2014/main" id="{6A8DE2CF-9189-46CE-9D10-426765914F8F}"/>
              </a:ext>
            </a:extLst>
          </p:cNvPr>
          <p:cNvSpPr txBox="1"/>
          <p:nvPr/>
        </p:nvSpPr>
        <p:spPr>
          <a:xfrm>
            <a:off x="3047223" y="4960439"/>
            <a:ext cx="6097554" cy="1169551"/>
          </a:xfrm>
          <a:prstGeom prst="rect">
            <a:avLst/>
          </a:prstGeom>
          <a:noFill/>
        </p:spPr>
        <p:txBody>
          <a:bodyPr wrap="square" lIns="91440" tIns="45720" rIns="91440" bIns="4572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Submitted</a:t>
            </a:r>
            <a:r>
              <a:rPr kumimoji="0" lang="en-IN" sz="1400" b="1" i="0" u="none" strike="noStrike" kern="1200" cap="none" spc="0" normalizeH="0" baseline="0" noProof="0" dirty="0">
                <a:ln>
                  <a:noFill/>
                </a:ln>
                <a:solidFill>
                  <a:prstClr val="white"/>
                </a:solidFill>
                <a:effectLst/>
                <a:uLnTx/>
                <a:uFillTx/>
                <a:latin typeface="Times New Roman"/>
                <a:ea typeface="Times New Roman" panose="02020603050405020304" pitchFamily="18" charset="0"/>
                <a:cs typeface="Times New Roman"/>
              </a:rPr>
              <a:t> </a:t>
            </a:r>
            <a:r>
              <a:rPr kumimoji="0" lang="en-I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By-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Aakarsh Satyam (1DT18EC002)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Lavanya R (1DT18EC043)</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M V Narasimha Prasad (1DT18EC047)</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Naveen N </a:t>
            </a:r>
            <a:r>
              <a:rPr kumimoji="0" lang="en-IN" sz="1400" b="1" i="0" u="none" strike="noStrike" kern="1200" cap="none" spc="0" normalizeH="0" baseline="0" noProof="0" dirty="0" err="1">
                <a:ln>
                  <a:noFill/>
                </a:ln>
                <a:solidFill>
                  <a:prstClr val="black"/>
                </a:solidFill>
                <a:effectLst/>
                <a:uLnTx/>
                <a:uFillTx/>
                <a:latin typeface="Times New Roman"/>
                <a:ea typeface="Times New Roman" panose="02020603050405020304" pitchFamily="18" charset="0"/>
                <a:cs typeface="Times New Roman"/>
              </a:rPr>
              <a:t>N</a:t>
            </a:r>
            <a:r>
              <a:rPr kumimoji="0" lang="en-I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 M (1DT18EC053)</a:t>
            </a:r>
          </a:p>
        </p:txBody>
      </p:sp>
      <p:sp>
        <p:nvSpPr>
          <p:cNvPr id="22" name="Rectangle 4">
            <a:extLst>
              <a:ext uri="{FF2B5EF4-FFF2-40B4-BE49-F238E27FC236}">
                <a16:creationId xmlns="" xmlns:a16="http://schemas.microsoft.com/office/drawing/2014/main" id="{FB35F524-1BB4-4862-AFBB-4914CE43D6C5}"/>
              </a:ext>
            </a:extLst>
          </p:cNvPr>
          <p:cNvSpPr>
            <a:spLocks noChangeArrowheads="1"/>
          </p:cNvSpPr>
          <p:nvPr/>
        </p:nvSpPr>
        <p:spPr bwMode="auto">
          <a:xfrm>
            <a:off x="1861316" y="3621611"/>
            <a:ext cx="3064600" cy="1338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457200" rtl="0" eaLnBrk="0" fontAlgn="base" latinLnBrk="0" hangingPunct="0">
              <a:lnSpc>
                <a:spcPct val="15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  </a:t>
            </a:r>
            <a:r>
              <a:rPr kumimoji="0" lang="en-US" altLang="zh-CN" sz="1400" b="1"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Under the Guidance of</a:t>
            </a:r>
            <a:endParaRPr kumimoji="0" lang="en-US" altLang="zh-CN" sz="1400" b="1" i="0" u="none" strike="noStrike" kern="1200" cap="none" spc="0" normalizeH="0" baseline="0" noProof="0" dirty="0">
              <a:ln>
                <a:noFill/>
              </a:ln>
              <a:solidFill>
                <a:prstClr val="black"/>
              </a:solidFill>
              <a:effectLst/>
              <a:uLnTx/>
              <a:uFillTx/>
              <a:latin typeface="Times New Roman"/>
              <a:ea typeface="宋体"/>
              <a:cs typeface="Times New Roman"/>
            </a:endParaRPr>
          </a:p>
          <a:p>
            <a:pPr marL="0" marR="0" lvl="0" indent="0" algn="ctr" defTabSz="457200" rtl="0" eaLnBrk="0" fontAlgn="base" latinLnBrk="0" hangingPunct="0">
              <a:lnSpc>
                <a:spcPct val="150000"/>
              </a:lnSpc>
              <a:spcBef>
                <a:spcPct val="0"/>
              </a:spcBef>
              <a:spcAft>
                <a:spcPct val="0"/>
              </a:spcAft>
              <a:buClrTx/>
              <a:buSzTx/>
              <a:buFontTx/>
              <a:buNone/>
              <a:tabLst/>
              <a:defRPr/>
            </a:pPr>
            <a:r>
              <a:rPr kumimoji="0" lang="en-GB" altLang="zh-CN" sz="1400" b="1" i="0" u="none" strike="noStrike" kern="1200" cap="none" spc="0" normalizeH="0" baseline="0" noProof="0" dirty="0">
                <a:ln>
                  <a:noFill/>
                </a:ln>
                <a:solidFill>
                  <a:prstClr val="black"/>
                </a:solidFill>
                <a:effectLst/>
                <a:uLnTx/>
                <a:uFillTx/>
                <a:latin typeface="Times New Roman"/>
                <a:ea typeface="宋体"/>
                <a:cs typeface="Times New Roman"/>
              </a:rPr>
              <a:t>Mr. Ramakrishna S</a:t>
            </a:r>
          </a:p>
          <a:p>
            <a:pPr marL="0" marR="0" lvl="0" indent="0" algn="ctr" defTabSz="457200" rtl="0" eaLnBrk="0" fontAlgn="base" latinLnBrk="0" hangingPunct="0">
              <a:lnSpc>
                <a:spcPct val="150000"/>
              </a:lnSpc>
              <a:spcBef>
                <a:spcPct val="0"/>
              </a:spcBef>
              <a:spcAft>
                <a:spcPct val="0"/>
              </a:spcAft>
              <a:buClrTx/>
              <a:buSzTx/>
              <a:buFontTx/>
              <a:buNone/>
              <a:tabLst/>
              <a:defRPr/>
            </a:pPr>
            <a:r>
              <a:rPr kumimoji="0" lang="en-GB" altLang="zh-CN" sz="1400" b="1" i="0" u="none" strike="noStrike" kern="1200" cap="none" spc="0" normalizeH="0" baseline="0" noProof="0" dirty="0">
                <a:ln>
                  <a:noFill/>
                </a:ln>
                <a:solidFill>
                  <a:prstClr val="black"/>
                </a:solidFill>
                <a:effectLst/>
                <a:uLnTx/>
                <a:uFillTx/>
                <a:latin typeface="Times New Roman"/>
                <a:ea typeface="宋体"/>
                <a:cs typeface="Times New Roman"/>
              </a:rPr>
              <a:t>(Associate Professor, Dept. of ECE)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5" name="Rectangle 4">
            <a:extLst>
              <a:ext uri="{FF2B5EF4-FFF2-40B4-BE49-F238E27FC236}">
                <a16:creationId xmlns="" xmlns:a16="http://schemas.microsoft.com/office/drawing/2014/main" id="{ED40745B-8C00-4EE1-B30E-DE0005235B88}"/>
              </a:ext>
            </a:extLst>
          </p:cNvPr>
          <p:cNvSpPr>
            <a:spLocks noChangeArrowheads="1"/>
          </p:cNvSpPr>
          <p:nvPr/>
        </p:nvSpPr>
        <p:spPr bwMode="auto">
          <a:xfrm>
            <a:off x="7266084" y="3621611"/>
            <a:ext cx="3064600" cy="13388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457200" rtl="0" eaLnBrk="0" fontAlgn="base" latinLnBrk="0" hangingPunct="0">
              <a:lnSpc>
                <a:spcPct val="15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Times New Roman"/>
                <a:ea typeface="Times New Roman" panose="02020603050405020304" pitchFamily="18" charset="0"/>
                <a:cs typeface="Times New Roman"/>
              </a:rPr>
              <a:t>  </a:t>
            </a:r>
            <a:r>
              <a:rPr lang="en-US" altLang="zh-CN" sz="1400" b="1" dirty="0">
                <a:solidFill>
                  <a:prstClr val="black"/>
                </a:solidFill>
                <a:latin typeface="Times New Roman"/>
                <a:ea typeface="Times New Roman" panose="02020603050405020304" pitchFamily="18" charset="0"/>
                <a:cs typeface="Times New Roman"/>
              </a:rPr>
              <a:t>Project Coordinator</a:t>
            </a:r>
            <a:endParaRPr kumimoji="0" lang="en-US" altLang="zh-CN" sz="1400" b="1" i="0" u="none" strike="noStrike" kern="1200" cap="none" spc="0" normalizeH="0" baseline="0" noProof="0" dirty="0">
              <a:ln>
                <a:noFill/>
              </a:ln>
              <a:solidFill>
                <a:prstClr val="black"/>
              </a:solidFill>
              <a:effectLst/>
              <a:uLnTx/>
              <a:uFillTx/>
              <a:latin typeface="Times New Roman"/>
              <a:ea typeface="宋体"/>
              <a:cs typeface="Times New Roman"/>
            </a:endParaRPr>
          </a:p>
          <a:p>
            <a:pPr marL="0" marR="0" lvl="0" indent="0" algn="ctr" defTabSz="457200" rtl="0" eaLnBrk="0" fontAlgn="base" latinLnBrk="0" hangingPunct="0">
              <a:lnSpc>
                <a:spcPct val="15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Times New Roman"/>
                <a:ea typeface="宋体"/>
                <a:cs typeface="Times New Roman"/>
              </a:rPr>
              <a:t>Dr. </a:t>
            </a:r>
            <a:r>
              <a:rPr kumimoji="0" lang="en-US" altLang="zh-CN" sz="1400" b="1" i="0" u="none" strike="noStrike" kern="1200" cap="none" spc="0" normalizeH="0" baseline="0" noProof="0" dirty="0" err="1">
                <a:ln>
                  <a:noFill/>
                </a:ln>
                <a:solidFill>
                  <a:prstClr val="black"/>
                </a:solidFill>
                <a:effectLst/>
                <a:uLnTx/>
                <a:uFillTx/>
                <a:latin typeface="Times New Roman"/>
                <a:ea typeface="宋体"/>
                <a:cs typeface="Times New Roman"/>
              </a:rPr>
              <a:t>Siddalingappagowda</a:t>
            </a:r>
            <a:r>
              <a:rPr kumimoji="0" lang="en-US" altLang="zh-CN" sz="1400" b="1" i="0" u="none" strike="noStrike" kern="1200" cap="none" spc="0" normalizeH="0" baseline="0" noProof="0" dirty="0">
                <a:ln>
                  <a:noFill/>
                </a:ln>
                <a:solidFill>
                  <a:prstClr val="black"/>
                </a:solidFill>
                <a:effectLst/>
                <a:uLnTx/>
                <a:uFillTx/>
                <a:latin typeface="Times New Roman"/>
                <a:ea typeface="宋体"/>
                <a:cs typeface="Times New Roman"/>
              </a:rPr>
              <a:t> </a:t>
            </a:r>
            <a:r>
              <a:rPr kumimoji="0" lang="en-US" altLang="zh-CN" sz="1400" b="1" i="0" u="none" strike="noStrike" kern="1200" cap="none" spc="0" normalizeH="0" baseline="0" noProof="0" dirty="0" err="1">
                <a:ln>
                  <a:noFill/>
                </a:ln>
                <a:solidFill>
                  <a:prstClr val="black"/>
                </a:solidFill>
                <a:effectLst/>
                <a:uLnTx/>
                <a:uFillTx/>
                <a:latin typeface="Times New Roman"/>
                <a:ea typeface="宋体"/>
                <a:cs typeface="Times New Roman"/>
              </a:rPr>
              <a:t>Biradar</a:t>
            </a:r>
            <a:endParaRPr kumimoji="0" lang="en-US" altLang="zh-CN" sz="1400" b="1" i="0" u="none" strike="noStrike" kern="1200" cap="none" spc="0" normalizeH="0" baseline="0" noProof="0" dirty="0">
              <a:ln>
                <a:noFill/>
              </a:ln>
              <a:solidFill>
                <a:prstClr val="black"/>
              </a:solidFill>
              <a:effectLst/>
              <a:uLnTx/>
              <a:uFillTx/>
              <a:latin typeface="Times New Roman"/>
              <a:ea typeface="宋体"/>
              <a:cs typeface="Times New Roman"/>
            </a:endParaRPr>
          </a:p>
          <a:p>
            <a:pPr marL="0" marR="0" lvl="0" indent="0" algn="ctr" defTabSz="457200" rtl="0" eaLnBrk="0" fontAlgn="base" latinLnBrk="0" hangingPunct="0">
              <a:lnSpc>
                <a:spcPct val="15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Times New Roman"/>
                <a:ea typeface="宋体"/>
                <a:cs typeface="Times New Roman"/>
              </a:rPr>
              <a:t>(Associate Professor, Dept. of ECE)</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26" name="TextBox 25">
            <a:extLst>
              <a:ext uri="{FF2B5EF4-FFF2-40B4-BE49-F238E27FC236}">
                <a16:creationId xmlns="" xmlns:a16="http://schemas.microsoft.com/office/drawing/2014/main" id="{D0BBC21E-CA57-42F2-95F1-25B031CE735F}"/>
              </a:ext>
            </a:extLst>
          </p:cNvPr>
          <p:cNvSpPr txBox="1"/>
          <p:nvPr/>
        </p:nvSpPr>
        <p:spPr>
          <a:xfrm>
            <a:off x="803211" y="55519"/>
            <a:ext cx="10585578" cy="1642181"/>
          </a:xfrm>
          <a:prstGeom prst="rect">
            <a:avLst/>
          </a:prstGeom>
          <a:noFill/>
        </p:spPr>
        <p:txBody>
          <a:bodyPr wrap="square">
            <a:spAutoFit/>
          </a:bodyPr>
          <a:lstStyle/>
          <a:p>
            <a:pPr marL="0" marR="0" lvl="0" indent="0" algn="ctr" rtl="0">
              <a:lnSpc>
                <a:spcPct val="115000"/>
              </a:lnSpc>
              <a:spcBef>
                <a:spcPts val="300"/>
              </a:spcBef>
              <a:spcAft>
                <a:spcPts val="0"/>
              </a:spcAft>
              <a:buClr>
                <a:schemeClr val="dk1"/>
              </a:buClr>
              <a:buSzPts val="1100"/>
              <a:buFont typeface="Arial"/>
              <a:buNone/>
            </a:pPr>
            <a:r>
              <a:rPr lang="en-IN" b="1" i="0" u="none" strike="noStrike" cap="none" dirty="0">
                <a:latin typeface="Times New Roman"/>
                <a:ea typeface="Times New Roman"/>
                <a:cs typeface="Times New Roman"/>
                <a:sym typeface="Times New Roman"/>
              </a:rPr>
              <a:t>DAYANANDA SAGAR ACADEMY OF TECHNOLOGY AND MANAGEMENT</a:t>
            </a:r>
          </a:p>
          <a:p>
            <a:pPr algn="ctr">
              <a:lnSpc>
                <a:spcPct val="115000"/>
              </a:lnSpc>
              <a:spcBef>
                <a:spcPts val="300"/>
              </a:spcBef>
              <a:buClr>
                <a:schemeClr val="dk1"/>
              </a:buClr>
              <a:buSzPts val="1100"/>
            </a:pPr>
            <a:r>
              <a:rPr lang="en-IN" sz="2000" b="1" i="0" u="none" strike="noStrike" cap="none" dirty="0">
                <a:latin typeface="Times New Roman"/>
                <a:ea typeface="Times New Roman"/>
                <a:cs typeface="Times New Roman"/>
                <a:sym typeface="Times New Roman"/>
              </a:rPr>
              <a:t>Department of Electronics and Communication Engineering</a:t>
            </a:r>
          </a:p>
          <a:p>
            <a:pPr algn="ctr">
              <a:lnSpc>
                <a:spcPct val="115000"/>
              </a:lnSpc>
              <a:spcBef>
                <a:spcPts val="300"/>
              </a:spcBef>
              <a:buClr>
                <a:schemeClr val="dk1"/>
              </a:buClr>
              <a:buSzPts val="1100"/>
            </a:pPr>
            <a:r>
              <a:rPr lang="en-IN" sz="1400" b="1" dirty="0">
                <a:latin typeface="Times New Roman"/>
                <a:ea typeface="Times New Roman"/>
                <a:cs typeface="Times New Roman"/>
                <a:sym typeface="Times New Roman"/>
              </a:rPr>
              <a:t>(Affiliated to Visveswaraya Technological University, Belagavi &amp; Approved by AICTE, New Delhi)</a:t>
            </a:r>
            <a:endParaRPr lang="en-IN" sz="1400" b="1" i="0" u="none" strike="noStrike" cap="none" dirty="0">
              <a:latin typeface="Times New Roman"/>
              <a:ea typeface="Times New Roman"/>
              <a:cs typeface="Times New Roman"/>
              <a:sym typeface="Times New Roman"/>
            </a:endParaRPr>
          </a:p>
          <a:p>
            <a:pPr marL="0" marR="0" lvl="0" indent="0" algn="ctr" rtl="0">
              <a:lnSpc>
                <a:spcPct val="115000"/>
              </a:lnSpc>
              <a:spcBef>
                <a:spcPts val="300"/>
              </a:spcBef>
              <a:spcAft>
                <a:spcPts val="0"/>
              </a:spcAft>
              <a:buClr>
                <a:srgbClr val="000000"/>
              </a:buClr>
              <a:buSzPts val="1250"/>
              <a:buFont typeface="Arial"/>
              <a:buNone/>
            </a:pPr>
            <a:r>
              <a:rPr lang="en-IN" sz="1400" b="0" i="0" u="none" strike="noStrike" cap="none" dirty="0">
                <a:latin typeface="Times New Roman"/>
                <a:ea typeface="Times New Roman"/>
                <a:cs typeface="Times New Roman"/>
                <a:sym typeface="Times New Roman"/>
              </a:rPr>
              <a:t>   Udayapura, Kanakapura Road, Bangalore-560082 </a:t>
            </a:r>
          </a:p>
          <a:p>
            <a:pPr marL="0" marR="0" lvl="0" indent="0" algn="ctr" rtl="0">
              <a:lnSpc>
                <a:spcPct val="115000"/>
              </a:lnSpc>
              <a:spcBef>
                <a:spcPts val="300"/>
              </a:spcBef>
              <a:spcAft>
                <a:spcPts val="300"/>
              </a:spcAft>
              <a:buClr>
                <a:schemeClr val="dk1"/>
              </a:buClr>
              <a:buSzPts val="1100"/>
              <a:buFont typeface="Arial"/>
              <a:buNone/>
            </a:pPr>
            <a:r>
              <a:rPr lang="en-IN" sz="1400" b="0" i="0" u="none" strike="noStrike" cap="none" dirty="0">
                <a:latin typeface="Times New Roman"/>
                <a:ea typeface="Times New Roman"/>
                <a:cs typeface="Times New Roman"/>
                <a:sym typeface="Times New Roman"/>
              </a:rPr>
              <a:t>2021-2022                                                      </a:t>
            </a:r>
          </a:p>
        </p:txBody>
      </p:sp>
      <p:graphicFrame>
        <p:nvGraphicFramePr>
          <p:cNvPr id="27" name="Object 26">
            <a:extLst>
              <a:ext uri="{FF2B5EF4-FFF2-40B4-BE49-F238E27FC236}">
                <a16:creationId xmlns="" xmlns:a16="http://schemas.microsoft.com/office/drawing/2014/main" id="{F9C8ABD7-3C23-48D6-BB09-15A466303992}"/>
              </a:ext>
            </a:extLst>
          </p:cNvPr>
          <p:cNvGraphicFramePr>
            <a:graphicFrameLocks noChangeAspect="1"/>
          </p:cNvGraphicFramePr>
          <p:nvPr>
            <p:extLst>
              <p:ext uri="{D42A27DB-BD31-4B8C-83A1-F6EECF244321}">
                <p14:modId xmlns="" xmlns:p14="http://schemas.microsoft.com/office/powerpoint/2010/main" val="719355595"/>
              </p:ext>
            </p:extLst>
          </p:nvPr>
        </p:nvGraphicFramePr>
        <p:xfrm>
          <a:off x="714324" y="155401"/>
          <a:ext cx="1146992" cy="1442416"/>
        </p:xfrm>
        <a:graphic>
          <a:graphicData uri="http://schemas.openxmlformats.org/presentationml/2006/ole">
            <p:oleObj spid="_x0000_s1039" name="Picture" r:id="rId3" imgW="1404079" imgH="2015057" progId="Word.Picture.8">
              <p:embed/>
            </p:oleObj>
          </a:graphicData>
        </a:graphic>
      </p:graphicFrame>
      <p:pic>
        <p:nvPicPr>
          <p:cNvPr id="28" name="Picture 3">
            <a:extLst>
              <a:ext uri="{FF2B5EF4-FFF2-40B4-BE49-F238E27FC236}">
                <a16:creationId xmlns="" xmlns:a16="http://schemas.microsoft.com/office/drawing/2014/main" id="{F3BE9AF5-D507-44C3-BE65-7583BD9FDDD9}"/>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0038692" y="136525"/>
            <a:ext cx="1454727" cy="1454727"/>
          </a:xfrm>
          <a:prstGeom prst="ellipse">
            <a:avLst/>
          </a:prstGeom>
          <a:solidFill>
            <a:srgbClr val="FFFFFF"/>
          </a:solidFill>
        </p:spPr>
      </p:pic>
    </p:spTree>
    <p:extLst>
      <p:ext uri="{BB962C8B-B14F-4D97-AF65-F5344CB8AC3E}">
        <p14:creationId xmlns="" xmlns:p14="http://schemas.microsoft.com/office/powerpoint/2010/main" val="254089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light&#10;&#10;Description automatically generated">
            <a:extLst>
              <a:ext uri="{FF2B5EF4-FFF2-40B4-BE49-F238E27FC236}">
                <a16:creationId xmlns="" xmlns:a16="http://schemas.microsoft.com/office/drawing/2014/main" id="{3A966144-668F-40D0-95F8-17C7BF82732E}"/>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l="23556"/>
          <a:stretch/>
        </p:blipFill>
        <p:spPr>
          <a:xfrm>
            <a:off x="20" y="0"/>
            <a:ext cx="12191980" cy="6856718"/>
          </a:xfrm>
          <a:prstGeom prst="rect">
            <a:avLst/>
          </a:prstGeom>
        </p:spPr>
      </p:pic>
      <p:sp>
        <p:nvSpPr>
          <p:cNvPr id="2" name="Title 1"/>
          <p:cNvSpPr>
            <a:spLocks noGrp="1"/>
          </p:cNvSpPr>
          <p:nvPr>
            <p:ph type="title"/>
          </p:nvPr>
        </p:nvSpPr>
        <p:spPr/>
        <p:txBody>
          <a:bodyPr>
            <a:normAutofit/>
          </a:bodyPr>
          <a:lstStyle/>
          <a:p>
            <a:r>
              <a:rPr lang="en-US" sz="4800" b="1" dirty="0">
                <a:latin typeface="Bahnschrift" panose="020B0502040204020203" pitchFamily="34" charset="0"/>
                <a:cs typeface="Times New Roman" panose="02020603050405020304" pitchFamily="18" charset="0"/>
              </a:rPr>
              <a:t>HARDWARE USED</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785004" y="1682151"/>
            <a:ext cx="10568796" cy="4494812"/>
          </a:xfrm>
        </p:spPr>
        <p:txBody>
          <a:bodyPr>
            <a:normAutofit/>
          </a:bodyPr>
          <a:lstStyle/>
          <a:p>
            <a:r>
              <a:rPr lang="en-US" dirty="0" err="1">
                <a:latin typeface="Bahnschrift" panose="020B0502040204020203" pitchFamily="34" charset="0"/>
                <a:cs typeface="Times New Roman" panose="02020603050405020304" pitchFamily="18" charset="0"/>
              </a:rPr>
              <a:t>NodeMCU</a:t>
            </a:r>
            <a:r>
              <a:rPr lang="en-US" dirty="0">
                <a:latin typeface="Bahnschrift" panose="020B0502040204020203" pitchFamily="34" charset="0"/>
                <a:cs typeface="Times New Roman" panose="02020603050405020304" pitchFamily="18" charset="0"/>
              </a:rPr>
              <a:t> (ESP8266) (as Sensor Node and Master Node)</a:t>
            </a:r>
          </a:p>
          <a:p>
            <a:r>
              <a:rPr lang="en-US" dirty="0">
                <a:latin typeface="Bahnschrift" panose="020B0502040204020203" pitchFamily="34" charset="0"/>
                <a:cs typeface="Times New Roman" panose="02020603050405020304" pitchFamily="18" charset="0"/>
              </a:rPr>
              <a:t>ESP32 (As Sink Node)</a:t>
            </a:r>
          </a:p>
          <a:p>
            <a:r>
              <a:rPr lang="en-US" dirty="0">
                <a:latin typeface="Bahnschrift" panose="020B0502040204020203" pitchFamily="34" charset="0"/>
                <a:cs typeface="Times New Roman" panose="02020603050405020304" pitchFamily="18" charset="0"/>
              </a:rPr>
              <a:t>Sensors (Temperature and Humidity - DHT11, rain sensor, Soil moisture sensor)</a:t>
            </a:r>
          </a:p>
          <a:p>
            <a:r>
              <a:rPr lang="en-US" dirty="0">
                <a:latin typeface="Bahnschrift" panose="020B0502040204020203" pitchFamily="34" charset="0"/>
                <a:cs typeface="Times New Roman" panose="02020603050405020304" pitchFamily="18" charset="0"/>
              </a:rPr>
              <a:t>Battery (Li ion 3.7V, 2200mAh)</a:t>
            </a:r>
          </a:p>
          <a:p>
            <a:r>
              <a:rPr lang="en-US" dirty="0">
                <a:latin typeface="Bahnschrift" panose="020B0502040204020203" pitchFamily="34" charset="0"/>
                <a:cs typeface="Times New Roman" panose="02020603050405020304" pitchFamily="18" charset="0"/>
              </a:rPr>
              <a:t>Battery charging circuit (TP4056)</a:t>
            </a:r>
          </a:p>
          <a:p>
            <a:r>
              <a:rPr lang="en-US" dirty="0">
                <a:latin typeface="Bahnschrift" panose="020B0502040204020203" pitchFamily="34" charset="0"/>
                <a:cs typeface="Times New Roman" panose="02020603050405020304" pitchFamily="18" charset="0"/>
              </a:rPr>
              <a:t>Zero Printed Circuit Board (Zero PCB)</a:t>
            </a:r>
          </a:p>
        </p:txBody>
      </p:sp>
    </p:spTree>
    <p:extLst>
      <p:ext uri="{BB962C8B-B14F-4D97-AF65-F5344CB8AC3E}">
        <p14:creationId xmlns="" xmlns:p14="http://schemas.microsoft.com/office/powerpoint/2010/main" val="41331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9228552E-C8B1-4A80-8448-0787CE0FC7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night sky, dark&#10;&#10;Description automatically generated">
            <a:extLst>
              <a:ext uri="{FF2B5EF4-FFF2-40B4-BE49-F238E27FC236}">
                <a16:creationId xmlns="" xmlns:a16="http://schemas.microsoft.com/office/drawing/2014/main" id="{B95CFF5F-E08C-47F9-A9DD-248E808D8999}"/>
              </a:ext>
            </a:extLst>
          </p:cNvPr>
          <p:cNvPicPr>
            <a:picLocks noChangeAspect="1"/>
          </p:cNvPicPr>
          <p:nvPr/>
        </p:nvPicPr>
        <p:blipFill rotWithShape="1">
          <a:blip r:embed="rId2">
            <a:alphaModFix amt="35000"/>
            <a:extLst>
              <a:ext uri="{28A0092B-C50C-407E-A947-70E740481C1C}">
                <a14:useLocalDpi xmlns="" xmlns:a14="http://schemas.microsoft.com/office/drawing/2010/main" val="0"/>
              </a:ext>
            </a:extLst>
          </a:blip>
          <a:srcRect b="443"/>
          <a:stretch/>
        </p:blipFill>
        <p:spPr>
          <a:xfrm>
            <a:off x="20" y="10"/>
            <a:ext cx="12191980" cy="6857990"/>
          </a:xfrm>
          <a:prstGeom prst="rect">
            <a:avLst/>
          </a:prstGeom>
        </p:spPr>
      </p:pic>
      <p:sp>
        <p:nvSpPr>
          <p:cNvPr id="2" name="Title 1"/>
          <p:cNvSpPr>
            <a:spLocks noGrp="1"/>
          </p:cNvSpPr>
          <p:nvPr>
            <p:ph type="title"/>
          </p:nvPr>
        </p:nvSpPr>
        <p:spPr>
          <a:xfrm>
            <a:off x="838200" y="608965"/>
            <a:ext cx="10515600" cy="1325563"/>
          </a:xfrm>
        </p:spPr>
        <p:txBody>
          <a:bodyPr>
            <a:normAutofit/>
          </a:bodyPr>
          <a:lstStyle/>
          <a:p>
            <a:r>
              <a:rPr lang="en-US" sz="4800" b="1" dirty="0">
                <a:solidFill>
                  <a:srgbClr val="FFFFFF"/>
                </a:solidFill>
                <a:latin typeface="Bahnschrift" panose="020B0502040204020203" pitchFamily="34" charset="0"/>
              </a:rPr>
              <a:t>SOFTWARE USED </a:t>
            </a:r>
            <a:endParaRPr lang="en-IN" dirty="0">
              <a:solidFill>
                <a:srgbClr val="FFFFFF"/>
              </a:solidFill>
            </a:endParaRPr>
          </a:p>
        </p:txBody>
      </p:sp>
      <p:sp>
        <p:nvSpPr>
          <p:cNvPr id="3" name="Content Placeholder 2"/>
          <p:cNvSpPr>
            <a:spLocks noGrp="1"/>
          </p:cNvSpPr>
          <p:nvPr>
            <p:ph idx="1"/>
          </p:nvPr>
        </p:nvSpPr>
        <p:spPr>
          <a:xfrm>
            <a:off x="838200" y="1825625"/>
            <a:ext cx="10515600" cy="4351338"/>
          </a:xfrm>
        </p:spPr>
        <p:txBody>
          <a:bodyPr>
            <a:normAutofit/>
          </a:bodyPr>
          <a:lstStyle/>
          <a:p>
            <a:r>
              <a:rPr lang="en-US" dirty="0">
                <a:solidFill>
                  <a:srgbClr val="FFFFFF"/>
                </a:solidFill>
                <a:latin typeface="Bahnschrift" panose="020B0502040204020203" pitchFamily="34" charset="0"/>
                <a:cs typeface="Times New Roman" panose="02020603050405020304" pitchFamily="18" charset="0"/>
              </a:rPr>
              <a:t>Wireless Sensor Network</a:t>
            </a:r>
          </a:p>
          <a:p>
            <a:r>
              <a:rPr lang="en-US" dirty="0">
                <a:solidFill>
                  <a:srgbClr val="FFFFFF"/>
                </a:solidFill>
                <a:latin typeface="Bahnschrift" panose="020B0502040204020203" pitchFamily="34" charset="0"/>
                <a:cs typeface="Times New Roman" panose="02020603050405020304" pitchFamily="18" charset="0"/>
              </a:rPr>
              <a:t>Database (by Google: Firebase)</a:t>
            </a:r>
          </a:p>
          <a:p>
            <a:r>
              <a:rPr lang="en-US" dirty="0">
                <a:solidFill>
                  <a:srgbClr val="FFFFFF"/>
                </a:solidFill>
                <a:latin typeface="Bahnschrift" panose="020B0502040204020203" pitchFamily="34" charset="0"/>
                <a:cs typeface="Times New Roman" panose="02020603050405020304" pitchFamily="18" charset="0"/>
              </a:rPr>
              <a:t>Python (NumPy, Pandas, Matplotlib)</a:t>
            </a:r>
          </a:p>
          <a:p>
            <a:r>
              <a:rPr lang="en-US" dirty="0">
                <a:solidFill>
                  <a:srgbClr val="FFFFFF"/>
                </a:solidFill>
                <a:latin typeface="Bahnschrift" panose="020B0502040204020203" pitchFamily="34" charset="0"/>
                <a:cs typeface="Times New Roman" panose="02020603050405020304" pitchFamily="18" charset="0"/>
              </a:rPr>
              <a:t>ML (Linear Regression</a:t>
            </a:r>
            <a:r>
              <a:rPr lang="en-US" dirty="0">
                <a:solidFill>
                  <a:srgbClr val="FFFFFF"/>
                </a:solidFill>
                <a:latin typeface="HelveticaNeueLT Std" panose="020B0804020202020204" pitchFamily="34" charset="0"/>
                <a:cs typeface="Times New Roman" panose="02020603050405020304" pitchFamily="18" charset="0"/>
              </a:rPr>
              <a:t>)</a:t>
            </a:r>
          </a:p>
          <a:p>
            <a:r>
              <a:rPr lang="en-US" dirty="0">
                <a:solidFill>
                  <a:srgbClr val="FFFFFF"/>
                </a:solidFill>
                <a:latin typeface="Bahnschrift" panose="020B0502040204020203" pitchFamily="34" charset="0"/>
                <a:cs typeface="Times New Roman" panose="02020603050405020304" pitchFamily="18" charset="0"/>
              </a:rPr>
              <a:t>Arduino IDE</a:t>
            </a:r>
          </a:p>
          <a:p>
            <a:pPr marL="0" indent="0">
              <a:buNone/>
            </a:pPr>
            <a:endParaRPr lang="en-US" sz="3200" dirty="0">
              <a:solidFill>
                <a:srgbClr val="FFFFFF"/>
              </a:solidFill>
              <a:latin typeface="HelveticaNeueLT Std" panose="020B0804020202020204" pitchFamily="34" charset="0"/>
              <a:cs typeface="Times New Roman" panose="02020603050405020304" pitchFamily="18" charset="0"/>
            </a:endParaRPr>
          </a:p>
          <a:p>
            <a:pPr marL="0" indent="0">
              <a:buNone/>
            </a:pPr>
            <a:r>
              <a:rPr lang="en-IN" sz="2000" b="1" i="1" dirty="0">
                <a:effectLst/>
                <a:latin typeface="Calibri" panose="020F0502020204030204" pitchFamily="34" charset="0"/>
                <a:ea typeface="Calibri" panose="020F0502020204030204" pitchFamily="34" charset="0"/>
                <a:cs typeface="Times New Roman" panose="02020603050405020304" pitchFamily="18" charset="0"/>
              </a:rPr>
              <a:t>Data set for rain prediction is obtained from: </a:t>
            </a:r>
            <a:r>
              <a:rPr lang="en-IN" sz="2000" u="sng" dirty="0">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https://www.meteoblue.com/en/weather/archive/export/bengaluru_india_1277333</a:t>
            </a:r>
            <a:r>
              <a:rPr lang="en-IN" sz="20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buNone/>
            </a:pPr>
            <a:endParaRPr lang="en-US" dirty="0">
              <a:solidFill>
                <a:srgbClr val="FFFFFF"/>
              </a:solidFill>
              <a:latin typeface="HelveticaNeueLT Std" panose="020B0804020202020204" pitchFamily="34" charset="0"/>
              <a:cs typeface="Times New Roman" panose="02020603050405020304" pitchFamily="18" charset="0"/>
            </a:endParaRPr>
          </a:p>
          <a:p>
            <a:endParaRPr lang="en-US" dirty="0">
              <a:solidFill>
                <a:srgbClr val="FFFFFF"/>
              </a:solidFill>
              <a:latin typeface="HelveticaNeueLT Std" panose="020B0804020202020204" pitchFamily="34" charset="0"/>
              <a:cs typeface="Times New Roman" panose="02020603050405020304" pitchFamily="18" charset="0"/>
            </a:endParaRPr>
          </a:p>
          <a:p>
            <a:endParaRPr lang="en-US" dirty="0">
              <a:solidFill>
                <a:srgbClr val="FFFFFF"/>
              </a:solidFill>
              <a:latin typeface="HelveticaNeueLT Std" panose="020B0804020202020204" pitchFamily="34" charset="0"/>
              <a:cs typeface="Times New Roman" panose="02020603050405020304" pitchFamily="18" charset="0"/>
            </a:endParaRPr>
          </a:p>
          <a:p>
            <a:endParaRPr lang="en-IN" dirty="0">
              <a:solidFill>
                <a:srgbClr val="FFFFFF"/>
              </a:solidFill>
            </a:endParaRPr>
          </a:p>
        </p:txBody>
      </p:sp>
    </p:spTree>
    <p:extLst>
      <p:ext uri="{BB962C8B-B14F-4D97-AF65-F5344CB8AC3E}">
        <p14:creationId xmlns="" xmlns:p14="http://schemas.microsoft.com/office/powerpoint/2010/main" val="315382619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695" y="129396"/>
            <a:ext cx="6314535" cy="707886"/>
          </a:xfrm>
          <a:prstGeom prst="rect">
            <a:avLst/>
          </a:prstGeom>
          <a:noFill/>
        </p:spPr>
        <p:txBody>
          <a:bodyPr wrap="square" rtlCol="0">
            <a:spAutoFit/>
          </a:bodyPr>
          <a:lstStyle/>
          <a:p>
            <a:r>
              <a:rPr lang="en-US" sz="4000" dirty="0">
                <a:latin typeface="Bahnschrift" pitchFamily="34" charset="0"/>
              </a:rPr>
              <a:t>CIRCUIT DIAGRAM</a:t>
            </a:r>
          </a:p>
        </p:txBody>
      </p:sp>
      <p:pic>
        <p:nvPicPr>
          <p:cNvPr id="5" name="Picture 4">
            <a:extLst>
              <a:ext uri="{FF2B5EF4-FFF2-40B4-BE49-F238E27FC236}">
                <a16:creationId xmlns="" xmlns:a16="http://schemas.microsoft.com/office/drawing/2014/main" id="{DEC70550-1561-4A1B-91B0-32085D9F492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922390" y="939452"/>
            <a:ext cx="8347220" cy="5918548"/>
          </a:xfrm>
          <a:prstGeom prst="rect">
            <a:avLst/>
          </a:prstGeom>
        </p:spPr>
      </p:pic>
    </p:spTree>
    <p:extLst>
      <p:ext uri="{BB962C8B-B14F-4D97-AF65-F5344CB8AC3E}">
        <p14:creationId xmlns="" xmlns:p14="http://schemas.microsoft.com/office/powerpoint/2010/main" val="315222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2695" y="129396"/>
            <a:ext cx="11667705" cy="707886"/>
          </a:xfrm>
          <a:prstGeom prst="rect">
            <a:avLst/>
          </a:prstGeom>
          <a:noFill/>
        </p:spPr>
        <p:txBody>
          <a:bodyPr wrap="square" rtlCol="0">
            <a:spAutoFit/>
          </a:bodyPr>
          <a:lstStyle/>
          <a:p>
            <a:r>
              <a:rPr lang="en-US" sz="4000" dirty="0">
                <a:latin typeface="Bahnschrift" pitchFamily="34" charset="0"/>
              </a:rPr>
              <a:t>CIRCUIT DIAGRAM EXPLANATION</a:t>
            </a:r>
          </a:p>
        </p:txBody>
      </p:sp>
      <p:pic>
        <p:nvPicPr>
          <p:cNvPr id="2050" name="Picture 2" descr="I:\Final year project\Circuit Diagrams\Circuit_Revised.jpe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66832" b="61070"/>
          <a:stretch/>
        </p:blipFill>
        <p:spPr bwMode="auto">
          <a:xfrm>
            <a:off x="133541" y="1065212"/>
            <a:ext cx="6370665" cy="547528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6997700" y="1225689"/>
            <a:ext cx="4953000"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Sensor Node collects data from Sensors </a:t>
            </a:r>
          </a:p>
          <a:p>
            <a:pPr marL="742950" lvl="1" indent="-285750">
              <a:buFont typeface="Arial" panose="020B0604020202020204" pitchFamily="34" charset="0"/>
              <a:buChar char="•"/>
            </a:pPr>
            <a:r>
              <a:rPr lang="en-US" sz="2400" dirty="0"/>
              <a:t>Soil Moisture Sensor (</a:t>
            </a:r>
            <a:r>
              <a:rPr lang="en-US" sz="2400" b="1" dirty="0"/>
              <a:t>1 wire protocol</a:t>
            </a:r>
            <a:r>
              <a:rPr lang="en-US" sz="2400" dirty="0"/>
              <a:t>)</a:t>
            </a:r>
          </a:p>
          <a:p>
            <a:pPr marL="742950" lvl="1" indent="-285750">
              <a:buFont typeface="Arial" panose="020B0604020202020204" pitchFamily="34" charset="0"/>
              <a:buChar char="•"/>
            </a:pPr>
            <a:r>
              <a:rPr lang="en-US" sz="2400" dirty="0"/>
              <a:t>Rain Sensor (</a:t>
            </a:r>
            <a:r>
              <a:rPr lang="en-US" sz="2400" b="1" dirty="0"/>
              <a:t>1 wire protocol</a:t>
            </a:r>
            <a:r>
              <a:rPr lang="en-US" sz="2400" dirty="0"/>
              <a:t>)</a:t>
            </a:r>
          </a:p>
          <a:p>
            <a:pPr marL="742950" lvl="1" indent="-285750">
              <a:buFont typeface="Arial" panose="020B0604020202020204" pitchFamily="34" charset="0"/>
              <a:buChar char="•"/>
            </a:pPr>
            <a:r>
              <a:rPr lang="en-US" sz="2400" dirty="0"/>
              <a:t>DHT11 sensor (</a:t>
            </a:r>
            <a:r>
              <a:rPr lang="en-US" sz="2400" b="1" dirty="0"/>
              <a:t>1 wire protocol</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data is collected by ESP8266 and </a:t>
            </a:r>
            <a:r>
              <a:rPr lang="en-US" sz="2400" b="1" dirty="0"/>
              <a:t>sends to Sink Node </a:t>
            </a:r>
            <a:r>
              <a:rPr lang="en-US" sz="2400" dirty="0"/>
              <a:t>(ESP-NOW protocol)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TP4056</a:t>
            </a:r>
            <a:r>
              <a:rPr lang="en-US" sz="2400" dirty="0"/>
              <a:t> is a battery charging circuit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 can be operated by </a:t>
            </a:r>
            <a:r>
              <a:rPr lang="en-US" sz="2400" b="1" dirty="0"/>
              <a:t>AC power </a:t>
            </a:r>
            <a:r>
              <a:rPr lang="en-US" sz="2400" dirty="0"/>
              <a:t>source and by </a:t>
            </a:r>
            <a:r>
              <a:rPr lang="en-US" sz="2400" b="1" dirty="0"/>
              <a:t>batteries</a:t>
            </a:r>
            <a:endParaRPr lang="en-IN"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695" y="129396"/>
            <a:ext cx="11667705" cy="707886"/>
          </a:xfrm>
          <a:prstGeom prst="rect">
            <a:avLst/>
          </a:prstGeom>
          <a:noFill/>
        </p:spPr>
        <p:txBody>
          <a:bodyPr wrap="square" rtlCol="0">
            <a:spAutoFit/>
          </a:bodyPr>
          <a:lstStyle/>
          <a:p>
            <a:r>
              <a:rPr lang="en-US" sz="4000" dirty="0">
                <a:latin typeface="Bahnschrift" pitchFamily="34" charset="0"/>
              </a:rPr>
              <a:t>SENSOR NODE </a:t>
            </a:r>
            <a:r>
              <a:rPr lang="en-US" sz="4000" dirty="0" smtClean="0">
                <a:latin typeface="Bahnschrift" pitchFamily="34" charset="0"/>
              </a:rPr>
              <a:t>CONFIGURATION</a:t>
            </a:r>
            <a:endParaRPr lang="en-US" sz="4000" dirty="0">
              <a:latin typeface="Bahnschrift" pitchFamily="34" charset="0"/>
            </a:endParaRPr>
          </a:p>
        </p:txBody>
      </p:sp>
      <p:pic>
        <p:nvPicPr>
          <p:cNvPr id="3" name="Picture 2" descr="I:\Final year project\Circuit Diagrams\Circuit_Revised.jpe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r="66832" b="61070"/>
          <a:stretch/>
        </p:blipFill>
        <p:spPr bwMode="auto">
          <a:xfrm>
            <a:off x="133541" y="1065212"/>
            <a:ext cx="6370665" cy="547528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6997700" y="1225689"/>
            <a:ext cx="49530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As soon as the sensor nodes are powered ON the </a:t>
            </a:r>
            <a:r>
              <a:rPr lang="en-US" sz="2400" dirty="0" err="1"/>
              <a:t>NodeMCU</a:t>
            </a:r>
            <a:r>
              <a:rPr lang="en-US" sz="2400" dirty="0"/>
              <a:t> looks for MAC address of Receiver Node (Master Node) </a:t>
            </a:r>
            <a:br>
              <a:rPr lang="en-US" sz="2400" dirty="0"/>
            </a:br>
            <a:endParaRPr lang="en-US" sz="2400" dirty="0"/>
          </a:p>
          <a:p>
            <a:pPr marL="742950" lvl="1" indent="-285750">
              <a:buFont typeface="Arial" panose="020B0604020202020204" pitchFamily="34" charset="0"/>
              <a:buChar char="•"/>
            </a:pPr>
            <a:r>
              <a:rPr lang="en-US" sz="2400" dirty="0"/>
              <a:t>Soil Moisture Sensor collects data and starts to send to </a:t>
            </a:r>
            <a:r>
              <a:rPr lang="en-US" sz="2400" dirty="0" err="1"/>
              <a:t>NodeMCU</a:t>
            </a:r>
            <a:endParaRPr lang="en-US" sz="2400" dirty="0"/>
          </a:p>
          <a:p>
            <a:pPr marL="742950" lvl="1" indent="-285750">
              <a:buFont typeface="Arial" panose="020B0604020202020204" pitchFamily="34" charset="0"/>
              <a:buChar char="•"/>
            </a:pPr>
            <a:r>
              <a:rPr lang="en-US" sz="2400" dirty="0"/>
              <a:t>Rain Sensor collects data and starts to send to </a:t>
            </a:r>
            <a:r>
              <a:rPr lang="en-US" sz="2400" dirty="0" err="1"/>
              <a:t>NodeMCU</a:t>
            </a:r>
            <a:r>
              <a:rPr lang="en-US" sz="2400" dirty="0"/>
              <a:t> </a:t>
            </a:r>
          </a:p>
          <a:p>
            <a:pPr marL="742950" lvl="1" indent="-285750">
              <a:buFont typeface="Arial" panose="020B0604020202020204" pitchFamily="34" charset="0"/>
              <a:buChar char="•"/>
            </a:pPr>
            <a:r>
              <a:rPr lang="en-US" sz="2400" dirty="0"/>
              <a:t>DHT11 sensor collects data and starts to send to </a:t>
            </a:r>
            <a:r>
              <a:rPr lang="en-US" sz="2400" dirty="0" err="1"/>
              <a:t>NodeMCU</a:t>
            </a:r>
            <a:endParaRPr lang="en-US" sz="2400" dirty="0"/>
          </a:p>
        </p:txBody>
      </p:sp>
    </p:spTree>
    <p:extLst>
      <p:ext uri="{BB962C8B-B14F-4D97-AF65-F5344CB8AC3E}">
        <p14:creationId xmlns="" xmlns:p14="http://schemas.microsoft.com/office/powerpoint/2010/main" val="393471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2695" y="129396"/>
            <a:ext cx="11667705" cy="707886"/>
          </a:xfrm>
          <a:prstGeom prst="rect">
            <a:avLst/>
          </a:prstGeom>
          <a:noFill/>
        </p:spPr>
        <p:txBody>
          <a:bodyPr wrap="square" rtlCol="0">
            <a:spAutoFit/>
          </a:bodyPr>
          <a:lstStyle/>
          <a:p>
            <a:r>
              <a:rPr lang="en-US" sz="4000" dirty="0">
                <a:latin typeface="Bahnschrift" pitchFamily="34" charset="0"/>
              </a:rPr>
              <a:t>CIRCUIT DIAGRAM EXPLANATION</a:t>
            </a:r>
          </a:p>
        </p:txBody>
      </p:sp>
      <p:sp>
        <p:nvSpPr>
          <p:cNvPr id="2" name="TextBox 1"/>
          <p:cNvSpPr txBox="1"/>
          <p:nvPr/>
        </p:nvSpPr>
        <p:spPr>
          <a:xfrm>
            <a:off x="422695" y="3962440"/>
            <a:ext cx="1132840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All Sensor Nodes </a:t>
            </a:r>
            <a:r>
              <a:rPr lang="en-US" sz="2400" b="1" dirty="0"/>
              <a:t>work similar</a:t>
            </a:r>
          </a:p>
          <a:p>
            <a:pPr marL="285750" indent="-285750">
              <a:buFont typeface="Arial" panose="020B0604020202020204" pitchFamily="34" charset="0"/>
              <a:buChar char="•"/>
            </a:pPr>
            <a:r>
              <a:rPr lang="en-US" sz="2400" dirty="0"/>
              <a:t>Sensors can be </a:t>
            </a:r>
            <a:r>
              <a:rPr lang="en-US" sz="2400" b="1" dirty="0"/>
              <a:t>customized</a:t>
            </a:r>
            <a:r>
              <a:rPr lang="en-US" sz="2400" dirty="0"/>
              <a:t> according to farmer’s need</a:t>
            </a:r>
          </a:p>
          <a:p>
            <a:pPr marL="285750" indent="-285750">
              <a:buFont typeface="Arial" panose="020B0604020202020204" pitchFamily="34" charset="0"/>
              <a:buChar char="•"/>
            </a:pPr>
            <a:r>
              <a:rPr lang="en-US" sz="2400" dirty="0"/>
              <a:t>All the Sensor Nodes send data through ESP8266 to the Sink Node through </a:t>
            </a:r>
            <a:r>
              <a:rPr lang="en-US" sz="2400" b="1" dirty="0"/>
              <a:t>ESP-NOW protocol</a:t>
            </a:r>
          </a:p>
          <a:p>
            <a:pPr marL="285750" indent="-285750">
              <a:buFont typeface="Arial" panose="020B0604020202020204" pitchFamily="34" charset="0"/>
              <a:buChar char="•"/>
            </a:pPr>
            <a:r>
              <a:rPr lang="en-US" sz="2400" dirty="0"/>
              <a:t>ESP-NOW protocol works based on </a:t>
            </a:r>
            <a:r>
              <a:rPr lang="en-US" sz="2400" b="1" dirty="0"/>
              <a:t>Vendor Action Frame</a:t>
            </a:r>
          </a:p>
          <a:p>
            <a:pPr marL="285750" indent="-285750">
              <a:buFont typeface="Arial" panose="020B0604020202020204" pitchFamily="34" charset="0"/>
              <a:buChar char="•"/>
            </a:pPr>
            <a:r>
              <a:rPr lang="en-US" sz="2400" dirty="0"/>
              <a:t>The sink Node </a:t>
            </a:r>
            <a:r>
              <a:rPr lang="en-US" sz="2400" b="1" dirty="0"/>
              <a:t>acts as a gateway </a:t>
            </a:r>
            <a:r>
              <a:rPr lang="en-US" sz="2400" dirty="0"/>
              <a:t>to push data to Master Node</a:t>
            </a:r>
            <a:endParaRPr lang="en-IN" sz="2400" dirty="0"/>
          </a:p>
        </p:txBody>
      </p:sp>
      <p:pic>
        <p:nvPicPr>
          <p:cNvPr id="6" name="Picture 5" descr="I:\Final year project\Circuit Diagrams\Circuit_Revised.jpeg"/>
          <p:cNvPicPr>
            <a:picLocks noChangeAspect="1" noChangeArrowheads="1"/>
          </p:cNvPicPr>
          <p:nvPr/>
        </p:nvPicPr>
        <p:blipFill rotWithShape="1">
          <a:blip r:embed="rId2">
            <a:extLst>
              <a:ext uri="{28A0092B-C50C-407E-A947-70E740481C1C}">
                <a14:useLocalDpi xmlns="" xmlns:a14="http://schemas.microsoft.com/office/drawing/2010/main" val="0"/>
              </a:ext>
            </a:extLst>
          </a:blip>
          <a:srcRect b="42591"/>
          <a:stretch/>
        </p:blipFill>
        <p:spPr bwMode="auto">
          <a:xfrm>
            <a:off x="1676400" y="1019174"/>
            <a:ext cx="8801100" cy="294326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8160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2695" y="129396"/>
            <a:ext cx="11667705" cy="707886"/>
          </a:xfrm>
          <a:prstGeom prst="rect">
            <a:avLst/>
          </a:prstGeom>
          <a:noFill/>
        </p:spPr>
        <p:txBody>
          <a:bodyPr wrap="square" rtlCol="0">
            <a:spAutoFit/>
          </a:bodyPr>
          <a:lstStyle/>
          <a:p>
            <a:r>
              <a:rPr lang="en-US" sz="4000" dirty="0">
                <a:latin typeface="Bahnschrift" pitchFamily="34" charset="0"/>
              </a:rPr>
              <a:t>CIRCUIT DIAGRAM EXPLANATION</a:t>
            </a:r>
          </a:p>
        </p:txBody>
      </p:sp>
      <p:sp>
        <p:nvSpPr>
          <p:cNvPr id="2" name="TextBox 1"/>
          <p:cNvSpPr txBox="1"/>
          <p:nvPr/>
        </p:nvSpPr>
        <p:spPr>
          <a:xfrm>
            <a:off x="6256547" y="1206580"/>
            <a:ext cx="569415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a:t>
            </a:r>
            <a:r>
              <a:rPr lang="en-US" sz="2400" b="1" dirty="0"/>
              <a:t>ESP-NOW protocol </a:t>
            </a:r>
            <a:r>
              <a:rPr lang="en-US" sz="2400" dirty="0"/>
              <a:t>is a Proprietary protocol of </a:t>
            </a:r>
            <a:r>
              <a:rPr lang="en-US" sz="2400" dirty="0" err="1"/>
              <a:t>Espresif</a:t>
            </a:r>
            <a:r>
              <a:rPr lang="en-US" sz="2400" dirty="0"/>
              <a:t> Systems</a:t>
            </a:r>
          </a:p>
          <a:p>
            <a:pPr marL="285750" indent="-285750">
              <a:buFont typeface="Arial" panose="020B0604020202020204" pitchFamily="34" charset="0"/>
              <a:buChar char="•"/>
            </a:pPr>
            <a:r>
              <a:rPr lang="en-US" sz="2400" dirty="0"/>
              <a:t>The Sink Node pushes the Data to the Master node using </a:t>
            </a:r>
            <a:r>
              <a:rPr lang="en-US" sz="2400" b="1" dirty="0"/>
              <a:t>UART Protocol</a:t>
            </a:r>
          </a:p>
          <a:p>
            <a:pPr marL="285750" indent="-285750">
              <a:buFont typeface="Arial" panose="020B0604020202020204" pitchFamily="34" charset="0"/>
              <a:buChar char="•"/>
            </a:pPr>
            <a:r>
              <a:rPr lang="en-US" sz="2400" dirty="0"/>
              <a:t>Master Node Receives the Data from Sink Node </a:t>
            </a:r>
            <a:r>
              <a:rPr lang="en-US" sz="2400" b="1" dirty="0"/>
              <a:t>Serially</a:t>
            </a:r>
          </a:p>
          <a:p>
            <a:pPr marL="285750" indent="-285750">
              <a:buFont typeface="Arial" panose="020B0604020202020204" pitchFamily="34" charset="0"/>
              <a:buChar char="•"/>
            </a:pPr>
            <a:r>
              <a:rPr lang="en-US" sz="2400" dirty="0"/>
              <a:t>The data is sent from Master Node to </a:t>
            </a:r>
            <a:r>
              <a:rPr lang="en-US" sz="2400" b="1" dirty="0"/>
              <a:t>Database using HTTP protocol</a:t>
            </a:r>
          </a:p>
          <a:p>
            <a:pPr marL="285750" indent="-285750">
              <a:buFont typeface="Arial" panose="020B0604020202020204" pitchFamily="34" charset="0"/>
              <a:buChar char="•"/>
            </a:pPr>
            <a:r>
              <a:rPr lang="en-US" sz="2400" dirty="0"/>
              <a:t>The Database is accessed by an </a:t>
            </a:r>
            <a:r>
              <a:rPr lang="en-US" sz="2400" b="1" dirty="0"/>
              <a:t>end device</a:t>
            </a:r>
            <a:r>
              <a:rPr lang="en-US" sz="2400" dirty="0"/>
              <a:t> (computer by using webpage)</a:t>
            </a:r>
          </a:p>
          <a:p>
            <a:pPr marL="285750" indent="-285750">
              <a:buFont typeface="Arial" panose="020B0604020202020204" pitchFamily="34" charset="0"/>
              <a:buChar char="•"/>
            </a:pPr>
            <a:r>
              <a:rPr lang="en-US" sz="2400" dirty="0"/>
              <a:t>This data can be used to </a:t>
            </a:r>
            <a:r>
              <a:rPr lang="en-US" sz="2400" b="1" dirty="0"/>
              <a:t>control Actuator</a:t>
            </a:r>
          </a:p>
          <a:p>
            <a:pPr marL="285750" indent="-285750">
              <a:buFont typeface="Arial" panose="020B0604020202020204" pitchFamily="34" charset="0"/>
              <a:buChar char="•"/>
            </a:pPr>
            <a:r>
              <a:rPr lang="en-US" sz="2400" dirty="0"/>
              <a:t>Actuator is connected to </a:t>
            </a:r>
            <a:r>
              <a:rPr lang="en-US" sz="2400" b="1" dirty="0"/>
              <a:t>Master Node</a:t>
            </a:r>
            <a:endParaRPr lang="en-IN" sz="2400" b="1" dirty="0"/>
          </a:p>
        </p:txBody>
      </p:sp>
      <p:pic>
        <p:nvPicPr>
          <p:cNvPr id="5" name="Picture 4">
            <a:extLst>
              <a:ext uri="{FF2B5EF4-FFF2-40B4-BE49-F238E27FC236}">
                <a16:creationId xmlns="" xmlns:a16="http://schemas.microsoft.com/office/drawing/2014/main" id="{73C2E732-0223-4441-85A7-7BB5A8C3C3A4}"/>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34295" t="44383" r="8682"/>
          <a:stretch/>
        </p:blipFill>
        <p:spPr>
          <a:xfrm>
            <a:off x="449891" y="1206580"/>
            <a:ext cx="5646109" cy="4524315"/>
          </a:xfrm>
          <a:prstGeom prst="rect">
            <a:avLst/>
          </a:prstGeom>
        </p:spPr>
      </p:pic>
    </p:spTree>
    <p:extLst>
      <p:ext uri="{BB962C8B-B14F-4D97-AF65-F5344CB8AC3E}">
        <p14:creationId xmlns="" xmlns:p14="http://schemas.microsoft.com/office/powerpoint/2010/main" val="74826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695" y="129396"/>
            <a:ext cx="11667705" cy="707886"/>
          </a:xfrm>
          <a:prstGeom prst="rect">
            <a:avLst/>
          </a:prstGeom>
          <a:noFill/>
        </p:spPr>
        <p:txBody>
          <a:bodyPr wrap="square" rtlCol="0">
            <a:spAutoFit/>
          </a:bodyPr>
          <a:lstStyle/>
          <a:p>
            <a:r>
              <a:rPr lang="en-US" sz="4000" dirty="0">
                <a:latin typeface="Bahnschrift" pitchFamily="34" charset="0"/>
              </a:rPr>
              <a:t>SINK AND MASTER NODE CONFIGARATION</a:t>
            </a:r>
          </a:p>
        </p:txBody>
      </p:sp>
      <p:sp>
        <p:nvSpPr>
          <p:cNvPr id="3" name="TextBox 2"/>
          <p:cNvSpPr txBox="1"/>
          <p:nvPr/>
        </p:nvSpPr>
        <p:spPr>
          <a:xfrm>
            <a:off x="6256547" y="1206580"/>
            <a:ext cx="5694152"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As soon as the Sink node is powered ON, it identifies the sensor nodes that are sending data using </a:t>
            </a:r>
            <a:r>
              <a:rPr lang="en-US" sz="2400" b="1" dirty="0"/>
              <a:t>ESP-NOW protocol</a:t>
            </a:r>
            <a:r>
              <a:rPr lang="en-US" sz="2400" dirty="0"/>
              <a:t>. </a:t>
            </a:r>
          </a:p>
          <a:p>
            <a:pPr marL="285750" indent="-285750">
              <a:buFont typeface="Arial" panose="020B0604020202020204" pitchFamily="34" charset="0"/>
              <a:buChar char="•"/>
            </a:pPr>
            <a:r>
              <a:rPr lang="en-US" sz="2400" dirty="0"/>
              <a:t>The Sensor nodes directly sends the data to Sink Node using it’s </a:t>
            </a:r>
            <a:r>
              <a:rPr lang="en-US" sz="2400" b="1" dirty="0"/>
              <a:t>MAC address which is in the frame format of ESP-NOW protocol</a:t>
            </a:r>
          </a:p>
          <a:p>
            <a:pPr marL="285750" indent="-285750">
              <a:buFont typeface="Arial" panose="020B0604020202020204" pitchFamily="34" charset="0"/>
              <a:buChar char="•"/>
            </a:pPr>
            <a:r>
              <a:rPr lang="en-US" sz="2400" dirty="0"/>
              <a:t>The Sink Node then sends this data to Master Node using UART Protocol</a:t>
            </a:r>
          </a:p>
          <a:p>
            <a:pPr marL="285750" indent="-285750">
              <a:buFont typeface="Arial" panose="020B0604020202020204" pitchFamily="34" charset="0"/>
              <a:buChar char="•"/>
            </a:pPr>
            <a:r>
              <a:rPr lang="en-US" sz="2400" dirty="0"/>
              <a:t>Master Node sends the same using HTTP protocol to Could database</a:t>
            </a:r>
          </a:p>
        </p:txBody>
      </p:sp>
      <p:pic>
        <p:nvPicPr>
          <p:cNvPr id="5" name="Picture 4">
            <a:extLst>
              <a:ext uri="{FF2B5EF4-FFF2-40B4-BE49-F238E27FC236}">
                <a16:creationId xmlns="" xmlns:a16="http://schemas.microsoft.com/office/drawing/2014/main" id="{43B9FF69-69CE-4ED2-9EF8-85640EB075B6}"/>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34295" t="44383" r="8682"/>
          <a:stretch/>
        </p:blipFill>
        <p:spPr>
          <a:xfrm>
            <a:off x="449891" y="1206580"/>
            <a:ext cx="5646109" cy="4524315"/>
          </a:xfrm>
          <a:prstGeom prst="rect">
            <a:avLst/>
          </a:prstGeom>
        </p:spPr>
      </p:pic>
    </p:spTree>
    <p:extLst>
      <p:ext uri="{BB962C8B-B14F-4D97-AF65-F5344CB8AC3E}">
        <p14:creationId xmlns="" xmlns:p14="http://schemas.microsoft.com/office/powerpoint/2010/main" val="4289297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0" y="1282"/>
            <a:ext cx="12191980" cy="6856718"/>
          </a:xfrm>
          <a:prstGeom prst="rect">
            <a:avLst/>
          </a:prstGeom>
        </p:spPr>
      </p:pic>
      <p:sp>
        <p:nvSpPr>
          <p:cNvPr id="2" name="Title 1"/>
          <p:cNvSpPr>
            <a:spLocks noGrp="1"/>
          </p:cNvSpPr>
          <p:nvPr>
            <p:ph type="title"/>
          </p:nvPr>
        </p:nvSpPr>
        <p:spPr>
          <a:xfrm>
            <a:off x="838200" y="1"/>
            <a:ext cx="9858555" cy="1259456"/>
          </a:xfrm>
        </p:spPr>
        <p:txBody>
          <a:bodyPr>
            <a:normAutofit/>
          </a:bodyPr>
          <a:lstStyle/>
          <a:p>
            <a:r>
              <a:rPr lang="en-US" sz="4800" b="1" dirty="0">
                <a:latin typeface="Bahnschrift" panose="020B0502040204020203" pitchFamily="34" charset="0"/>
                <a:cs typeface="Times New Roman" panose="02020603050405020304" pitchFamily="18" charset="0"/>
              </a:rPr>
              <a:t>PROJECT IMPLEMENTATION</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558800" y="1168400"/>
            <a:ext cx="11112500" cy="5410200"/>
          </a:xfrm>
        </p:spPr>
        <p:txBody>
          <a:bodyPr>
            <a:normAutofit/>
          </a:bodyPr>
          <a:lstStyle/>
          <a:p>
            <a:pPr lvl="0"/>
            <a:r>
              <a:rPr lang="en-US" b="1" dirty="0"/>
              <a:t>Data collection:</a:t>
            </a:r>
            <a:r>
              <a:rPr lang="en-US" dirty="0"/>
              <a:t> TEST MODE </a:t>
            </a:r>
            <a:r>
              <a:rPr lang="en-US"/>
              <a:t>– 1/</a:t>
            </a:r>
            <a:r>
              <a:rPr lang="en-US" dirty="0"/>
              <a:t>minute, DEPLOYMENT mode – 1/hour. </a:t>
            </a:r>
            <a:endParaRPr lang="en-IN" dirty="0"/>
          </a:p>
          <a:p>
            <a:r>
              <a:rPr lang="en-US" b="1" dirty="0"/>
              <a:t>Power management: </a:t>
            </a:r>
            <a:r>
              <a:rPr lang="en-US" dirty="0"/>
              <a:t>AC power supply </a:t>
            </a:r>
            <a:r>
              <a:rPr lang="en-US" dirty="0">
                <a:sym typeface="Wingdings" panose="05000000000000000000" pitchFamily="2" charset="2"/>
              </a:rPr>
              <a:t> </a:t>
            </a:r>
            <a:r>
              <a:rPr lang="en-US" dirty="0"/>
              <a:t>Li ion batteries</a:t>
            </a:r>
          </a:p>
          <a:p>
            <a:r>
              <a:rPr lang="en-US" b="1" dirty="0"/>
              <a:t>Feature: </a:t>
            </a:r>
            <a:r>
              <a:rPr lang="en-US" dirty="0"/>
              <a:t>Dual mode powering: battery supply and AC power supply.</a:t>
            </a:r>
            <a:endParaRPr lang="en-IN" dirty="0"/>
          </a:p>
          <a:p>
            <a:pPr lvl="0"/>
            <a:r>
              <a:rPr lang="en-US" b="1" dirty="0"/>
              <a:t>Strength:</a:t>
            </a:r>
            <a:r>
              <a:rPr lang="en-US" dirty="0"/>
              <a:t> Can connect up to 20 Sensor nodes</a:t>
            </a:r>
          </a:p>
          <a:p>
            <a:pPr lvl="0"/>
            <a:r>
              <a:rPr lang="en-US" b="1" dirty="0"/>
              <a:t>Connectivity Range: </a:t>
            </a:r>
            <a:r>
              <a:rPr lang="en-US" dirty="0"/>
              <a:t>20 to 30 meters.</a:t>
            </a:r>
            <a:endParaRPr lang="en-IN" dirty="0"/>
          </a:p>
          <a:p>
            <a:pPr lvl="0"/>
            <a:r>
              <a:rPr lang="en-US" b="1" dirty="0"/>
              <a:t>Flexibility: </a:t>
            </a:r>
            <a:r>
              <a:rPr lang="en-US" dirty="0"/>
              <a:t>Master node automatically recognizes and creates a new node. </a:t>
            </a:r>
            <a:endParaRPr lang="en-IN" dirty="0"/>
          </a:p>
          <a:p>
            <a:pPr lvl="0"/>
            <a:r>
              <a:rPr lang="en-US" b="1" dirty="0"/>
              <a:t>Robust build: </a:t>
            </a:r>
            <a:r>
              <a:rPr lang="en-US" dirty="0"/>
              <a:t>Failure of few sensor nodes does not affect the system.</a:t>
            </a:r>
            <a:endParaRPr lang="en-IN" dirty="0"/>
          </a:p>
          <a:p>
            <a:pPr lvl="0"/>
            <a:r>
              <a:rPr lang="en-US" b="1" dirty="0"/>
              <a:t>Easy accessibility of data: </a:t>
            </a:r>
            <a:r>
              <a:rPr lang="en-US" dirty="0"/>
              <a:t>By using Cloud Storage (Firebase Real-time database). </a:t>
            </a:r>
            <a:endParaRPr lang="en-IN" dirty="0"/>
          </a:p>
          <a:p>
            <a:pPr lvl="0"/>
            <a:r>
              <a:rPr lang="en-US" b="1" dirty="0"/>
              <a:t>Replicating Sensor node</a:t>
            </a:r>
            <a:r>
              <a:rPr lang="en-US" dirty="0"/>
              <a:t>: very easy and Sensor nodes can be customized according to need.</a:t>
            </a:r>
            <a:endParaRPr lang="en-IN" dirty="0"/>
          </a:p>
        </p:txBody>
      </p:sp>
    </p:spTree>
    <p:extLst>
      <p:ext uri="{BB962C8B-B14F-4D97-AF65-F5344CB8AC3E}">
        <p14:creationId xmlns="" xmlns:p14="http://schemas.microsoft.com/office/powerpoint/2010/main" val="185425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0" y="1282"/>
            <a:ext cx="12191980" cy="6856718"/>
          </a:xfrm>
          <a:prstGeom prst="rect">
            <a:avLst/>
          </a:prstGeom>
        </p:spPr>
      </p:pic>
      <p:sp>
        <p:nvSpPr>
          <p:cNvPr id="2" name="Title 1"/>
          <p:cNvSpPr>
            <a:spLocks noGrp="1"/>
          </p:cNvSpPr>
          <p:nvPr>
            <p:ph type="title"/>
          </p:nvPr>
        </p:nvSpPr>
        <p:spPr>
          <a:xfrm>
            <a:off x="838200" y="1"/>
            <a:ext cx="9858555" cy="1259456"/>
          </a:xfrm>
        </p:spPr>
        <p:txBody>
          <a:bodyPr>
            <a:normAutofit/>
          </a:bodyPr>
          <a:lstStyle/>
          <a:p>
            <a:r>
              <a:rPr lang="en-US" sz="4800" b="1" dirty="0">
                <a:latin typeface="Bahnschrift" panose="020B0502040204020203" pitchFamily="34" charset="0"/>
                <a:cs typeface="Times New Roman" panose="02020603050405020304" pitchFamily="18" charset="0"/>
              </a:rPr>
              <a:t>COMMUNICATION PROTOCOLS</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539740" y="2413000"/>
            <a:ext cx="11112500" cy="2984500"/>
          </a:xfrm>
        </p:spPr>
        <p:txBody>
          <a:bodyPr>
            <a:normAutofit/>
          </a:bodyPr>
          <a:lstStyle/>
          <a:p>
            <a:pPr lvl="0"/>
            <a:r>
              <a:rPr lang="en-US" b="1" dirty="0"/>
              <a:t>One wire communication</a:t>
            </a:r>
            <a:r>
              <a:rPr lang="en-US" dirty="0"/>
              <a:t> (to send data from Sensor to Microcontroller)</a:t>
            </a:r>
            <a:endParaRPr lang="en-IN" dirty="0"/>
          </a:p>
          <a:p>
            <a:pPr lvl="0"/>
            <a:r>
              <a:rPr lang="en-US" b="1" dirty="0"/>
              <a:t>ESP-NOW protocol</a:t>
            </a:r>
            <a:r>
              <a:rPr lang="en-US" dirty="0"/>
              <a:t> (to send data from Sensor Node to Sink Node)</a:t>
            </a:r>
            <a:endParaRPr lang="en-IN" dirty="0"/>
          </a:p>
          <a:p>
            <a:pPr lvl="0"/>
            <a:r>
              <a:rPr lang="en-US" b="1" dirty="0"/>
              <a:t>UART protocol</a:t>
            </a:r>
            <a:r>
              <a:rPr lang="en-US" dirty="0"/>
              <a:t> (Communication between Sink Node and Master Node)</a:t>
            </a:r>
            <a:endParaRPr lang="en-IN" dirty="0"/>
          </a:p>
          <a:p>
            <a:pPr lvl="0"/>
            <a:r>
              <a:rPr lang="en-US" b="1" dirty="0"/>
              <a:t>HTTP protocol</a:t>
            </a:r>
            <a:r>
              <a:rPr lang="en-US" dirty="0"/>
              <a:t> (Sending data from Master Node to Google cloud storage)</a:t>
            </a:r>
            <a:endParaRPr lang="en-IN" dirty="0"/>
          </a:p>
        </p:txBody>
      </p:sp>
    </p:spTree>
    <p:extLst>
      <p:ext uri="{BB962C8B-B14F-4D97-AF65-F5344CB8AC3E}">
        <p14:creationId xmlns="" xmlns:p14="http://schemas.microsoft.com/office/powerpoint/2010/main" val="404078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dark, black&#10;&#10;Description automatically generated">
            <a:extLst>
              <a:ext uri="{FF2B5EF4-FFF2-40B4-BE49-F238E27FC236}">
                <a16:creationId xmlns="" xmlns:a16="http://schemas.microsoft.com/office/drawing/2014/main" id="{29264B39-ECAC-4F0A-9CD6-057464CC7D61}"/>
              </a:ext>
            </a:extLst>
          </p:cNvPr>
          <p:cNvPicPr>
            <a:picLocks noChangeAspect="1"/>
          </p:cNvPicPr>
          <p:nvPr/>
        </p:nvPicPr>
        <p:blipFill rotWithShape="1">
          <a:blip r:embed="rId2">
            <a:alphaModFix amt="50000"/>
            <a:extLst>
              <a:ext uri="{28A0092B-C50C-407E-A947-70E740481C1C}">
                <a14:useLocalDpi xmlns="" xmlns:a14="http://schemas.microsoft.com/office/drawing/2010/main" val="0"/>
              </a:ext>
            </a:extLst>
          </a:blip>
          <a:srcRect t="16209" r="3" b="5208"/>
          <a:stretch/>
        </p:blipFill>
        <p:spPr>
          <a:xfrm>
            <a:off x="20" y="1282"/>
            <a:ext cx="12191980" cy="6856718"/>
          </a:xfrm>
          <a:prstGeom prst="rect">
            <a:avLst/>
          </a:prstGeom>
        </p:spPr>
      </p:pic>
      <p:sp>
        <p:nvSpPr>
          <p:cNvPr id="6" name="TextBox 5">
            <a:extLst>
              <a:ext uri="{FF2B5EF4-FFF2-40B4-BE49-F238E27FC236}">
                <a16:creationId xmlns="" xmlns:a16="http://schemas.microsoft.com/office/drawing/2014/main" id="{C4026890-B9AE-4641-9CF3-C30764905449}"/>
              </a:ext>
            </a:extLst>
          </p:cNvPr>
          <p:cNvSpPr txBox="1"/>
          <p:nvPr/>
        </p:nvSpPr>
        <p:spPr>
          <a:xfrm>
            <a:off x="1209040" y="448574"/>
            <a:ext cx="9144000" cy="82813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solidFill>
                  <a:srgbClr val="FFFFFF"/>
                </a:solidFill>
                <a:latin typeface="Bahnschrift" panose="020B0502040204020203" pitchFamily="34" charset="0"/>
                <a:ea typeface="+mj-ea"/>
                <a:cs typeface="+mj-cs"/>
              </a:rPr>
              <a:t>OUTLINE</a:t>
            </a:r>
          </a:p>
        </p:txBody>
      </p:sp>
      <p:sp>
        <p:nvSpPr>
          <p:cNvPr id="8" name="TextBox 7">
            <a:extLst>
              <a:ext uri="{FF2B5EF4-FFF2-40B4-BE49-F238E27FC236}">
                <a16:creationId xmlns="" xmlns:a16="http://schemas.microsoft.com/office/drawing/2014/main" id="{3B0663F9-1947-487E-ADB2-49585B60FD5F}"/>
              </a:ext>
            </a:extLst>
          </p:cNvPr>
          <p:cNvSpPr txBox="1"/>
          <p:nvPr/>
        </p:nvSpPr>
        <p:spPr>
          <a:xfrm>
            <a:off x="1209040" y="1397480"/>
            <a:ext cx="6593840" cy="5632311"/>
          </a:xfrm>
          <a:prstGeom prst="rect">
            <a:avLst/>
          </a:prstGeom>
          <a:noFill/>
        </p:spPr>
        <p:txBody>
          <a:bodyPr wrap="square" rtlCol="0">
            <a:spAutoFit/>
          </a:bodyPr>
          <a:lstStyle/>
          <a:p>
            <a:pPr>
              <a:buFont typeface="Arial" pitchFamily="34" charset="0"/>
              <a:buChar char="•"/>
            </a:pPr>
            <a:r>
              <a:rPr lang="en-US" sz="2400" dirty="0"/>
              <a:t> Introduction</a:t>
            </a:r>
          </a:p>
          <a:p>
            <a:pPr>
              <a:buFont typeface="Arial" pitchFamily="34" charset="0"/>
              <a:buChar char="•"/>
            </a:pPr>
            <a:r>
              <a:rPr lang="fr-FR" sz="2400" dirty="0"/>
              <a:t> Literature Survey</a:t>
            </a:r>
          </a:p>
          <a:p>
            <a:pPr>
              <a:buFont typeface="Arial" pitchFamily="34" charset="0"/>
              <a:buChar char="•"/>
            </a:pPr>
            <a:r>
              <a:rPr lang="en-US" sz="2400" dirty="0"/>
              <a:t> Problem Statement</a:t>
            </a:r>
          </a:p>
          <a:p>
            <a:pPr>
              <a:buFont typeface="Arial" pitchFamily="34" charset="0"/>
              <a:buChar char="•"/>
            </a:pPr>
            <a:r>
              <a:rPr lang="en-US" sz="2400" dirty="0"/>
              <a:t> Objectives</a:t>
            </a:r>
          </a:p>
          <a:p>
            <a:pPr>
              <a:buFont typeface="Arial" pitchFamily="34" charset="0"/>
              <a:buChar char="•"/>
            </a:pPr>
            <a:r>
              <a:rPr lang="en-US" sz="2400" dirty="0"/>
              <a:t> Block Diagram</a:t>
            </a:r>
          </a:p>
          <a:p>
            <a:pPr>
              <a:buFont typeface="Arial" pitchFamily="34" charset="0"/>
              <a:buChar char="•"/>
            </a:pPr>
            <a:r>
              <a:rPr lang="en-US" sz="2400" dirty="0"/>
              <a:t>Hardware used</a:t>
            </a:r>
          </a:p>
          <a:p>
            <a:pPr>
              <a:buFont typeface="Arial" pitchFamily="34" charset="0"/>
              <a:buChar char="•"/>
            </a:pPr>
            <a:r>
              <a:rPr lang="en-US" sz="2400" dirty="0"/>
              <a:t>Software used</a:t>
            </a:r>
          </a:p>
          <a:p>
            <a:pPr>
              <a:buFont typeface="Arial" pitchFamily="34" charset="0"/>
              <a:buChar char="•"/>
            </a:pPr>
            <a:r>
              <a:rPr lang="en-US" sz="2400" dirty="0"/>
              <a:t>Circuit Diagram and </a:t>
            </a:r>
            <a:r>
              <a:rPr lang="en-US" sz="2400" dirty="0" smtClean="0"/>
              <a:t>Explanation</a:t>
            </a:r>
          </a:p>
          <a:p>
            <a:pPr>
              <a:buFont typeface="Arial" pitchFamily="34" charset="0"/>
              <a:buChar char="•"/>
            </a:pPr>
            <a:r>
              <a:rPr lang="en-US" sz="2400" dirty="0" smtClean="0"/>
              <a:t>Project Implementation</a:t>
            </a:r>
            <a:endParaRPr lang="en-US" sz="2400" dirty="0"/>
          </a:p>
          <a:p>
            <a:pPr>
              <a:buFont typeface="Arial" pitchFamily="34" charset="0"/>
              <a:buChar char="•"/>
            </a:pPr>
            <a:r>
              <a:rPr lang="en-US" sz="2400" dirty="0"/>
              <a:t>Communication Protocols</a:t>
            </a:r>
          </a:p>
          <a:p>
            <a:pPr>
              <a:buFont typeface="Arial" pitchFamily="34" charset="0"/>
              <a:buChar char="•"/>
            </a:pPr>
            <a:r>
              <a:rPr lang="fr-FR" sz="2400" dirty="0"/>
              <a:t>Project </a:t>
            </a:r>
            <a:r>
              <a:rPr lang="en-GB" sz="2400" dirty="0" smtClean="0"/>
              <a:t>Implementation(ML part)</a:t>
            </a:r>
            <a:endParaRPr lang="en-GB" sz="2400" dirty="0"/>
          </a:p>
          <a:p>
            <a:pPr>
              <a:buFont typeface="Arial" pitchFamily="34" charset="0"/>
              <a:buChar char="•"/>
            </a:pPr>
            <a:r>
              <a:rPr lang="en-US" sz="2400" dirty="0"/>
              <a:t>Experimental </a:t>
            </a:r>
            <a:r>
              <a:rPr lang="en-US" sz="2400" dirty="0" smtClean="0"/>
              <a:t>Results</a:t>
            </a:r>
            <a:endParaRPr lang="en-US" sz="2400" dirty="0"/>
          </a:p>
          <a:p>
            <a:pPr>
              <a:buFont typeface="Arial" pitchFamily="34" charset="0"/>
              <a:buChar char="•"/>
            </a:pPr>
            <a:r>
              <a:rPr lang="en-US" sz="2400" dirty="0"/>
              <a:t> Conclusion</a:t>
            </a:r>
          </a:p>
          <a:p>
            <a:pPr>
              <a:buFont typeface="Arial" pitchFamily="34" charset="0"/>
              <a:buChar char="•"/>
            </a:pPr>
            <a:r>
              <a:rPr lang="en-US" sz="2400" dirty="0"/>
              <a:t> References</a:t>
            </a:r>
            <a:endParaRPr lang="en-US" sz="2400" dirty="0">
              <a:latin typeface="HelveticaNeueLT Std" panose="020B0804020202020204" pitchFamily="34" charset="0"/>
              <a:cs typeface="Times New Roman" panose="02020603050405020304" pitchFamily="18" charset="0"/>
            </a:endParaRPr>
          </a:p>
          <a:p>
            <a:pPr marL="342900" indent="-342900">
              <a:buFont typeface="Arial" panose="020B0604020202020204" pitchFamily="34" charset="0"/>
              <a:buChar char="•"/>
            </a:pPr>
            <a:endParaRPr lang="en-IN" sz="2400" dirty="0">
              <a:latin typeface="Bahnschrift" panose="020B0502040204020203" pitchFamily="34" charset="0"/>
            </a:endParaRPr>
          </a:p>
        </p:txBody>
      </p:sp>
    </p:spTree>
    <p:extLst>
      <p:ext uri="{BB962C8B-B14F-4D97-AF65-F5344CB8AC3E}">
        <p14:creationId xmlns="" xmlns:p14="http://schemas.microsoft.com/office/powerpoint/2010/main" val="188288219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0" y="1282"/>
            <a:ext cx="12191980" cy="6856718"/>
          </a:xfrm>
          <a:prstGeom prst="rect">
            <a:avLst/>
          </a:prstGeom>
        </p:spPr>
      </p:pic>
      <p:sp>
        <p:nvSpPr>
          <p:cNvPr id="2" name="Title 1"/>
          <p:cNvSpPr>
            <a:spLocks noGrp="1"/>
          </p:cNvSpPr>
          <p:nvPr>
            <p:ph type="title"/>
          </p:nvPr>
        </p:nvSpPr>
        <p:spPr>
          <a:xfrm>
            <a:off x="838200" y="1"/>
            <a:ext cx="9858555" cy="1259456"/>
          </a:xfrm>
        </p:spPr>
        <p:txBody>
          <a:bodyPr>
            <a:normAutofit fontScale="90000"/>
          </a:bodyPr>
          <a:lstStyle/>
          <a:p>
            <a:r>
              <a:rPr lang="en-US" sz="4800" b="1" dirty="0">
                <a:latin typeface="Bahnschrift" panose="020B0502040204020203" pitchFamily="34" charset="0"/>
                <a:cs typeface="Times New Roman" panose="02020603050405020304" pitchFamily="18" charset="0"/>
              </a:rPr>
              <a:t>PROJECT IMPLEMENTATION (ML part)</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481162" y="1026783"/>
            <a:ext cx="11112500" cy="4076700"/>
          </a:xfrm>
        </p:spPr>
        <p:txBody>
          <a:bodyPr>
            <a:normAutofit/>
          </a:bodyPr>
          <a:lstStyle/>
          <a:p>
            <a:pPr lvl="0"/>
            <a:r>
              <a:rPr lang="en-US" dirty="0"/>
              <a:t>Accessing Data from Master Node or Online </a:t>
            </a:r>
            <a:r>
              <a:rPr lang="en-US" dirty="0" smtClean="0"/>
              <a:t>database</a:t>
            </a:r>
          </a:p>
          <a:p>
            <a:pPr lvl="0"/>
            <a:r>
              <a:rPr lang="en-US" dirty="0" smtClean="0"/>
              <a:t>The Machine learning model for predicting rain at a particular time is going to be done by the linear regression model</a:t>
            </a:r>
          </a:p>
          <a:p>
            <a:pPr lvl="0"/>
            <a:r>
              <a:rPr lang="en-US" dirty="0" smtClean="0"/>
              <a:t>Linear regression is the method of plotting data points onto a graph.</a:t>
            </a:r>
            <a:endParaRPr lang="en-IN" dirty="0"/>
          </a:p>
          <a:p>
            <a:pPr lvl="0"/>
            <a:r>
              <a:rPr lang="en-US" dirty="0"/>
              <a:t>Data Enrichment/Data Cleaning </a:t>
            </a:r>
            <a:endParaRPr lang="en-IN" dirty="0"/>
          </a:p>
          <a:p>
            <a:pPr lvl="0"/>
            <a:r>
              <a:rPr lang="en-US" dirty="0"/>
              <a:t>Feature Selection (if necessary)</a:t>
            </a:r>
            <a:endParaRPr lang="en-IN" dirty="0"/>
          </a:p>
        </p:txBody>
      </p:sp>
    </p:spTree>
    <p:extLst>
      <p:ext uri="{BB962C8B-B14F-4D97-AF65-F5344CB8AC3E}">
        <p14:creationId xmlns="" xmlns:p14="http://schemas.microsoft.com/office/powerpoint/2010/main" val="4176911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0" y="1282"/>
            <a:ext cx="12191980" cy="6856718"/>
          </a:xfrm>
          <a:prstGeom prst="rect">
            <a:avLst/>
          </a:prstGeom>
        </p:spPr>
      </p:pic>
      <p:sp>
        <p:nvSpPr>
          <p:cNvPr id="2" name="Title 1"/>
          <p:cNvSpPr>
            <a:spLocks noGrp="1"/>
          </p:cNvSpPr>
          <p:nvPr>
            <p:ph type="title"/>
          </p:nvPr>
        </p:nvSpPr>
        <p:spPr>
          <a:xfrm>
            <a:off x="838200" y="1"/>
            <a:ext cx="9858555" cy="1259456"/>
          </a:xfrm>
        </p:spPr>
        <p:txBody>
          <a:bodyPr>
            <a:normAutofit/>
          </a:bodyPr>
          <a:lstStyle/>
          <a:p>
            <a:r>
              <a:rPr lang="en-US" sz="4800" b="1" dirty="0" smtClean="0">
                <a:latin typeface="Bahnschrift" panose="020B0502040204020203" pitchFamily="34" charset="0"/>
                <a:cs typeface="Times New Roman" panose="02020603050405020304" pitchFamily="18" charset="0"/>
              </a:rPr>
              <a:t>Algorithm </a:t>
            </a:r>
            <a:r>
              <a:rPr lang="en-US" sz="4800" b="1" dirty="0">
                <a:latin typeface="Bahnschrift" panose="020B0502040204020203" pitchFamily="34" charset="0"/>
                <a:cs typeface="Times New Roman" panose="02020603050405020304" pitchFamily="18" charset="0"/>
              </a:rPr>
              <a:t>(ML part)</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481162" y="1026783"/>
            <a:ext cx="11112500" cy="4076700"/>
          </a:xfrm>
        </p:spPr>
        <p:txBody>
          <a:bodyPr>
            <a:normAutofit/>
          </a:bodyPr>
          <a:lstStyle/>
          <a:p>
            <a:r>
              <a:rPr lang="en-US" dirty="0" smtClean="0"/>
              <a:t>Using the known environmental factors as input, the supervised machine learning technique of linear regression is </a:t>
            </a:r>
            <a:r>
              <a:rPr lang="en-US" dirty="0" err="1" smtClean="0"/>
              <a:t>utilised</a:t>
            </a:r>
            <a:r>
              <a:rPr lang="en-US" dirty="0" smtClean="0"/>
              <a:t> to forecast the unknown daily rainfall amount</a:t>
            </a:r>
          </a:p>
          <a:p>
            <a:r>
              <a:rPr lang="en-US" dirty="0" smtClean="0"/>
              <a:t>Multiple explanatory or independent variables (X) and a single dependent indicated by Y, were used in the multivariate linear regression.</a:t>
            </a:r>
          </a:p>
          <a:p>
            <a:r>
              <a:rPr lang="en-US" dirty="0" smtClean="0"/>
              <a:t>Hence, the general equation of the multiple linear regression is given as:</a:t>
            </a:r>
          </a:p>
          <a:p>
            <a:pPr>
              <a:buNone/>
            </a:pPr>
            <a:r>
              <a:rPr lang="en-US" dirty="0" smtClean="0"/>
              <a:t/>
            </a:r>
            <a:br>
              <a:rPr lang="en-US" dirty="0" smtClean="0"/>
            </a:br>
            <a:endParaRPr lang="en-US" dirty="0" smtClean="0"/>
          </a:p>
          <a:p>
            <a:endParaRPr lang="en-US" dirty="0" smtClean="0"/>
          </a:p>
        </p:txBody>
      </p:sp>
      <p:pic>
        <p:nvPicPr>
          <p:cNvPr id="6" name="image23.jpeg"/>
          <p:cNvPicPr/>
          <p:nvPr/>
        </p:nvPicPr>
        <p:blipFill>
          <a:blip r:embed="rId3" cstate="print"/>
          <a:stretch>
            <a:fillRect/>
          </a:stretch>
        </p:blipFill>
        <p:spPr>
          <a:xfrm>
            <a:off x="1207698" y="3856008"/>
            <a:ext cx="9057736" cy="2139350"/>
          </a:xfrm>
          <a:prstGeom prst="rect">
            <a:avLst/>
          </a:prstGeom>
        </p:spPr>
      </p:pic>
    </p:spTree>
    <p:extLst>
      <p:ext uri="{BB962C8B-B14F-4D97-AF65-F5344CB8AC3E}">
        <p14:creationId xmlns="" xmlns:p14="http://schemas.microsoft.com/office/powerpoint/2010/main" val="4176911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0" y="1282"/>
            <a:ext cx="12191980" cy="6856718"/>
          </a:xfrm>
          <a:prstGeom prst="rect">
            <a:avLst/>
          </a:prstGeom>
        </p:spPr>
      </p:pic>
      <p:sp>
        <p:nvSpPr>
          <p:cNvPr id="2" name="Title 1"/>
          <p:cNvSpPr>
            <a:spLocks noGrp="1"/>
          </p:cNvSpPr>
          <p:nvPr>
            <p:ph type="title"/>
          </p:nvPr>
        </p:nvSpPr>
        <p:spPr>
          <a:xfrm>
            <a:off x="838200" y="1"/>
            <a:ext cx="9858555" cy="1259456"/>
          </a:xfrm>
        </p:spPr>
        <p:txBody>
          <a:bodyPr>
            <a:normAutofit/>
          </a:bodyPr>
          <a:lstStyle/>
          <a:p>
            <a:r>
              <a:rPr lang="en-US" sz="4800" b="1" dirty="0" smtClean="0">
                <a:latin typeface="Bahnschrift" panose="020B0502040204020203" pitchFamily="34" charset="0"/>
                <a:cs typeface="Times New Roman" panose="02020603050405020304" pitchFamily="18" charset="0"/>
              </a:rPr>
              <a:t>Flowchart </a:t>
            </a:r>
            <a:r>
              <a:rPr lang="en-US" sz="4800" b="1" dirty="0">
                <a:latin typeface="Bahnschrift" panose="020B0502040204020203" pitchFamily="34" charset="0"/>
                <a:cs typeface="Times New Roman" panose="02020603050405020304" pitchFamily="18" charset="0"/>
              </a:rPr>
              <a:t>(ML part)</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481162" y="1026783"/>
            <a:ext cx="11112500" cy="4076700"/>
          </a:xfrm>
        </p:spPr>
        <p:txBody>
          <a:bodyPr>
            <a:normAutofit/>
          </a:bodyPr>
          <a:lstStyle/>
          <a:p>
            <a:r>
              <a:rPr lang="en-US" dirty="0" smtClean="0"/>
              <a:t>The complete flow of process of the proposed methodology is shown in below figure. </a:t>
            </a:r>
          </a:p>
          <a:p>
            <a:pPr>
              <a:buNone/>
            </a:pPr>
            <a:endParaRPr lang="en-US" dirty="0" smtClean="0"/>
          </a:p>
          <a:p>
            <a:pPr>
              <a:buNone/>
            </a:pPr>
            <a:r>
              <a:rPr lang="en-US" dirty="0" smtClean="0"/>
              <a:t/>
            </a:r>
            <a:br>
              <a:rPr lang="en-US" dirty="0" smtClean="0"/>
            </a:br>
            <a:endParaRPr lang="en-US" dirty="0" smtClean="0"/>
          </a:p>
          <a:p>
            <a:endParaRPr lang="en-US" dirty="0" smtClean="0"/>
          </a:p>
        </p:txBody>
      </p:sp>
      <p:pic>
        <p:nvPicPr>
          <p:cNvPr id="7" name="image30.jpeg"/>
          <p:cNvPicPr/>
          <p:nvPr/>
        </p:nvPicPr>
        <p:blipFill>
          <a:blip r:embed="rId3" cstate="print"/>
          <a:stretch>
            <a:fillRect/>
          </a:stretch>
        </p:blipFill>
        <p:spPr>
          <a:xfrm>
            <a:off x="4528868" y="1880557"/>
            <a:ext cx="2337758" cy="4796287"/>
          </a:xfrm>
          <a:prstGeom prst="rect">
            <a:avLst/>
          </a:prstGeom>
        </p:spPr>
      </p:pic>
    </p:spTree>
    <p:extLst>
      <p:ext uri="{BB962C8B-B14F-4D97-AF65-F5344CB8AC3E}">
        <p14:creationId xmlns="" xmlns:p14="http://schemas.microsoft.com/office/powerpoint/2010/main" val="4176911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20" y="0"/>
            <a:ext cx="12191980" cy="6856718"/>
          </a:xfrm>
          <a:prstGeom prst="rect">
            <a:avLst/>
          </a:prstGeom>
        </p:spPr>
      </p:pic>
      <p:sp>
        <p:nvSpPr>
          <p:cNvPr id="2" name="Title 1"/>
          <p:cNvSpPr>
            <a:spLocks noGrp="1"/>
          </p:cNvSpPr>
          <p:nvPr>
            <p:ph type="title"/>
          </p:nvPr>
        </p:nvSpPr>
        <p:spPr>
          <a:xfrm>
            <a:off x="838200" y="1"/>
            <a:ext cx="9858555" cy="1259456"/>
          </a:xfrm>
        </p:spPr>
        <p:txBody>
          <a:bodyPr>
            <a:normAutofit/>
          </a:bodyPr>
          <a:lstStyle/>
          <a:p>
            <a:r>
              <a:rPr lang="en-US" sz="4800" b="1" dirty="0" smtClean="0">
                <a:latin typeface="Bahnschrift" panose="020B0502040204020203" pitchFamily="34" charset="0"/>
                <a:cs typeface="Times New Roman" panose="02020603050405020304" pitchFamily="18" charset="0"/>
              </a:rPr>
              <a:t>EXPERIMENTAL </a:t>
            </a:r>
            <a:r>
              <a:rPr lang="en-US" sz="4800" b="1" dirty="0">
                <a:latin typeface="Bahnschrift" panose="020B0502040204020203" pitchFamily="34" charset="0"/>
                <a:cs typeface="Times New Roman" panose="02020603050405020304" pitchFamily="18" charset="0"/>
              </a:rPr>
              <a:t>RESULTS</a:t>
            </a:r>
            <a:endParaRPr lang="en-IN" sz="4800" b="1" dirty="0">
              <a:latin typeface="Bahnschrift" panose="020B0502040204020203" pitchFamily="34" charset="0"/>
              <a:cs typeface="Times New Roman" panose="02020603050405020304" pitchFamily="18" charset="0"/>
            </a:endParaRPr>
          </a:p>
        </p:txBody>
      </p:sp>
      <p:sp>
        <p:nvSpPr>
          <p:cNvPr id="4" name="Content Placeholder 3"/>
          <p:cNvSpPr>
            <a:spLocks noGrp="1"/>
          </p:cNvSpPr>
          <p:nvPr>
            <p:ph idx="1"/>
          </p:nvPr>
        </p:nvSpPr>
        <p:spPr>
          <a:xfrm>
            <a:off x="8559800" y="4013199"/>
            <a:ext cx="2794000" cy="2163763"/>
          </a:xfrm>
        </p:spPr>
        <p:txBody>
          <a:bodyPr/>
          <a:lstStyle/>
          <a:p>
            <a:endParaRPr lang="en-IN" dirty="0"/>
          </a:p>
        </p:txBody>
      </p:sp>
      <p:pic>
        <p:nvPicPr>
          <p:cNvPr id="14338" name="Picture 2" descr="C:\Users\hi\Desktop\WhatsApp Image 2022-07-22 at 10.30.48 PM.jpeg"/>
          <p:cNvPicPr>
            <a:picLocks noChangeAspect="1" noChangeArrowheads="1"/>
          </p:cNvPicPr>
          <p:nvPr/>
        </p:nvPicPr>
        <p:blipFill>
          <a:blip r:embed="rId3"/>
          <a:srcRect/>
          <a:stretch>
            <a:fillRect/>
          </a:stretch>
        </p:blipFill>
        <p:spPr bwMode="auto">
          <a:xfrm>
            <a:off x="261103" y="917697"/>
            <a:ext cx="3710714" cy="2783035"/>
          </a:xfrm>
          <a:prstGeom prst="rect">
            <a:avLst/>
          </a:prstGeom>
          <a:noFill/>
        </p:spPr>
      </p:pic>
      <p:pic>
        <p:nvPicPr>
          <p:cNvPr id="14339" name="Picture 3" descr="C:\Users\hi\Desktop\WhatsApp Image 2022-07-22 at 10.31.18 PM.jpeg"/>
          <p:cNvPicPr>
            <a:picLocks noChangeAspect="1" noChangeArrowheads="1"/>
          </p:cNvPicPr>
          <p:nvPr/>
        </p:nvPicPr>
        <p:blipFill>
          <a:blip r:embed="rId4"/>
          <a:srcRect/>
          <a:stretch>
            <a:fillRect/>
          </a:stretch>
        </p:blipFill>
        <p:spPr bwMode="auto">
          <a:xfrm>
            <a:off x="7683738" y="858688"/>
            <a:ext cx="3858405" cy="2893803"/>
          </a:xfrm>
          <a:prstGeom prst="rect">
            <a:avLst/>
          </a:prstGeom>
          <a:noFill/>
        </p:spPr>
      </p:pic>
      <p:pic>
        <p:nvPicPr>
          <p:cNvPr id="14340" name="Picture 4" descr="C:\Users\hi\Desktop\WhatsApp Image 2022-07-22 at 10.31.19 PM.jpeg"/>
          <p:cNvPicPr>
            <a:picLocks noChangeAspect="1" noChangeArrowheads="1"/>
          </p:cNvPicPr>
          <p:nvPr/>
        </p:nvPicPr>
        <p:blipFill>
          <a:blip r:embed="rId5"/>
          <a:srcRect/>
          <a:stretch>
            <a:fillRect/>
          </a:stretch>
        </p:blipFill>
        <p:spPr bwMode="auto">
          <a:xfrm>
            <a:off x="3738245" y="3800577"/>
            <a:ext cx="3835022" cy="2876267"/>
          </a:xfrm>
          <a:prstGeom prst="rect">
            <a:avLst/>
          </a:prstGeom>
          <a:noFill/>
        </p:spPr>
      </p:pic>
    </p:spTree>
    <p:extLst>
      <p:ext uri="{BB962C8B-B14F-4D97-AF65-F5344CB8AC3E}">
        <p14:creationId xmlns="" xmlns:p14="http://schemas.microsoft.com/office/powerpoint/2010/main" val="241020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20" y="1282"/>
            <a:ext cx="12191980" cy="6856718"/>
          </a:xfrm>
          <a:prstGeom prst="rect">
            <a:avLst/>
          </a:prstGeom>
        </p:spPr>
      </p:pic>
      <p:sp>
        <p:nvSpPr>
          <p:cNvPr id="2" name="Title 1"/>
          <p:cNvSpPr>
            <a:spLocks noGrp="1"/>
          </p:cNvSpPr>
          <p:nvPr>
            <p:ph type="title"/>
          </p:nvPr>
        </p:nvSpPr>
        <p:spPr>
          <a:xfrm>
            <a:off x="838200" y="1"/>
            <a:ext cx="10031083" cy="1259456"/>
          </a:xfrm>
        </p:spPr>
        <p:txBody>
          <a:bodyPr>
            <a:normAutofit/>
          </a:bodyPr>
          <a:lstStyle/>
          <a:p>
            <a:r>
              <a:rPr lang="en-US" sz="4800" b="1" dirty="0" smtClean="0">
                <a:latin typeface="Bahnschrift" panose="020B0502040204020203" pitchFamily="34" charset="0"/>
                <a:cs typeface="Times New Roman" panose="02020603050405020304" pitchFamily="18" charset="0"/>
              </a:rPr>
              <a:t>EXPERIMENTAL </a:t>
            </a:r>
            <a:r>
              <a:rPr lang="en-US" sz="4800" b="1" dirty="0">
                <a:latin typeface="Bahnschrift" panose="020B0502040204020203" pitchFamily="34" charset="0"/>
                <a:cs typeface="Times New Roman" panose="02020603050405020304" pitchFamily="18" charset="0"/>
              </a:rPr>
              <a:t>RESULTS</a:t>
            </a:r>
            <a:endParaRPr lang="en-IN" sz="4800" b="1" dirty="0">
              <a:latin typeface="Bahnschrift" panose="020B0502040204020203" pitchFamily="34" charset="0"/>
              <a:cs typeface="Times New Roman" panose="02020603050405020304" pitchFamily="18" charset="0"/>
            </a:endParaRPr>
          </a:p>
        </p:txBody>
      </p:sp>
      <p:pic>
        <p:nvPicPr>
          <p:cNvPr id="2051" name="Picture 3"/>
          <p:cNvPicPr>
            <a:picLocks noGrp="1" noChangeAspect="1" noChangeArrowheads="1"/>
          </p:cNvPicPr>
          <p:nvPr>
            <p:ph idx="1"/>
          </p:nvPr>
        </p:nvPicPr>
        <p:blipFill>
          <a:blip r:embed="rId3"/>
          <a:srcRect/>
          <a:stretch>
            <a:fillRect/>
          </a:stretch>
        </p:blipFill>
        <p:spPr bwMode="auto">
          <a:xfrm>
            <a:off x="6228274" y="1620739"/>
            <a:ext cx="5736564" cy="3661441"/>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01688" y="1613140"/>
            <a:ext cx="5879259" cy="3666226"/>
          </a:xfrm>
          <a:prstGeom prst="rect">
            <a:avLst/>
          </a:prstGeom>
          <a:noFill/>
          <a:ln w="9525">
            <a:noFill/>
            <a:miter lim="800000"/>
            <a:headEnd/>
            <a:tailEnd/>
          </a:ln>
          <a:effectLst/>
        </p:spPr>
      </p:pic>
      <p:sp>
        <p:nvSpPr>
          <p:cNvPr id="10" name="Rectangle 9"/>
          <p:cNvSpPr/>
          <p:nvPr/>
        </p:nvSpPr>
        <p:spPr>
          <a:xfrm>
            <a:off x="1777042" y="5408764"/>
            <a:ext cx="2725948" cy="448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fig 1 : Firebase Output 1</a:t>
            </a:r>
          </a:p>
        </p:txBody>
      </p:sp>
      <p:sp>
        <p:nvSpPr>
          <p:cNvPr id="11" name="Rectangle 10"/>
          <p:cNvSpPr/>
          <p:nvPr/>
        </p:nvSpPr>
        <p:spPr>
          <a:xfrm>
            <a:off x="7944926" y="5374257"/>
            <a:ext cx="254479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2 :Firebase Output 2 </a:t>
            </a:r>
          </a:p>
        </p:txBody>
      </p:sp>
    </p:spTree>
    <p:extLst>
      <p:ext uri="{BB962C8B-B14F-4D97-AF65-F5344CB8AC3E}">
        <p14:creationId xmlns="" xmlns:p14="http://schemas.microsoft.com/office/powerpoint/2010/main" val="2410207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20" y="1282"/>
            <a:ext cx="12191980" cy="6856718"/>
          </a:xfrm>
          <a:prstGeom prst="rect">
            <a:avLst/>
          </a:prstGeom>
        </p:spPr>
      </p:pic>
      <p:sp>
        <p:nvSpPr>
          <p:cNvPr id="2" name="Title 1"/>
          <p:cNvSpPr>
            <a:spLocks noGrp="1"/>
          </p:cNvSpPr>
          <p:nvPr>
            <p:ph type="title"/>
          </p:nvPr>
        </p:nvSpPr>
        <p:spPr>
          <a:xfrm>
            <a:off x="838200" y="1"/>
            <a:ext cx="10031083" cy="1259456"/>
          </a:xfrm>
        </p:spPr>
        <p:txBody>
          <a:bodyPr>
            <a:normAutofit/>
          </a:bodyPr>
          <a:lstStyle/>
          <a:p>
            <a:r>
              <a:rPr lang="en-US" sz="4800" b="1" dirty="0">
                <a:latin typeface="Bahnschrift" panose="020B0502040204020203" pitchFamily="34" charset="0"/>
                <a:cs typeface="Times New Roman" panose="02020603050405020304" pitchFamily="18" charset="0"/>
              </a:rPr>
              <a:t>ML RESULTS</a:t>
            </a:r>
            <a:endParaRPr lang="en-IN" sz="4800" b="1" dirty="0">
              <a:latin typeface="Bahnschrift" panose="020B0502040204020203" pitchFamily="34" charset="0"/>
              <a:cs typeface="Times New Roman" panose="02020603050405020304" pitchFamily="18" charset="0"/>
            </a:endParaRPr>
          </a:p>
        </p:txBody>
      </p:sp>
      <p:sp>
        <p:nvSpPr>
          <p:cNvPr id="10" name="Rectangle 9"/>
          <p:cNvSpPr/>
          <p:nvPr/>
        </p:nvSpPr>
        <p:spPr>
          <a:xfrm>
            <a:off x="1777042" y="5408764"/>
            <a:ext cx="2725948" cy="448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fig 1 : Firebase Output 1</a:t>
            </a:r>
          </a:p>
        </p:txBody>
      </p:sp>
      <p:sp>
        <p:nvSpPr>
          <p:cNvPr id="11" name="Rectangle 10"/>
          <p:cNvSpPr/>
          <p:nvPr/>
        </p:nvSpPr>
        <p:spPr>
          <a:xfrm>
            <a:off x="7944926" y="5374257"/>
            <a:ext cx="254479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2 :Firebase Output 2 </a:t>
            </a:r>
          </a:p>
        </p:txBody>
      </p:sp>
      <p:pic>
        <p:nvPicPr>
          <p:cNvPr id="7" name="Content Placeholder 6">
            <a:extLst>
              <a:ext uri="{FF2B5EF4-FFF2-40B4-BE49-F238E27FC236}">
                <a16:creationId xmlns="" xmlns:a16="http://schemas.microsoft.com/office/drawing/2014/main" id="{2A561016-3734-4E7E-AD63-D7FF6039D4AF}"/>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1868455" y="1825625"/>
            <a:ext cx="8455089" cy="4351338"/>
          </a:xfrm>
        </p:spPr>
      </p:pic>
      <p:pic>
        <p:nvPicPr>
          <p:cNvPr id="9" name="Picture 8">
            <a:extLst>
              <a:ext uri="{FF2B5EF4-FFF2-40B4-BE49-F238E27FC236}">
                <a16:creationId xmlns="" xmlns:a16="http://schemas.microsoft.com/office/drawing/2014/main" id="{1C0EEAC8-88C1-4EB6-AB39-1C03B60015B9}"/>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030255" y="1234405"/>
            <a:ext cx="10323545" cy="5312923"/>
          </a:xfrm>
          <a:prstGeom prst="rect">
            <a:avLst/>
          </a:prstGeom>
        </p:spPr>
      </p:pic>
    </p:spTree>
    <p:extLst>
      <p:ext uri="{BB962C8B-B14F-4D97-AF65-F5344CB8AC3E}">
        <p14:creationId xmlns="" xmlns:p14="http://schemas.microsoft.com/office/powerpoint/2010/main" val="636780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20" y="1282"/>
            <a:ext cx="12191980" cy="6856718"/>
          </a:xfrm>
          <a:prstGeom prst="rect">
            <a:avLst/>
          </a:prstGeom>
        </p:spPr>
      </p:pic>
      <p:sp>
        <p:nvSpPr>
          <p:cNvPr id="2" name="Title 1"/>
          <p:cNvSpPr>
            <a:spLocks noGrp="1"/>
          </p:cNvSpPr>
          <p:nvPr>
            <p:ph type="title"/>
          </p:nvPr>
        </p:nvSpPr>
        <p:spPr>
          <a:xfrm>
            <a:off x="838200" y="1"/>
            <a:ext cx="10031083" cy="1259456"/>
          </a:xfrm>
        </p:spPr>
        <p:txBody>
          <a:bodyPr>
            <a:normAutofit/>
          </a:bodyPr>
          <a:lstStyle/>
          <a:p>
            <a:r>
              <a:rPr lang="en-US" sz="4800" b="1" dirty="0">
                <a:latin typeface="Bahnschrift" panose="020B0502040204020203" pitchFamily="34" charset="0"/>
                <a:cs typeface="Times New Roman" panose="02020603050405020304" pitchFamily="18" charset="0"/>
              </a:rPr>
              <a:t>ML RESULTS</a:t>
            </a:r>
            <a:endParaRPr lang="en-IN" sz="4800" b="1" dirty="0">
              <a:latin typeface="Bahnschrift" panose="020B0502040204020203" pitchFamily="34" charset="0"/>
              <a:cs typeface="Times New Roman" panose="02020603050405020304" pitchFamily="18" charset="0"/>
            </a:endParaRPr>
          </a:p>
        </p:txBody>
      </p:sp>
      <p:sp>
        <p:nvSpPr>
          <p:cNvPr id="10" name="Rectangle 9"/>
          <p:cNvSpPr/>
          <p:nvPr/>
        </p:nvSpPr>
        <p:spPr>
          <a:xfrm>
            <a:off x="1777042" y="5408764"/>
            <a:ext cx="2725948" cy="4485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fig 1 : Firebase Output 1</a:t>
            </a:r>
          </a:p>
        </p:txBody>
      </p:sp>
      <p:sp>
        <p:nvSpPr>
          <p:cNvPr id="11" name="Rectangle 10"/>
          <p:cNvSpPr/>
          <p:nvPr/>
        </p:nvSpPr>
        <p:spPr>
          <a:xfrm>
            <a:off x="7944926" y="5374257"/>
            <a:ext cx="254479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2 :Firebase Output 2 </a:t>
            </a:r>
          </a:p>
        </p:txBody>
      </p:sp>
      <p:pic>
        <p:nvPicPr>
          <p:cNvPr id="7" name="Content Placeholder 6">
            <a:extLst>
              <a:ext uri="{FF2B5EF4-FFF2-40B4-BE49-F238E27FC236}">
                <a16:creationId xmlns="" xmlns:a16="http://schemas.microsoft.com/office/drawing/2014/main" id="{2A561016-3734-4E7E-AD63-D7FF6039D4AF}"/>
              </a:ext>
            </a:extLst>
          </p:cNvPr>
          <p:cNvPicPr>
            <a:picLocks noGrp="1" noChangeAspect="1"/>
          </p:cNvPicPr>
          <p:nvPr>
            <p:ph idx="1"/>
          </p:nvPr>
        </p:nvPicPr>
        <p:blipFill>
          <a:blip r:embed="rId3">
            <a:extLst>
              <a:ext uri="{28A0092B-C50C-407E-A947-70E740481C1C}">
                <a14:useLocalDpi xmlns="" xmlns:a14="http://schemas.microsoft.com/office/drawing/2010/main" val="0"/>
              </a:ext>
            </a:extLst>
          </a:blip>
          <a:stretch>
            <a:fillRect/>
          </a:stretch>
        </p:blipFill>
        <p:spPr>
          <a:xfrm>
            <a:off x="838200" y="1162514"/>
            <a:ext cx="10515600" cy="5411762"/>
          </a:xfrm>
        </p:spPr>
      </p:pic>
    </p:spTree>
    <p:extLst>
      <p:ext uri="{BB962C8B-B14F-4D97-AF65-F5344CB8AC3E}">
        <p14:creationId xmlns="" xmlns:p14="http://schemas.microsoft.com/office/powerpoint/2010/main" val="3476672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20" y="1282"/>
            <a:ext cx="12191980" cy="6856718"/>
          </a:xfrm>
          <a:prstGeom prst="rect">
            <a:avLst/>
          </a:prstGeom>
        </p:spPr>
      </p:pic>
      <p:sp>
        <p:nvSpPr>
          <p:cNvPr id="2" name="Title 1"/>
          <p:cNvSpPr>
            <a:spLocks noGrp="1"/>
          </p:cNvSpPr>
          <p:nvPr>
            <p:ph type="title"/>
          </p:nvPr>
        </p:nvSpPr>
        <p:spPr>
          <a:xfrm>
            <a:off x="838202" y="2"/>
            <a:ext cx="9832674" cy="1086926"/>
          </a:xfrm>
        </p:spPr>
        <p:txBody>
          <a:bodyPr>
            <a:normAutofit/>
          </a:bodyPr>
          <a:lstStyle/>
          <a:p>
            <a:r>
              <a:rPr lang="en-US" sz="4800" b="1" dirty="0" smtClean="0">
                <a:latin typeface="Bahnschrift" panose="020B0502040204020203" pitchFamily="34" charset="0"/>
                <a:cs typeface="Times New Roman" panose="02020603050405020304" pitchFamily="18" charset="0"/>
              </a:rPr>
              <a:t>EXPERIMENTAL </a:t>
            </a:r>
            <a:r>
              <a:rPr lang="en-US" sz="4800" b="1" dirty="0">
                <a:latin typeface="Bahnschrift" panose="020B0502040204020203" pitchFamily="34" charset="0"/>
                <a:cs typeface="Times New Roman" panose="02020603050405020304" pitchFamily="18" charset="0"/>
              </a:rPr>
              <a:t>RESULTS</a:t>
            </a:r>
            <a:endParaRPr lang="en-IN" sz="4800" b="1" dirty="0">
              <a:latin typeface="Bahnschrift" panose="020B0502040204020203" pitchFamily="34" charset="0"/>
              <a:cs typeface="Times New Roman" panose="02020603050405020304" pitchFamily="18" charset="0"/>
            </a:endParaRPr>
          </a:p>
        </p:txBody>
      </p:sp>
      <p:sp>
        <p:nvSpPr>
          <p:cNvPr id="4" name="Content Placeholder 3"/>
          <p:cNvSpPr>
            <a:spLocks noGrp="1"/>
          </p:cNvSpPr>
          <p:nvPr>
            <p:ph idx="1"/>
          </p:nvPr>
        </p:nvSpPr>
        <p:spPr>
          <a:xfrm>
            <a:off x="741873" y="983411"/>
            <a:ext cx="10532852" cy="5408763"/>
          </a:xfrm>
        </p:spPr>
        <p:txBody>
          <a:bodyPr>
            <a:normAutofit/>
          </a:bodyPr>
          <a:lstStyle/>
          <a:p>
            <a:pPr>
              <a:buNone/>
            </a:pPr>
            <a:r>
              <a:rPr lang="en-IN" sz="3600" b="1" dirty="0" smtClean="0"/>
              <a:t>Quality metrics:</a:t>
            </a:r>
          </a:p>
          <a:p>
            <a:r>
              <a:rPr lang="en-US" dirty="0" smtClean="0"/>
              <a:t>The important parameter in implementing such systems practically would be battery life management</a:t>
            </a:r>
          </a:p>
          <a:p>
            <a:r>
              <a:rPr lang="en-US" dirty="0" smtClean="0"/>
              <a:t>The battery needs to be charged and recharged every now and then to maintain the sensor nodes. </a:t>
            </a:r>
          </a:p>
          <a:p>
            <a:r>
              <a:rPr lang="en-US" dirty="0" smtClean="0"/>
              <a:t>Few experiments were performed to measure the current consumption of sensor nodes while being used and while in idle state.</a:t>
            </a:r>
          </a:p>
          <a:p>
            <a:r>
              <a:rPr lang="en-US" dirty="0" smtClean="0"/>
              <a:t> While performing the experiment, the data was transmitted once per hour from the sensor node to the master node. </a:t>
            </a:r>
            <a:endParaRPr lang="en-IN" dirty="0"/>
          </a:p>
        </p:txBody>
      </p:sp>
    </p:spTree>
    <p:extLst>
      <p:ext uri="{BB962C8B-B14F-4D97-AF65-F5344CB8AC3E}">
        <p14:creationId xmlns="" xmlns:p14="http://schemas.microsoft.com/office/powerpoint/2010/main" val="2410207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20" y="1282"/>
            <a:ext cx="12191980" cy="6856718"/>
          </a:xfrm>
          <a:prstGeom prst="rect">
            <a:avLst/>
          </a:prstGeom>
        </p:spPr>
      </p:pic>
      <p:sp>
        <p:nvSpPr>
          <p:cNvPr id="2" name="Title 1"/>
          <p:cNvSpPr>
            <a:spLocks noGrp="1"/>
          </p:cNvSpPr>
          <p:nvPr>
            <p:ph type="title"/>
          </p:nvPr>
        </p:nvSpPr>
        <p:spPr>
          <a:xfrm>
            <a:off x="838200" y="1"/>
            <a:ext cx="9858555" cy="1259456"/>
          </a:xfrm>
        </p:spPr>
        <p:txBody>
          <a:bodyPr>
            <a:normAutofit/>
          </a:bodyPr>
          <a:lstStyle/>
          <a:p>
            <a:r>
              <a:rPr lang="en-US" sz="4800" b="1" dirty="0">
                <a:latin typeface="Bahnschrift" panose="020B0502040204020203" pitchFamily="34" charset="0"/>
                <a:cs typeface="Times New Roman" panose="02020603050405020304" pitchFamily="18" charset="0"/>
              </a:rPr>
              <a:t>EXPERMENTAL RESULTS</a:t>
            </a:r>
            <a:endParaRPr lang="en-IN" sz="4800" b="1" dirty="0">
              <a:latin typeface="Bahnschrift" panose="020B0502040204020203" pitchFamily="34" charset="0"/>
              <a:cs typeface="Times New Roman" panose="02020603050405020304" pitchFamily="18" charset="0"/>
            </a:endParaRPr>
          </a:p>
        </p:txBody>
      </p:sp>
      <p:sp>
        <p:nvSpPr>
          <p:cNvPr id="4" name="Content Placeholder 3"/>
          <p:cNvSpPr>
            <a:spLocks noGrp="1"/>
          </p:cNvSpPr>
          <p:nvPr>
            <p:ph idx="1"/>
          </p:nvPr>
        </p:nvSpPr>
        <p:spPr>
          <a:xfrm>
            <a:off x="741873" y="983411"/>
            <a:ext cx="10532852" cy="5408763"/>
          </a:xfrm>
        </p:spPr>
        <p:txBody>
          <a:bodyPr>
            <a:normAutofit/>
          </a:bodyPr>
          <a:lstStyle/>
          <a:p>
            <a:pPr>
              <a:lnSpc>
                <a:spcPct val="150000"/>
              </a:lnSpc>
              <a:buNone/>
            </a:pPr>
            <a:r>
              <a:rPr lang="en-IN" sz="3600" b="1" dirty="0" smtClean="0"/>
              <a:t>Quality metrics:</a:t>
            </a:r>
          </a:p>
          <a:p>
            <a:pPr>
              <a:buNone/>
            </a:pPr>
            <a:endParaRPr lang="en-US" dirty="0" smtClean="0"/>
          </a:p>
        </p:txBody>
      </p:sp>
      <p:graphicFrame>
        <p:nvGraphicFramePr>
          <p:cNvPr id="6" name="Table 5"/>
          <p:cNvGraphicFramePr>
            <a:graphicFrameLocks noGrp="1"/>
          </p:cNvGraphicFramePr>
          <p:nvPr/>
        </p:nvGraphicFramePr>
        <p:xfrm>
          <a:off x="1078302" y="2674188"/>
          <a:ext cx="9644332" cy="3131388"/>
        </p:xfrm>
        <a:graphic>
          <a:graphicData uri="http://schemas.openxmlformats.org/drawingml/2006/table">
            <a:tbl>
              <a:tblPr firstRow="1" bandRow="1">
                <a:tableStyleId>{5C22544A-7EE6-4342-B048-85BDC9FD1C3A}</a:tableStyleId>
              </a:tblPr>
              <a:tblGrid>
                <a:gridCol w="4523599"/>
                <a:gridCol w="5120733"/>
              </a:tblGrid>
              <a:tr h="782847">
                <a:tc>
                  <a:txBody>
                    <a:bodyPr/>
                    <a:lstStyle/>
                    <a:p>
                      <a:pPr marL="69850" marR="0">
                        <a:lnSpc>
                          <a:spcPts val="1375"/>
                        </a:lnSpc>
                        <a:spcBef>
                          <a:spcPts val="0"/>
                        </a:spcBef>
                        <a:spcAft>
                          <a:spcPts val="0"/>
                        </a:spcAft>
                      </a:pPr>
                      <a:r>
                        <a:rPr lang="en-US" sz="1200" b="1" dirty="0">
                          <a:latin typeface="Times New Roman"/>
                          <a:ea typeface="Times New Roman"/>
                          <a:cs typeface="Times New Roman"/>
                        </a:rPr>
                        <a:t>State</a:t>
                      </a:r>
                      <a:r>
                        <a:rPr lang="en-US" sz="1200" b="1" spc="-15" dirty="0">
                          <a:latin typeface="Times New Roman"/>
                          <a:ea typeface="Times New Roman"/>
                          <a:cs typeface="Times New Roman"/>
                        </a:rPr>
                        <a:t> </a:t>
                      </a:r>
                      <a:r>
                        <a:rPr lang="en-US" sz="1200" b="1" dirty="0">
                          <a:latin typeface="Times New Roman"/>
                          <a:ea typeface="Times New Roman"/>
                          <a:cs typeface="Times New Roman"/>
                        </a:rPr>
                        <a:t>of</a:t>
                      </a:r>
                      <a:r>
                        <a:rPr lang="en-US" sz="1200" b="1" spc="5" dirty="0">
                          <a:latin typeface="Times New Roman"/>
                          <a:ea typeface="Times New Roman"/>
                          <a:cs typeface="Times New Roman"/>
                        </a:rPr>
                        <a:t> </a:t>
                      </a:r>
                      <a:r>
                        <a:rPr lang="en-US" sz="1200" b="1" dirty="0">
                          <a:latin typeface="Times New Roman"/>
                          <a:ea typeface="Times New Roman"/>
                          <a:cs typeface="Times New Roman"/>
                        </a:rPr>
                        <a:t>the Sensor</a:t>
                      </a:r>
                      <a:r>
                        <a:rPr lang="en-US" sz="1200" b="1" spc="5" dirty="0">
                          <a:latin typeface="Times New Roman"/>
                          <a:ea typeface="Times New Roman"/>
                          <a:cs typeface="Times New Roman"/>
                        </a:rPr>
                        <a:t> </a:t>
                      </a:r>
                      <a:r>
                        <a:rPr lang="en-US" sz="1200" b="1" dirty="0">
                          <a:latin typeface="Times New Roman"/>
                          <a:ea typeface="Times New Roman"/>
                          <a:cs typeface="Times New Roman"/>
                        </a:rPr>
                        <a:t>Node</a:t>
                      </a:r>
                      <a:endParaRPr lang="en-US" sz="1100" dirty="0">
                        <a:latin typeface="Times New Roman"/>
                        <a:ea typeface="Times New Roman"/>
                        <a:cs typeface="Times New Roman"/>
                      </a:endParaRPr>
                    </a:p>
                  </a:txBody>
                  <a:tcPr marL="0" marR="0" marT="0" marB="0"/>
                </a:tc>
                <a:tc>
                  <a:txBody>
                    <a:bodyPr/>
                    <a:lstStyle/>
                    <a:p>
                      <a:pPr marL="69215" marR="0">
                        <a:lnSpc>
                          <a:spcPts val="1375"/>
                        </a:lnSpc>
                        <a:spcBef>
                          <a:spcPts val="0"/>
                        </a:spcBef>
                        <a:spcAft>
                          <a:spcPts val="0"/>
                        </a:spcAft>
                      </a:pPr>
                      <a:r>
                        <a:rPr lang="en-US" sz="1200" b="1" dirty="0">
                          <a:latin typeface="Times New Roman"/>
                          <a:ea typeface="Times New Roman"/>
                          <a:cs typeface="Times New Roman"/>
                        </a:rPr>
                        <a:t>Current Consumed</a:t>
                      </a:r>
                      <a:endParaRPr lang="en-US" sz="1100" dirty="0">
                        <a:latin typeface="Times New Roman"/>
                        <a:ea typeface="Times New Roman"/>
                        <a:cs typeface="Times New Roman"/>
                      </a:endParaRPr>
                    </a:p>
                  </a:txBody>
                  <a:tcPr marL="0" marR="0" marT="0" marB="0"/>
                </a:tc>
              </a:tr>
              <a:tr h="782847">
                <a:tc>
                  <a:txBody>
                    <a:bodyPr/>
                    <a:lstStyle/>
                    <a:p>
                      <a:pPr marL="69850" marR="0">
                        <a:lnSpc>
                          <a:spcPts val="1375"/>
                        </a:lnSpc>
                        <a:spcBef>
                          <a:spcPts val="0"/>
                        </a:spcBef>
                        <a:spcAft>
                          <a:spcPts val="0"/>
                        </a:spcAft>
                      </a:pPr>
                      <a:r>
                        <a:rPr lang="en-US" sz="1200" dirty="0">
                          <a:latin typeface="Times New Roman"/>
                          <a:ea typeface="Times New Roman"/>
                          <a:cs typeface="Times New Roman"/>
                        </a:rPr>
                        <a:t>While</a:t>
                      </a:r>
                      <a:r>
                        <a:rPr lang="en-US" sz="1200" spc="-5" dirty="0">
                          <a:latin typeface="Times New Roman"/>
                          <a:ea typeface="Times New Roman"/>
                          <a:cs typeface="Times New Roman"/>
                        </a:rPr>
                        <a:t> </a:t>
                      </a:r>
                      <a:r>
                        <a:rPr lang="en-US" sz="1200" dirty="0">
                          <a:latin typeface="Times New Roman"/>
                          <a:ea typeface="Times New Roman"/>
                          <a:cs typeface="Times New Roman"/>
                        </a:rPr>
                        <a:t>transmitting the data</a:t>
                      </a:r>
                      <a:endParaRPr lang="en-US" sz="1100" dirty="0">
                        <a:latin typeface="Times New Roman"/>
                        <a:ea typeface="Times New Roman"/>
                        <a:cs typeface="Times New Roman"/>
                      </a:endParaRPr>
                    </a:p>
                  </a:txBody>
                  <a:tcPr marL="0" marR="0" marT="0" marB="0"/>
                </a:tc>
                <a:tc>
                  <a:txBody>
                    <a:bodyPr/>
                    <a:lstStyle/>
                    <a:p>
                      <a:pPr marL="69215" marR="0">
                        <a:lnSpc>
                          <a:spcPts val="1375"/>
                        </a:lnSpc>
                        <a:spcBef>
                          <a:spcPts val="0"/>
                        </a:spcBef>
                        <a:spcAft>
                          <a:spcPts val="0"/>
                        </a:spcAft>
                      </a:pPr>
                      <a:r>
                        <a:rPr lang="en-US" sz="1200">
                          <a:latin typeface="Times New Roman"/>
                          <a:ea typeface="Times New Roman"/>
                          <a:cs typeface="Times New Roman"/>
                        </a:rPr>
                        <a:t>170mA</a:t>
                      </a:r>
                      <a:endParaRPr lang="en-US" sz="1100">
                        <a:latin typeface="Times New Roman"/>
                        <a:ea typeface="Times New Roman"/>
                        <a:cs typeface="Times New Roman"/>
                      </a:endParaRPr>
                    </a:p>
                  </a:txBody>
                  <a:tcPr marL="0" marR="0" marT="0" marB="0"/>
                </a:tc>
              </a:tr>
              <a:tr h="782847">
                <a:tc>
                  <a:txBody>
                    <a:bodyPr/>
                    <a:lstStyle/>
                    <a:p>
                      <a:pPr marL="69850" marR="0">
                        <a:spcBef>
                          <a:spcPts val="5"/>
                        </a:spcBef>
                        <a:spcAft>
                          <a:spcPts val="0"/>
                        </a:spcAft>
                      </a:pPr>
                      <a:r>
                        <a:rPr lang="en-US" sz="1200">
                          <a:latin typeface="Times New Roman"/>
                          <a:ea typeface="Times New Roman"/>
                          <a:cs typeface="Times New Roman"/>
                        </a:rPr>
                        <a:t>In</a:t>
                      </a:r>
                      <a:r>
                        <a:rPr lang="en-US" sz="1200" spc="-5">
                          <a:latin typeface="Times New Roman"/>
                          <a:ea typeface="Times New Roman"/>
                          <a:cs typeface="Times New Roman"/>
                        </a:rPr>
                        <a:t> </a:t>
                      </a:r>
                      <a:r>
                        <a:rPr lang="en-US" sz="1200">
                          <a:latin typeface="Times New Roman"/>
                          <a:ea typeface="Times New Roman"/>
                          <a:cs typeface="Times New Roman"/>
                        </a:rPr>
                        <a:t>idle</a:t>
                      </a:r>
                      <a:r>
                        <a:rPr lang="en-US" sz="1200" spc="-5">
                          <a:latin typeface="Times New Roman"/>
                          <a:ea typeface="Times New Roman"/>
                          <a:cs typeface="Times New Roman"/>
                        </a:rPr>
                        <a:t> </a:t>
                      </a:r>
                      <a:r>
                        <a:rPr lang="en-US" sz="1200">
                          <a:latin typeface="Times New Roman"/>
                          <a:ea typeface="Times New Roman"/>
                          <a:cs typeface="Times New Roman"/>
                        </a:rPr>
                        <a:t>state</a:t>
                      </a:r>
                      <a:endParaRPr lang="en-US" sz="1100">
                        <a:latin typeface="Times New Roman"/>
                        <a:ea typeface="Times New Roman"/>
                        <a:cs typeface="Times New Roman"/>
                      </a:endParaRPr>
                    </a:p>
                  </a:txBody>
                  <a:tcPr marL="0" marR="0" marT="0" marB="0"/>
                </a:tc>
                <a:tc>
                  <a:txBody>
                    <a:bodyPr/>
                    <a:lstStyle/>
                    <a:p>
                      <a:pPr marL="69850" marR="0">
                        <a:spcBef>
                          <a:spcPts val="5"/>
                        </a:spcBef>
                        <a:spcAft>
                          <a:spcPts val="0"/>
                        </a:spcAft>
                      </a:pPr>
                      <a:r>
                        <a:rPr lang="en-US" sz="1200">
                          <a:latin typeface="Times New Roman"/>
                          <a:ea typeface="Times New Roman"/>
                          <a:cs typeface="Times New Roman"/>
                        </a:rPr>
                        <a:t>80mA</a:t>
                      </a:r>
                      <a:endParaRPr lang="en-US" sz="1100">
                        <a:latin typeface="Times New Roman"/>
                        <a:ea typeface="Times New Roman"/>
                        <a:cs typeface="Times New Roman"/>
                      </a:endParaRPr>
                    </a:p>
                  </a:txBody>
                  <a:tcPr marL="0" marR="0" marT="0" marB="0"/>
                </a:tc>
              </a:tr>
              <a:tr h="782847">
                <a:tc>
                  <a:txBody>
                    <a:bodyPr/>
                    <a:lstStyle/>
                    <a:p>
                      <a:pPr marL="69850" marR="0">
                        <a:lnSpc>
                          <a:spcPts val="1375"/>
                        </a:lnSpc>
                        <a:spcBef>
                          <a:spcPts val="0"/>
                        </a:spcBef>
                        <a:spcAft>
                          <a:spcPts val="0"/>
                        </a:spcAft>
                      </a:pPr>
                      <a:r>
                        <a:rPr lang="en-US" sz="1200">
                          <a:latin typeface="Times New Roman"/>
                          <a:ea typeface="Times New Roman"/>
                          <a:cs typeface="Times New Roman"/>
                        </a:rPr>
                        <a:t>When</a:t>
                      </a:r>
                      <a:r>
                        <a:rPr lang="en-US" sz="1200" spc="-15">
                          <a:latin typeface="Times New Roman"/>
                          <a:ea typeface="Times New Roman"/>
                          <a:cs typeface="Times New Roman"/>
                        </a:rPr>
                        <a:t> </a:t>
                      </a:r>
                      <a:r>
                        <a:rPr lang="en-US" sz="1200">
                          <a:latin typeface="Times New Roman"/>
                          <a:ea typeface="Times New Roman"/>
                          <a:cs typeface="Times New Roman"/>
                        </a:rPr>
                        <a:t>in Sleep Mode</a:t>
                      </a:r>
                      <a:r>
                        <a:rPr lang="en-US" sz="1200" spc="-15">
                          <a:latin typeface="Times New Roman"/>
                          <a:ea typeface="Times New Roman"/>
                          <a:cs typeface="Times New Roman"/>
                        </a:rPr>
                        <a:t> </a:t>
                      </a:r>
                      <a:r>
                        <a:rPr lang="en-US" sz="1200">
                          <a:latin typeface="Times New Roman"/>
                          <a:ea typeface="Times New Roman"/>
                          <a:cs typeface="Times New Roman"/>
                        </a:rPr>
                        <a:t>(No Wi-Fi connectivity)</a:t>
                      </a:r>
                      <a:endParaRPr lang="en-US" sz="1100">
                        <a:latin typeface="Times New Roman"/>
                        <a:ea typeface="Times New Roman"/>
                        <a:cs typeface="Times New Roman"/>
                      </a:endParaRPr>
                    </a:p>
                  </a:txBody>
                  <a:tcPr marL="0" marR="0" marT="0" marB="0"/>
                </a:tc>
                <a:tc>
                  <a:txBody>
                    <a:bodyPr/>
                    <a:lstStyle/>
                    <a:p>
                      <a:pPr marL="70485" marR="0">
                        <a:lnSpc>
                          <a:spcPts val="1375"/>
                        </a:lnSpc>
                        <a:spcBef>
                          <a:spcPts val="0"/>
                        </a:spcBef>
                        <a:spcAft>
                          <a:spcPts val="0"/>
                        </a:spcAft>
                      </a:pPr>
                      <a:r>
                        <a:rPr lang="en-US" sz="1200" dirty="0">
                          <a:latin typeface="Times New Roman"/>
                          <a:ea typeface="Times New Roman"/>
                          <a:cs typeface="Times New Roman"/>
                        </a:rPr>
                        <a:t>10mA</a:t>
                      </a:r>
                      <a:endParaRPr lang="en-US" sz="1100" dirty="0">
                        <a:latin typeface="Times New Roman"/>
                        <a:ea typeface="Times New Roman"/>
                        <a:cs typeface="Times New Roman"/>
                      </a:endParaRPr>
                    </a:p>
                  </a:txBody>
                  <a:tcPr marL="0" marR="0" marT="0" marB="0"/>
                </a:tc>
              </a:tr>
            </a:tbl>
          </a:graphicData>
        </a:graphic>
      </p:graphicFrame>
    </p:spTree>
    <p:extLst>
      <p:ext uri="{BB962C8B-B14F-4D97-AF65-F5344CB8AC3E}">
        <p14:creationId xmlns="" xmlns:p14="http://schemas.microsoft.com/office/powerpoint/2010/main" val="24102072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light&#10;&#10;Description automatically generated">
            <a:extLst>
              <a:ext uri="{FF2B5EF4-FFF2-40B4-BE49-F238E27FC236}">
                <a16:creationId xmlns="" xmlns:a16="http://schemas.microsoft.com/office/drawing/2014/main" id="{3A966144-668F-40D0-95F8-17C7BF82732E}"/>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l="23556"/>
          <a:stretch/>
        </p:blipFill>
        <p:spPr>
          <a:xfrm>
            <a:off x="20" y="-30480"/>
            <a:ext cx="12191980" cy="6888480"/>
          </a:xfrm>
          <a:prstGeom prst="rect">
            <a:avLst/>
          </a:prstGeom>
        </p:spPr>
      </p:pic>
      <p:sp>
        <p:nvSpPr>
          <p:cNvPr id="2" name="Title 1"/>
          <p:cNvSpPr>
            <a:spLocks noGrp="1"/>
          </p:cNvSpPr>
          <p:nvPr>
            <p:ph type="title"/>
          </p:nvPr>
        </p:nvSpPr>
        <p:spPr/>
        <p:txBody>
          <a:bodyPr>
            <a:normAutofit/>
          </a:bodyPr>
          <a:lstStyle/>
          <a:p>
            <a:r>
              <a:rPr lang="en-US" sz="4800" b="1" dirty="0">
                <a:latin typeface="Bahnschrift" panose="020B0502040204020203" pitchFamily="34" charset="0"/>
                <a:cs typeface="Times New Roman" panose="02020603050405020304" pitchFamily="18" charset="0"/>
              </a:rPr>
              <a:t>CONCLUSION</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Bahnschrift" panose="020B0502040204020203" pitchFamily="34" charset="0"/>
                <a:cs typeface="Times New Roman" panose="02020603050405020304" pitchFamily="18" charset="0"/>
              </a:rPr>
              <a:t>This project gives effective data logging system using WSN</a:t>
            </a:r>
          </a:p>
          <a:p>
            <a:pPr algn="just"/>
            <a:r>
              <a:rPr lang="en-US" dirty="0">
                <a:latin typeface="Bahnschrift" panose="020B0502040204020203" pitchFamily="34" charset="0"/>
                <a:cs typeface="Times New Roman" panose="02020603050405020304" pitchFamily="18" charset="0"/>
              </a:rPr>
              <a:t>Provides Easy-to-access Real-time data monitoring using Firebase</a:t>
            </a:r>
            <a:endParaRPr lang="en-IN" dirty="0">
              <a:latin typeface="Bahnschrift" panose="020B0502040204020203" pitchFamily="34" charset="0"/>
              <a:cs typeface="Times New Roman" panose="02020603050405020304" pitchFamily="18" charset="0"/>
            </a:endParaRPr>
          </a:p>
          <a:p>
            <a:pPr algn="just"/>
            <a:r>
              <a:rPr lang="en-US" dirty="0">
                <a:latin typeface="Bahnschrift" panose="020B0502040204020203" pitchFamily="34" charset="0"/>
                <a:cs typeface="Times New Roman" panose="02020603050405020304" pitchFamily="18" charset="0"/>
              </a:rPr>
              <a:t>Stores the collected data for analysis</a:t>
            </a:r>
          </a:p>
          <a:p>
            <a:pPr algn="just"/>
            <a:r>
              <a:rPr lang="en-US" dirty="0">
                <a:latin typeface="Bahnschrift" panose="020B0502040204020203" pitchFamily="34" charset="0"/>
                <a:cs typeface="Times New Roman" panose="02020603050405020304" pitchFamily="18" charset="0"/>
              </a:rPr>
              <a:t>Predicts rain </a:t>
            </a:r>
          </a:p>
          <a:p>
            <a:pPr algn="just"/>
            <a:r>
              <a:rPr lang="en-US" dirty="0">
                <a:latin typeface="Bahnschrift" panose="020B0502040204020203" pitchFamily="34" charset="0"/>
                <a:cs typeface="Times New Roman" panose="02020603050405020304" pitchFamily="18" charset="0"/>
              </a:rPr>
              <a:t>Real-time weather monitoring system</a:t>
            </a:r>
          </a:p>
          <a:p>
            <a:pPr marL="0" indent="0" algn="just">
              <a:buNone/>
            </a:pPr>
            <a:endParaRPr lang="en-US" dirty="0">
              <a:latin typeface="HelveticaNeueLT Std" panose="020B0804020202020204" pitchFamily="34" charset="0"/>
              <a:cs typeface="Times New Roman" panose="02020603050405020304" pitchFamily="18" charset="0"/>
            </a:endParaRPr>
          </a:p>
          <a:p>
            <a:pPr algn="just"/>
            <a:endParaRPr lang="en-US" dirty="0">
              <a:latin typeface="HelveticaNeueLT Std" panose="020B0804020202020204" pitchFamily="34" charset="0"/>
              <a:cs typeface="Times New Roman" panose="02020603050405020304" pitchFamily="18" charset="0"/>
            </a:endParaRPr>
          </a:p>
        </p:txBody>
      </p:sp>
    </p:spTree>
    <p:extLst>
      <p:ext uri="{BB962C8B-B14F-4D97-AF65-F5344CB8AC3E}">
        <p14:creationId xmlns="" xmlns:p14="http://schemas.microsoft.com/office/powerpoint/2010/main" val="3206524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 xmlns:a16="http://schemas.microsoft.com/office/drawing/2014/main" id="{71B2258F-86CA-4D4D-8270-BC05FCDEBF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 light&#10;&#10;Description automatically generated">
            <a:extLst>
              <a:ext uri="{FF2B5EF4-FFF2-40B4-BE49-F238E27FC236}">
                <a16:creationId xmlns="" xmlns:a16="http://schemas.microsoft.com/office/drawing/2014/main" id="{443B5746-AE5B-4300-AA85-6C89E3A4BDDB}"/>
              </a:ext>
            </a:extLst>
          </p:cNvPr>
          <p:cNvPicPr>
            <a:picLocks noChangeAspect="1"/>
          </p:cNvPicPr>
          <p:nvPr/>
        </p:nvPicPr>
        <p:blipFill rotWithShape="1">
          <a:blip r:embed="rId2">
            <a:alphaModFix amt="50000"/>
            <a:extLst>
              <a:ext uri="{28A0092B-C50C-407E-A947-70E740481C1C}">
                <a14:useLocalDpi xmlns="" xmlns:a14="http://schemas.microsoft.com/office/drawing/2010/main" val="0"/>
              </a:ext>
            </a:extLst>
          </a:blip>
          <a:srcRect l="23556"/>
          <a:stretch/>
        </p:blipFill>
        <p:spPr>
          <a:xfrm>
            <a:off x="20" y="1282"/>
            <a:ext cx="12191980" cy="6856718"/>
          </a:xfrm>
          <a:prstGeom prst="rect">
            <a:avLst/>
          </a:prstGeom>
        </p:spPr>
      </p:pic>
      <p:sp>
        <p:nvSpPr>
          <p:cNvPr id="4" name="TextBox 3">
            <a:extLst>
              <a:ext uri="{FF2B5EF4-FFF2-40B4-BE49-F238E27FC236}">
                <a16:creationId xmlns="" xmlns:a16="http://schemas.microsoft.com/office/drawing/2014/main" id="{D4997D18-C5EF-41BA-A5A0-455481A4BD75}"/>
              </a:ext>
            </a:extLst>
          </p:cNvPr>
          <p:cNvSpPr txBox="1"/>
          <p:nvPr/>
        </p:nvSpPr>
        <p:spPr>
          <a:xfrm>
            <a:off x="1148080" y="705802"/>
            <a:ext cx="9144000" cy="97970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solidFill>
                  <a:srgbClr val="FFFFFF"/>
                </a:solidFill>
                <a:latin typeface="Bahnschrift" panose="020B0502040204020203" pitchFamily="34" charset="0"/>
                <a:ea typeface="+mj-ea"/>
                <a:cs typeface="+mj-cs"/>
              </a:rPr>
              <a:t>INTRODUCTION</a:t>
            </a:r>
          </a:p>
        </p:txBody>
      </p:sp>
      <p:sp>
        <p:nvSpPr>
          <p:cNvPr id="9" name="TextBox 8">
            <a:extLst>
              <a:ext uri="{FF2B5EF4-FFF2-40B4-BE49-F238E27FC236}">
                <a16:creationId xmlns="" xmlns:a16="http://schemas.microsoft.com/office/drawing/2014/main" id="{A1F966A3-0C63-410B-BB12-068ECDBF0B17}"/>
              </a:ext>
            </a:extLst>
          </p:cNvPr>
          <p:cNvSpPr txBox="1"/>
          <p:nvPr/>
        </p:nvSpPr>
        <p:spPr>
          <a:xfrm>
            <a:off x="1148080" y="1757740"/>
            <a:ext cx="9926320" cy="415498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Bahnschrift" panose="020B0502040204020203" pitchFamily="34" charset="0"/>
              </a:rPr>
              <a:t>Agriculture is the backbone of India.</a:t>
            </a:r>
          </a:p>
          <a:p>
            <a:pPr marL="342900" indent="-342900">
              <a:buFont typeface="Arial" panose="020B0604020202020204" pitchFamily="34" charset="0"/>
              <a:buChar char="•"/>
            </a:pPr>
            <a:r>
              <a:rPr lang="en-US" sz="2400" dirty="0">
                <a:latin typeface="Bahnschrift" panose="020B0502040204020203" pitchFamily="34" charset="0"/>
              </a:rPr>
              <a:t>18% of India’s Gross Domestic Production (GDP) is accounted by agriculture.</a:t>
            </a:r>
          </a:p>
          <a:p>
            <a:pPr marL="342900" indent="-342900">
              <a:buFont typeface="Arial" panose="020B0604020202020204" pitchFamily="34" charset="0"/>
              <a:buChar char="•"/>
            </a:pPr>
            <a:r>
              <a:rPr lang="en-US" sz="2400" dirty="0">
                <a:latin typeface="Bahnschrift" panose="020B0502040204020203" pitchFamily="34" charset="0"/>
              </a:rPr>
              <a:t>Indian agriculture provides employment to 50% of the country’s workforce.</a:t>
            </a:r>
          </a:p>
          <a:p>
            <a:pPr marL="342900" indent="-342900">
              <a:buFont typeface="Arial" panose="020B0604020202020204" pitchFamily="34" charset="0"/>
              <a:buChar char="•"/>
            </a:pPr>
            <a:r>
              <a:rPr lang="en-US" sz="2400" dirty="0">
                <a:latin typeface="Bahnschrift" panose="020B0502040204020203" pitchFamily="34" charset="0"/>
              </a:rPr>
              <a:t>Technological advances are done in various fields.</a:t>
            </a:r>
          </a:p>
          <a:p>
            <a:pPr marL="342900" indent="-342900">
              <a:buFont typeface="Arial" panose="020B0604020202020204" pitchFamily="34" charset="0"/>
              <a:buChar char="•"/>
            </a:pPr>
            <a:r>
              <a:rPr lang="en-US" sz="2400" dirty="0">
                <a:latin typeface="Bahnschrift" panose="020B0502040204020203" pitchFamily="34" charset="0"/>
              </a:rPr>
              <a:t>But not much is implemented in agricultural field.</a:t>
            </a:r>
          </a:p>
          <a:p>
            <a:pPr marL="342900" indent="-342900">
              <a:buFont typeface="Arial" panose="020B0604020202020204" pitchFamily="34" charset="0"/>
              <a:buChar char="•"/>
            </a:pPr>
            <a:r>
              <a:rPr lang="en-US" sz="2400" dirty="0">
                <a:latin typeface="Bahnschrift" panose="020B0502040204020203" pitchFamily="34" charset="0"/>
              </a:rPr>
              <a:t>Collect data from soil, atmosphere, plants, etc. accurately.</a:t>
            </a:r>
          </a:p>
          <a:p>
            <a:pPr marL="342900" indent="-342900">
              <a:buFont typeface="Arial" panose="020B0604020202020204" pitchFamily="34" charset="0"/>
              <a:buChar char="•"/>
            </a:pPr>
            <a:r>
              <a:rPr lang="en-US" sz="2400" dirty="0">
                <a:latin typeface="Bahnschrift" panose="020B0502040204020203" pitchFamily="34" charset="0"/>
              </a:rPr>
              <a:t>Wireless Sensor Network (WSN) based data logger system using ESP-NOW protocol.</a:t>
            </a:r>
          </a:p>
          <a:p>
            <a:pPr marL="342900" indent="-342900">
              <a:buFont typeface="Arial" panose="020B0604020202020204" pitchFamily="34" charset="0"/>
              <a:buChar char="•"/>
            </a:pPr>
            <a:r>
              <a:rPr lang="en-US" sz="2400" dirty="0">
                <a:latin typeface="Bahnschrift" panose="020B0502040204020203" pitchFamily="34" charset="0"/>
              </a:rPr>
              <a:t>To collect data accurately from agricultural field.</a:t>
            </a:r>
            <a:endParaRPr lang="en-IN" sz="2400" dirty="0">
              <a:latin typeface="Bahnschrift" panose="020B0502040204020203" pitchFamily="34" charset="0"/>
            </a:endParaRPr>
          </a:p>
        </p:txBody>
      </p:sp>
    </p:spTree>
    <p:extLst>
      <p:ext uri="{BB962C8B-B14F-4D97-AF65-F5344CB8AC3E}">
        <p14:creationId xmlns="" xmlns:p14="http://schemas.microsoft.com/office/powerpoint/2010/main" val="384608425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Background pattern&#10;&#10;Description automatically generated">
            <a:extLst>
              <a:ext uri="{FF2B5EF4-FFF2-40B4-BE49-F238E27FC236}">
                <a16:creationId xmlns="" xmlns:a16="http://schemas.microsoft.com/office/drawing/2014/main" id="{9FD6A719-BDB0-400C-A3C7-A7ED61F97AC2}"/>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l="55555"/>
          <a:stretch/>
        </p:blipFill>
        <p:spPr>
          <a:xfrm>
            <a:off x="20" y="1282"/>
            <a:ext cx="12191980" cy="6856718"/>
          </a:xfrm>
          <a:prstGeom prst="rect">
            <a:avLst/>
          </a:prstGeom>
        </p:spPr>
      </p:pic>
      <p:sp>
        <p:nvSpPr>
          <p:cNvPr id="2" name="Title 1"/>
          <p:cNvSpPr>
            <a:spLocks noGrp="1"/>
          </p:cNvSpPr>
          <p:nvPr>
            <p:ph type="title"/>
          </p:nvPr>
        </p:nvSpPr>
        <p:spPr>
          <a:xfrm>
            <a:off x="838200" y="365125"/>
            <a:ext cx="10002520" cy="731453"/>
          </a:xfrm>
        </p:spPr>
        <p:txBody>
          <a:bodyPr>
            <a:normAutofit fontScale="90000"/>
          </a:bodyPr>
          <a:lstStyle/>
          <a:p>
            <a:r>
              <a:rPr lang="en-US" sz="4800" b="1" dirty="0">
                <a:latin typeface="Bahnschrift" panose="020B0502040204020203" pitchFamily="34" charset="0"/>
                <a:cs typeface="Times New Roman" panose="02020603050405020304" pitchFamily="18" charset="0"/>
              </a:rPr>
              <a:t>REFERENCES</a:t>
            </a:r>
            <a:endParaRPr lang="en-IN" sz="4800" b="1" dirty="0">
              <a:latin typeface="Bahnschrift" panose="020B0502040204020203" pitchFamily="34" charset="0"/>
              <a:cs typeface="Times New Roman" panose="02020603050405020304" pitchFamily="18" charset="0"/>
            </a:endParaRPr>
          </a:p>
        </p:txBody>
      </p:sp>
      <p:sp>
        <p:nvSpPr>
          <p:cNvPr id="3" name="Content Placeholder 2"/>
          <p:cNvSpPr>
            <a:spLocks noGrp="1"/>
          </p:cNvSpPr>
          <p:nvPr>
            <p:ph idx="1"/>
          </p:nvPr>
        </p:nvSpPr>
        <p:spPr>
          <a:xfrm>
            <a:off x="838200" y="1079628"/>
            <a:ext cx="10515600" cy="4698744"/>
          </a:xfrm>
        </p:spPr>
        <p:txBody>
          <a:bodyPr>
            <a:noAutofit/>
          </a:bodyPr>
          <a:lstStyle/>
          <a:p>
            <a:pPr algn="just">
              <a:buNone/>
            </a:pPr>
            <a:r>
              <a:rPr lang="en-US" sz="1600" dirty="0">
                <a:latin typeface="HelveticaNeueLT Std" panose="020B0804020202020204" pitchFamily="34" charset="0"/>
                <a:cs typeface="Times New Roman" panose="02020603050405020304" pitchFamily="18" charset="0"/>
              </a:rPr>
              <a:t>[1</a:t>
            </a:r>
            <a:r>
              <a:rPr lang="en-US" sz="1600" dirty="0">
                <a:latin typeface="Bahnschrift" panose="020B0502040204020203" pitchFamily="34" charset="0"/>
                <a:cs typeface="Times New Roman" panose="02020603050405020304" pitchFamily="18" charset="0"/>
              </a:rPr>
              <a:t>]. K. M. S, S. M, L. R, A. S and S. </a:t>
            </a:r>
            <a:r>
              <a:rPr lang="en-US" sz="1600" dirty="0" err="1">
                <a:latin typeface="Bahnschrift" panose="020B0502040204020203" pitchFamily="34" charset="0"/>
                <a:cs typeface="Times New Roman" panose="02020603050405020304" pitchFamily="18" charset="0"/>
              </a:rPr>
              <a:t>Setty</a:t>
            </a:r>
            <a:r>
              <a:rPr lang="en-US" sz="1600" dirty="0">
                <a:latin typeface="Bahnschrift" panose="020B0502040204020203" pitchFamily="34" charset="0"/>
                <a:cs typeface="Times New Roman" panose="02020603050405020304" pitchFamily="18" charset="0"/>
              </a:rPr>
              <a:t>, "Design and Development of Wireless Sensor Network based data logger with ESP-NOW protocol," 2021 6th International Conference for Convergence in Technology (I2CT), 2021, pp. 1-5,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10.1109/I2CT51068.2021.9417914.</a:t>
            </a:r>
          </a:p>
          <a:p>
            <a:pPr algn="just">
              <a:buNone/>
            </a:pPr>
            <a:r>
              <a:rPr lang="en-US" sz="1600" dirty="0">
                <a:latin typeface="Bahnschrift" panose="020B0502040204020203" pitchFamily="34" charset="0"/>
                <a:cs typeface="Times New Roman" panose="02020603050405020304" pitchFamily="18" charset="0"/>
              </a:rPr>
              <a:t>[2]. G. Singh, D. Sharma, A. </a:t>
            </a:r>
            <a:r>
              <a:rPr lang="en-US" sz="1600" dirty="0" err="1">
                <a:latin typeface="Bahnschrift" panose="020B0502040204020203" pitchFamily="34" charset="0"/>
                <a:cs typeface="Times New Roman" panose="02020603050405020304" pitchFamily="18" charset="0"/>
              </a:rPr>
              <a:t>Goap</a:t>
            </a:r>
            <a:r>
              <a:rPr lang="en-US" sz="1600" dirty="0">
                <a:latin typeface="Bahnschrift" panose="020B0502040204020203" pitchFamily="34" charset="0"/>
                <a:cs typeface="Times New Roman" panose="02020603050405020304" pitchFamily="18" charset="0"/>
              </a:rPr>
              <a:t>, S. Sehgal, A. K. Shukla and S. Kumar, "Machine Learning based soil moisture prediction for Internet of Things based Smart Irrigation System," 2019 5th International Conference on Signal Processing, Computing and Control (ISPCC), 2019, pp. 175-180,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10.1109/ISPCC48220.2019.8988313.</a:t>
            </a:r>
          </a:p>
          <a:p>
            <a:pPr algn="just">
              <a:buNone/>
            </a:pPr>
            <a:r>
              <a:rPr lang="en-US" sz="1600" dirty="0">
                <a:latin typeface="Bahnschrift" panose="020B0502040204020203" pitchFamily="34" charset="0"/>
                <a:cs typeface="Times New Roman" panose="02020603050405020304" pitchFamily="18" charset="0"/>
              </a:rPr>
              <a:t>[3]. Chetan </a:t>
            </a:r>
            <a:r>
              <a:rPr lang="en-US" sz="1600" dirty="0" err="1">
                <a:latin typeface="Bahnschrift" panose="020B0502040204020203" pitchFamily="34" charset="0"/>
                <a:cs typeface="Times New Roman" panose="02020603050405020304" pitchFamily="18" charset="0"/>
              </a:rPr>
              <a:t>Dwarkani</a:t>
            </a:r>
            <a:r>
              <a:rPr lang="en-US" sz="1600" dirty="0">
                <a:latin typeface="Bahnschrift" panose="020B0502040204020203" pitchFamily="34" charset="0"/>
                <a:cs typeface="Times New Roman" panose="02020603050405020304" pitchFamily="18" charset="0"/>
              </a:rPr>
              <a:t> M, Ganesh Ram R, </a:t>
            </a:r>
            <a:r>
              <a:rPr lang="en-US" sz="1600" dirty="0" err="1">
                <a:latin typeface="Bahnschrift" panose="020B0502040204020203" pitchFamily="34" charset="0"/>
                <a:cs typeface="Times New Roman" panose="02020603050405020304" pitchFamily="18" charset="0"/>
              </a:rPr>
              <a:t>Jagannathan</a:t>
            </a:r>
            <a:r>
              <a:rPr lang="en-US" sz="1600" dirty="0">
                <a:latin typeface="Bahnschrift" panose="020B0502040204020203" pitchFamily="34" charset="0"/>
                <a:cs typeface="Times New Roman" panose="02020603050405020304" pitchFamily="18" charset="0"/>
              </a:rPr>
              <a:t> S and R. </a:t>
            </a:r>
            <a:r>
              <a:rPr lang="en-US" sz="1600" dirty="0" err="1">
                <a:latin typeface="Bahnschrift" panose="020B0502040204020203" pitchFamily="34" charset="0"/>
                <a:cs typeface="Times New Roman" panose="02020603050405020304" pitchFamily="18" charset="0"/>
              </a:rPr>
              <a:t>Priyatharshini</a:t>
            </a:r>
            <a:r>
              <a:rPr lang="en-US" sz="1600" dirty="0">
                <a:latin typeface="Bahnschrift" panose="020B0502040204020203" pitchFamily="34" charset="0"/>
                <a:cs typeface="Times New Roman" panose="02020603050405020304" pitchFamily="18" charset="0"/>
              </a:rPr>
              <a:t>, "Smart farming system using sensors for agricultural task automation," 2015 IEEE Technological Innovation in ICT for Agriculture and Rural Development (TIAR), 2018, pp. 49-53,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10.1109/TIAR.2015.7358530.</a:t>
            </a:r>
          </a:p>
          <a:p>
            <a:pPr algn="just">
              <a:buNone/>
            </a:pPr>
            <a:r>
              <a:rPr lang="en-US" sz="1600" dirty="0">
                <a:latin typeface="Bahnschrift" panose="020B0502040204020203" pitchFamily="34" charset="0"/>
                <a:cs typeface="Times New Roman" panose="02020603050405020304" pitchFamily="18" charset="0"/>
              </a:rPr>
              <a:t>[4]. </a:t>
            </a:r>
            <a:r>
              <a:rPr lang="en-US" sz="1600" dirty="0" err="1">
                <a:latin typeface="Bahnschrift" panose="020B0502040204020203" pitchFamily="34" charset="0"/>
                <a:cs typeface="Times New Roman" panose="02020603050405020304" pitchFamily="18" charset="0"/>
              </a:rPr>
              <a:t>Goap</a:t>
            </a:r>
            <a:r>
              <a:rPr lang="en-US" sz="1600" dirty="0">
                <a:latin typeface="Bahnschrift" panose="020B0502040204020203" pitchFamily="34" charset="0"/>
                <a:cs typeface="Times New Roman" panose="02020603050405020304" pitchFamily="18" charset="0"/>
              </a:rPr>
              <a:t> </a:t>
            </a:r>
            <a:r>
              <a:rPr lang="en-US" sz="1600" dirty="0" err="1">
                <a:latin typeface="Bahnschrift" panose="020B0502040204020203" pitchFamily="34" charset="0"/>
                <a:cs typeface="Times New Roman" panose="02020603050405020304" pitchFamily="18" charset="0"/>
              </a:rPr>
              <a:t>Amarendra</a:t>
            </a:r>
            <a:r>
              <a:rPr lang="en-US" sz="1600" dirty="0">
                <a:latin typeface="Bahnschrift" panose="020B0502040204020203" pitchFamily="34" charset="0"/>
                <a:cs typeface="Times New Roman" panose="02020603050405020304" pitchFamily="18" charset="0"/>
              </a:rPr>
              <a:t>, Deepak Sharma, A. K. Shukla and C. Rama Krishna, "Comparative Study of Regression Models Towards Performance Estimation in Soil Moisture Prediction", International Conference on Advances in Computing and Data Sciences, pp. 309-316, 2018</a:t>
            </a:r>
          </a:p>
          <a:p>
            <a:pPr algn="just">
              <a:buNone/>
            </a:pPr>
            <a:r>
              <a:rPr lang="en-US" sz="1600" dirty="0">
                <a:latin typeface="Bahnschrift" panose="020B0502040204020203" pitchFamily="34" charset="0"/>
                <a:cs typeface="Times New Roman" panose="02020603050405020304" pitchFamily="18" charset="0"/>
              </a:rPr>
              <a:t>[5]. S. Chandra, S. </a:t>
            </a:r>
            <a:r>
              <a:rPr lang="en-US" sz="1600" dirty="0" err="1">
                <a:latin typeface="Bahnschrift" panose="020B0502040204020203" pitchFamily="34" charset="0"/>
                <a:cs typeface="Times New Roman" panose="02020603050405020304" pitchFamily="18" charset="0"/>
              </a:rPr>
              <a:t>Bhilare</a:t>
            </a:r>
            <a:r>
              <a:rPr lang="en-US" sz="1600" dirty="0">
                <a:latin typeface="Bahnschrift" panose="020B0502040204020203" pitchFamily="34" charset="0"/>
                <a:cs typeface="Times New Roman" panose="02020603050405020304" pitchFamily="18" charset="0"/>
              </a:rPr>
              <a:t>, M. </a:t>
            </a:r>
            <a:r>
              <a:rPr lang="en-US" sz="1600" dirty="0" err="1">
                <a:latin typeface="Bahnschrift" panose="020B0502040204020203" pitchFamily="34" charset="0"/>
                <a:cs typeface="Times New Roman" panose="02020603050405020304" pitchFamily="18" charset="0"/>
              </a:rPr>
              <a:t>Asgekar</a:t>
            </a:r>
            <a:r>
              <a:rPr lang="en-US" sz="1600" dirty="0">
                <a:latin typeface="Bahnschrift" panose="020B0502040204020203" pitchFamily="34" charset="0"/>
                <a:cs typeface="Times New Roman" panose="02020603050405020304" pitchFamily="18" charset="0"/>
              </a:rPr>
              <a:t> and R. B. </a:t>
            </a:r>
            <a:r>
              <a:rPr lang="en-US" sz="1600" dirty="0" err="1">
                <a:latin typeface="Bahnschrift" panose="020B0502040204020203" pitchFamily="34" charset="0"/>
                <a:cs typeface="Times New Roman" panose="02020603050405020304" pitchFamily="18" charset="0"/>
              </a:rPr>
              <a:t>Ramya</a:t>
            </a:r>
            <a:r>
              <a:rPr lang="en-US" sz="1600" dirty="0">
                <a:latin typeface="Bahnschrift" panose="020B0502040204020203" pitchFamily="34" charset="0"/>
                <a:cs typeface="Times New Roman" panose="02020603050405020304" pitchFamily="18" charset="0"/>
              </a:rPr>
              <a:t>, "Crop Water Requirement Prediction in Automated Drip Irrigation System using ML and </a:t>
            </a:r>
            <a:r>
              <a:rPr lang="en-US" sz="1600" dirty="0" err="1">
                <a:latin typeface="Bahnschrift" panose="020B0502040204020203" pitchFamily="34" charset="0"/>
                <a:cs typeface="Times New Roman" panose="02020603050405020304" pitchFamily="18" charset="0"/>
              </a:rPr>
              <a:t>IoT</a:t>
            </a:r>
            <a:r>
              <a:rPr lang="en-US" sz="1600" dirty="0">
                <a:latin typeface="Bahnschrift" panose="020B0502040204020203" pitchFamily="34" charset="0"/>
                <a:cs typeface="Times New Roman" panose="02020603050405020304" pitchFamily="18" charset="0"/>
              </a:rPr>
              <a:t>," 2021 4th Biennial International Conference on Nascent Technologies in Engineering (ICNTE), 2021, pp. 1-4,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10.1109/ICNTE51185.2021.9487767</a:t>
            </a:r>
          </a:p>
          <a:p>
            <a:pPr algn="just">
              <a:buNone/>
            </a:pPr>
            <a:r>
              <a:rPr lang="en-US" sz="1600" dirty="0">
                <a:latin typeface="Bahnschrift" panose="020B0502040204020203" pitchFamily="34" charset="0"/>
                <a:cs typeface="Times New Roman" panose="02020603050405020304" pitchFamily="18" charset="0"/>
              </a:rPr>
              <a:t>[6]. R. Singh, S. Srivastava and R. Mishra, "AI and </a:t>
            </a:r>
            <a:r>
              <a:rPr lang="en-US" sz="1600" dirty="0" err="1">
                <a:latin typeface="Bahnschrift" panose="020B0502040204020203" pitchFamily="34" charset="0"/>
                <a:cs typeface="Times New Roman" panose="02020603050405020304" pitchFamily="18" charset="0"/>
              </a:rPr>
              <a:t>IoT</a:t>
            </a:r>
            <a:r>
              <a:rPr lang="en-US" sz="1600" dirty="0">
                <a:latin typeface="Bahnschrift" panose="020B0502040204020203" pitchFamily="34" charset="0"/>
                <a:cs typeface="Times New Roman" panose="02020603050405020304" pitchFamily="18" charset="0"/>
              </a:rPr>
              <a:t> Based Monitoring System for Increasing the Yield in Crop Production," 2020 International Conference on Electrical and Electronics Engineering (ICE3), 2020, pp. 301-305,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10.1109/ICE348803.2020.9122894.</a:t>
            </a:r>
          </a:p>
          <a:p>
            <a:pPr algn="just">
              <a:buNone/>
            </a:pPr>
            <a:r>
              <a:rPr lang="en-US" sz="1600" dirty="0">
                <a:latin typeface="Bahnschrift" panose="020B0502040204020203" pitchFamily="34" charset="0"/>
                <a:cs typeface="Times New Roman" panose="02020603050405020304" pitchFamily="18" charset="0"/>
              </a:rPr>
              <a:t>[7]. J. </a:t>
            </a:r>
            <a:r>
              <a:rPr lang="en-US" sz="1600" dirty="0" err="1">
                <a:latin typeface="Bahnschrift" panose="020B0502040204020203" pitchFamily="34" charset="0"/>
                <a:cs typeface="Times New Roman" panose="02020603050405020304" pitchFamily="18" charset="0"/>
              </a:rPr>
              <a:t>Mabrouki</a:t>
            </a:r>
            <a:r>
              <a:rPr lang="en-US" sz="1600" dirty="0">
                <a:latin typeface="Bahnschrift" panose="020B0502040204020203" pitchFamily="34" charset="0"/>
                <a:cs typeface="Times New Roman" panose="02020603050405020304" pitchFamily="18" charset="0"/>
              </a:rPr>
              <a:t>, M. </a:t>
            </a:r>
            <a:r>
              <a:rPr lang="en-US" sz="1600" dirty="0" err="1">
                <a:latin typeface="Bahnschrift" panose="020B0502040204020203" pitchFamily="34" charset="0"/>
                <a:cs typeface="Times New Roman" panose="02020603050405020304" pitchFamily="18" charset="0"/>
              </a:rPr>
              <a:t>Azrour</a:t>
            </a:r>
            <a:r>
              <a:rPr lang="en-US" sz="1600" dirty="0">
                <a:latin typeface="Bahnschrift" panose="020B0502040204020203" pitchFamily="34" charset="0"/>
                <a:cs typeface="Times New Roman" panose="02020603050405020304" pitchFamily="18" charset="0"/>
              </a:rPr>
              <a:t>, D. </a:t>
            </a:r>
            <a:r>
              <a:rPr lang="en-US" sz="1600" dirty="0" err="1">
                <a:latin typeface="Bahnschrift" panose="020B0502040204020203" pitchFamily="34" charset="0"/>
                <a:cs typeface="Times New Roman" panose="02020603050405020304" pitchFamily="18" charset="0"/>
              </a:rPr>
              <a:t>Dhiba</a:t>
            </a:r>
            <a:r>
              <a:rPr lang="en-US" sz="1600" dirty="0">
                <a:latin typeface="Bahnschrift" panose="020B0502040204020203" pitchFamily="34" charset="0"/>
                <a:cs typeface="Times New Roman" panose="02020603050405020304" pitchFamily="18" charset="0"/>
              </a:rPr>
              <a:t>, Y. </a:t>
            </a:r>
            <a:r>
              <a:rPr lang="en-US" sz="1600" dirty="0" err="1">
                <a:latin typeface="Bahnschrift" panose="020B0502040204020203" pitchFamily="34" charset="0"/>
                <a:cs typeface="Times New Roman" panose="02020603050405020304" pitchFamily="18" charset="0"/>
              </a:rPr>
              <a:t>Farhaoui</a:t>
            </a:r>
            <a:r>
              <a:rPr lang="en-US" sz="1600" dirty="0">
                <a:latin typeface="Bahnschrift" panose="020B0502040204020203" pitchFamily="34" charset="0"/>
                <a:cs typeface="Times New Roman" panose="02020603050405020304" pitchFamily="18" charset="0"/>
              </a:rPr>
              <a:t> and S. E. </a:t>
            </a:r>
            <a:r>
              <a:rPr lang="en-US" sz="1600" dirty="0" err="1">
                <a:latin typeface="Bahnschrift" panose="020B0502040204020203" pitchFamily="34" charset="0"/>
                <a:cs typeface="Times New Roman" panose="02020603050405020304" pitchFamily="18" charset="0"/>
              </a:rPr>
              <a:t>Hajjaji</a:t>
            </a:r>
            <a:r>
              <a:rPr lang="en-US" sz="1600" dirty="0">
                <a:latin typeface="Bahnschrift" panose="020B0502040204020203" pitchFamily="34" charset="0"/>
                <a:cs typeface="Times New Roman" panose="02020603050405020304" pitchFamily="18" charset="0"/>
              </a:rPr>
              <a:t>, "</a:t>
            </a:r>
            <a:r>
              <a:rPr lang="en-US" sz="1600" dirty="0" err="1">
                <a:latin typeface="Bahnschrift" panose="020B0502040204020203" pitchFamily="34" charset="0"/>
                <a:cs typeface="Times New Roman" panose="02020603050405020304" pitchFamily="18" charset="0"/>
              </a:rPr>
              <a:t>IoT</a:t>
            </a:r>
            <a:r>
              <a:rPr lang="en-US" sz="1600" dirty="0">
                <a:latin typeface="Bahnschrift" panose="020B0502040204020203" pitchFamily="34" charset="0"/>
                <a:cs typeface="Times New Roman" panose="02020603050405020304" pitchFamily="18" charset="0"/>
              </a:rPr>
              <a:t>-based data logger for weather monitoring using </a:t>
            </a:r>
            <a:r>
              <a:rPr lang="en-US" sz="1600" dirty="0" err="1">
                <a:latin typeface="Bahnschrift" panose="020B0502040204020203" pitchFamily="34" charset="0"/>
                <a:cs typeface="Times New Roman" panose="02020603050405020304" pitchFamily="18" charset="0"/>
              </a:rPr>
              <a:t>arduino</a:t>
            </a:r>
            <a:r>
              <a:rPr lang="en-US" sz="1600" dirty="0">
                <a:latin typeface="Bahnschrift" panose="020B0502040204020203" pitchFamily="34" charset="0"/>
                <a:cs typeface="Times New Roman" panose="02020603050405020304" pitchFamily="18" charset="0"/>
              </a:rPr>
              <a:t>-based wireless sensor networks with remote graphical application and alerts," in Big Data Mining and Analytics, vol. 4, no. 1, pp. 25-32, March 2021,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10.26599/BDMA.2020.9020018.</a:t>
            </a:r>
          </a:p>
          <a:p>
            <a:endParaRPr lang="en-IN" sz="1800" dirty="0">
              <a:latin typeface="HelveticaNeueLT Std" panose="020B0804020202020204" pitchFamily="34" charset="0"/>
              <a:cs typeface="Times New Roman" panose="02020603050405020304" pitchFamily="18" charset="0"/>
            </a:endParaRPr>
          </a:p>
        </p:txBody>
      </p:sp>
    </p:spTree>
    <p:extLst>
      <p:ext uri="{BB962C8B-B14F-4D97-AF65-F5344CB8AC3E}">
        <p14:creationId xmlns="" xmlns:p14="http://schemas.microsoft.com/office/powerpoint/2010/main" val="2376192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 xmlns:a16="http://schemas.microsoft.com/office/drawing/2014/main" id="{47886C74-587C-496F-BF61-DDA9727A1827}"/>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l="55555"/>
          <a:stretch/>
        </p:blipFill>
        <p:spPr>
          <a:xfrm>
            <a:off x="0" y="1282"/>
            <a:ext cx="12191980" cy="6856718"/>
          </a:xfrm>
          <a:prstGeom prst="rect">
            <a:avLst/>
          </a:prstGeom>
        </p:spPr>
      </p:pic>
      <p:sp>
        <p:nvSpPr>
          <p:cNvPr id="6" name="Content Placeholder 2">
            <a:extLst>
              <a:ext uri="{FF2B5EF4-FFF2-40B4-BE49-F238E27FC236}">
                <a16:creationId xmlns="" xmlns:a16="http://schemas.microsoft.com/office/drawing/2014/main" id="{D98E3358-579A-4A0D-A12B-08A7A06F41ED}"/>
              </a:ext>
            </a:extLst>
          </p:cNvPr>
          <p:cNvSpPr txBox="1">
            <a:spLocks/>
          </p:cNvSpPr>
          <p:nvPr/>
        </p:nvSpPr>
        <p:spPr>
          <a:xfrm>
            <a:off x="838200" y="1079628"/>
            <a:ext cx="10515600" cy="469874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r>
              <a:rPr lang="en-US" sz="1600" dirty="0">
                <a:latin typeface="HelveticaNeueLT Std" panose="020B0804020202020204" pitchFamily="34" charset="0"/>
                <a:cs typeface="Times New Roman" panose="02020603050405020304" pitchFamily="18" charset="0"/>
              </a:rPr>
              <a:t>[8</a:t>
            </a:r>
            <a:r>
              <a:rPr lang="en-US" sz="1600" dirty="0">
                <a:latin typeface="Bahnschrift" panose="020B0502040204020203" pitchFamily="34" charset="0"/>
                <a:cs typeface="Times New Roman" panose="02020603050405020304" pitchFamily="18" charset="0"/>
              </a:rPr>
              <a:t>]. Gutiérrez Joaquin, Juan Francisco Villa-Medina, Alejandra Nieto-Garibay and Miguel Angel Porta-</a:t>
            </a:r>
            <a:r>
              <a:rPr lang="en-US" sz="1600" dirty="0" err="1">
                <a:latin typeface="Bahnschrift" panose="020B0502040204020203" pitchFamily="34" charset="0"/>
                <a:cs typeface="Times New Roman" panose="02020603050405020304" pitchFamily="18" charset="0"/>
              </a:rPr>
              <a:t>Gándara</a:t>
            </a:r>
            <a:r>
              <a:rPr lang="en-US" sz="1600" dirty="0">
                <a:latin typeface="Bahnschrift" panose="020B0502040204020203" pitchFamily="34" charset="0"/>
                <a:cs typeface="Times New Roman" panose="02020603050405020304" pitchFamily="18" charset="0"/>
              </a:rPr>
              <a:t>, "Automated irrigation system using a wireless sensor network and GPRS module", IEEE transactions on instrumentation and measurement 63, no. 1, pp. 166-176, 2013.</a:t>
            </a:r>
          </a:p>
          <a:p>
            <a:pPr algn="just">
              <a:buFont typeface="Arial" panose="020B0604020202020204" pitchFamily="34" charset="0"/>
              <a:buNone/>
            </a:pPr>
            <a:r>
              <a:rPr lang="en-US" sz="1600" dirty="0">
                <a:latin typeface="Bahnschrift" panose="020B0502040204020203" pitchFamily="34" charset="0"/>
                <a:cs typeface="Times New Roman" panose="02020603050405020304" pitchFamily="18" charset="0"/>
              </a:rPr>
              <a:t>[9]. Goldstein </a:t>
            </a:r>
            <a:r>
              <a:rPr lang="en-US" sz="1600" dirty="0" err="1">
                <a:latin typeface="Bahnschrift" panose="020B0502040204020203" pitchFamily="34" charset="0"/>
                <a:cs typeface="Times New Roman" panose="02020603050405020304" pitchFamily="18" charset="0"/>
              </a:rPr>
              <a:t>Anat</a:t>
            </a:r>
            <a:r>
              <a:rPr lang="en-US" sz="1600" dirty="0">
                <a:latin typeface="Bahnschrift" panose="020B0502040204020203" pitchFamily="34" charset="0"/>
                <a:cs typeface="Times New Roman" panose="02020603050405020304" pitchFamily="18" charset="0"/>
              </a:rPr>
              <a:t>, </a:t>
            </a:r>
            <a:r>
              <a:rPr lang="en-US" sz="1600" dirty="0" err="1">
                <a:latin typeface="Bahnschrift" panose="020B0502040204020203" pitchFamily="34" charset="0"/>
                <a:cs typeface="Times New Roman" panose="02020603050405020304" pitchFamily="18" charset="0"/>
              </a:rPr>
              <a:t>Lior</a:t>
            </a:r>
            <a:r>
              <a:rPr lang="en-US" sz="1600" dirty="0">
                <a:latin typeface="Bahnschrift" panose="020B0502040204020203" pitchFamily="34" charset="0"/>
                <a:cs typeface="Times New Roman" panose="02020603050405020304" pitchFamily="18" charset="0"/>
              </a:rPr>
              <a:t> Fink, Amit </a:t>
            </a:r>
            <a:r>
              <a:rPr lang="en-US" sz="1600" dirty="0" err="1">
                <a:latin typeface="Bahnschrift" panose="020B0502040204020203" pitchFamily="34" charset="0"/>
                <a:cs typeface="Times New Roman" panose="02020603050405020304" pitchFamily="18" charset="0"/>
              </a:rPr>
              <a:t>Meitin</a:t>
            </a:r>
            <a:r>
              <a:rPr lang="en-US" sz="1600" dirty="0">
                <a:latin typeface="Bahnschrift" panose="020B0502040204020203" pitchFamily="34" charset="0"/>
                <a:cs typeface="Times New Roman" panose="02020603050405020304" pitchFamily="18" charset="0"/>
              </a:rPr>
              <a:t>, </a:t>
            </a:r>
            <a:r>
              <a:rPr lang="en-US" sz="1600" dirty="0" err="1">
                <a:latin typeface="Bahnschrift" panose="020B0502040204020203" pitchFamily="34" charset="0"/>
                <a:cs typeface="Times New Roman" panose="02020603050405020304" pitchFamily="18" charset="0"/>
              </a:rPr>
              <a:t>Shiran</a:t>
            </a:r>
            <a:r>
              <a:rPr lang="en-US" sz="1600" dirty="0">
                <a:latin typeface="Bahnschrift" panose="020B0502040204020203" pitchFamily="34" charset="0"/>
                <a:cs typeface="Times New Roman" panose="02020603050405020304" pitchFamily="18" charset="0"/>
              </a:rPr>
              <a:t> </a:t>
            </a:r>
            <a:r>
              <a:rPr lang="en-US" sz="1600" dirty="0" err="1">
                <a:latin typeface="Bahnschrift" panose="020B0502040204020203" pitchFamily="34" charset="0"/>
                <a:cs typeface="Times New Roman" panose="02020603050405020304" pitchFamily="18" charset="0"/>
              </a:rPr>
              <a:t>Bohadana</a:t>
            </a:r>
            <a:r>
              <a:rPr lang="en-US" sz="1600" dirty="0">
                <a:latin typeface="Bahnschrift" panose="020B0502040204020203" pitchFamily="34" charset="0"/>
                <a:cs typeface="Times New Roman" panose="02020603050405020304" pitchFamily="18" charset="0"/>
              </a:rPr>
              <a:t>, Oscar </a:t>
            </a:r>
            <a:r>
              <a:rPr lang="en-US" sz="1600" dirty="0" err="1">
                <a:latin typeface="Bahnschrift" panose="020B0502040204020203" pitchFamily="34" charset="0"/>
                <a:cs typeface="Times New Roman" panose="02020603050405020304" pitchFamily="18" charset="0"/>
              </a:rPr>
              <a:t>Lutenberg</a:t>
            </a:r>
            <a:r>
              <a:rPr lang="en-US" sz="1600" dirty="0">
                <a:latin typeface="Bahnschrift" panose="020B0502040204020203" pitchFamily="34" charset="0"/>
                <a:cs typeface="Times New Roman" panose="02020603050405020304" pitchFamily="18" charset="0"/>
              </a:rPr>
              <a:t> and Gilad </a:t>
            </a:r>
            <a:r>
              <a:rPr lang="en-US" sz="1600" dirty="0" err="1">
                <a:latin typeface="Bahnschrift" panose="020B0502040204020203" pitchFamily="34" charset="0"/>
                <a:cs typeface="Times New Roman" panose="02020603050405020304" pitchFamily="18" charset="0"/>
              </a:rPr>
              <a:t>Ravid</a:t>
            </a:r>
            <a:r>
              <a:rPr lang="en-US" sz="1600" dirty="0">
                <a:latin typeface="Bahnschrift" panose="020B0502040204020203" pitchFamily="34" charset="0"/>
                <a:cs typeface="Times New Roman" panose="02020603050405020304" pitchFamily="18" charset="0"/>
              </a:rPr>
              <a:t>, "Applying machine learning on sensor data for irrigation recommendations: revealing the agronomist's tacit knowledge", Precision agriculture 19, no. 3, pp. 421-444, 2018.</a:t>
            </a:r>
          </a:p>
          <a:p>
            <a:pPr algn="just">
              <a:buFont typeface="Arial" panose="020B0604020202020204" pitchFamily="34" charset="0"/>
              <a:buNone/>
            </a:pPr>
            <a:r>
              <a:rPr lang="en-US" sz="1600" dirty="0">
                <a:latin typeface="Bahnschrift" panose="020B0502040204020203" pitchFamily="34" charset="0"/>
                <a:cs typeface="Times New Roman" panose="02020603050405020304" pitchFamily="18" charset="0"/>
              </a:rPr>
              <a:t>[10]. </a:t>
            </a:r>
            <a:r>
              <a:rPr lang="en-US" sz="1600" dirty="0" err="1">
                <a:latin typeface="Bahnschrift" panose="020B0502040204020203" pitchFamily="34" charset="0"/>
                <a:cs typeface="Times New Roman" panose="02020603050405020304" pitchFamily="18" charset="0"/>
              </a:rPr>
              <a:t>oopaei</a:t>
            </a:r>
            <a:r>
              <a:rPr lang="en-US" sz="1600" dirty="0">
                <a:latin typeface="Bahnschrift" panose="020B0502040204020203" pitchFamily="34" charset="0"/>
                <a:cs typeface="Times New Roman" panose="02020603050405020304" pitchFamily="18" charset="0"/>
              </a:rPr>
              <a:t> Mehdi, Paul Rad and Kim-Kwan Raymond Choo, "Cloud of things in smart agriculture: Intelligent irrigation monitoring by thermal imaging", IEEE Cloud computing 4, no. 1, pp. 10-15, 2017.</a:t>
            </a:r>
          </a:p>
          <a:p>
            <a:pPr algn="just">
              <a:buFont typeface="Arial" panose="020B0604020202020204" pitchFamily="34" charset="0"/>
              <a:buNone/>
            </a:pPr>
            <a:r>
              <a:rPr lang="en-US" sz="1600" dirty="0">
                <a:latin typeface="Bahnschrift" panose="020B0502040204020203" pitchFamily="34" charset="0"/>
                <a:cs typeface="Times New Roman" panose="02020603050405020304" pitchFamily="18" charset="0"/>
              </a:rPr>
              <a:t>[11]. </a:t>
            </a:r>
            <a:r>
              <a:rPr lang="en-US" sz="1600" dirty="0" err="1">
                <a:latin typeface="Bahnschrift" panose="020B0502040204020203" pitchFamily="34" charset="0"/>
                <a:cs typeface="Times New Roman" panose="02020603050405020304" pitchFamily="18" charset="0"/>
              </a:rPr>
              <a:t>Goap</a:t>
            </a:r>
            <a:r>
              <a:rPr lang="en-US" sz="1600" dirty="0">
                <a:latin typeface="Bahnschrift" panose="020B0502040204020203" pitchFamily="34" charset="0"/>
                <a:cs typeface="Times New Roman" panose="02020603050405020304" pitchFamily="18" charset="0"/>
              </a:rPr>
              <a:t> </a:t>
            </a:r>
            <a:r>
              <a:rPr lang="en-US" sz="1600" dirty="0" err="1">
                <a:latin typeface="Bahnschrift" panose="020B0502040204020203" pitchFamily="34" charset="0"/>
                <a:cs typeface="Times New Roman" panose="02020603050405020304" pitchFamily="18" charset="0"/>
              </a:rPr>
              <a:t>Amarendra</a:t>
            </a:r>
            <a:r>
              <a:rPr lang="en-US" sz="1600" dirty="0">
                <a:latin typeface="Bahnschrift" panose="020B0502040204020203" pitchFamily="34" charset="0"/>
                <a:cs typeface="Times New Roman" panose="02020603050405020304" pitchFamily="18" charset="0"/>
              </a:rPr>
              <a:t>, Deepak Sharma, A. K. Shukla and C. Rama Krishna, "Comparative Study of Regression Models Towards Performance Estimation in Soil Moisture Prediction", International Conference on Advances in Computing and Data Sciences, pp. 309-316, 2018</a:t>
            </a:r>
          </a:p>
          <a:p>
            <a:pPr algn="just">
              <a:buFont typeface="Arial" panose="020B0604020202020204" pitchFamily="34" charset="0"/>
              <a:buNone/>
            </a:pPr>
            <a:r>
              <a:rPr lang="en-US" sz="1600" dirty="0">
                <a:latin typeface="Bahnschrift" panose="020B0502040204020203" pitchFamily="34" charset="0"/>
                <a:cs typeface="Times New Roman" panose="02020603050405020304" pitchFamily="18" charset="0"/>
              </a:rPr>
              <a:t>[12]. S. A. O’Shaughnessy and Steven R. </a:t>
            </a:r>
            <a:r>
              <a:rPr lang="en-US" sz="1600" dirty="0" err="1">
                <a:latin typeface="Bahnschrift" panose="020B0502040204020203" pitchFamily="34" charset="0"/>
                <a:cs typeface="Times New Roman" panose="02020603050405020304" pitchFamily="18" charset="0"/>
              </a:rPr>
              <a:t>Evett</a:t>
            </a:r>
            <a:r>
              <a:rPr lang="en-US" sz="1600" dirty="0">
                <a:latin typeface="Bahnschrift" panose="020B0502040204020203" pitchFamily="34" charset="0"/>
                <a:cs typeface="Times New Roman" panose="02020603050405020304" pitchFamily="18" charset="0"/>
              </a:rPr>
              <a:t>, "Canopy temperature based system effectively schedules and controls center pivot irrigation of cotton", Agricultural Water Management 97, no. 9, pp. 1310-1316, 2017.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10.1109/ICNTE51185.2021.9487767</a:t>
            </a:r>
          </a:p>
          <a:p>
            <a:pPr algn="just">
              <a:buFont typeface="Arial" panose="020B0604020202020204" pitchFamily="34" charset="0"/>
              <a:buNone/>
            </a:pPr>
            <a:r>
              <a:rPr lang="en-US" sz="1600" dirty="0">
                <a:latin typeface="Bahnschrift" panose="020B0502040204020203" pitchFamily="34" charset="0"/>
                <a:cs typeface="Times New Roman" panose="02020603050405020304" pitchFamily="18" charset="0"/>
              </a:rPr>
              <a:t>[13]. R. Singh, S. Srivastava and R. Mishra, "AI and IoT Based Monitoring System for Increasing the Yield in Crop Production," 2020 International Conference on Electrical and Electronics Engineering (ICE3), 2020, pp. 301-305,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10.1109/ICE348803.2020.9122894.</a:t>
            </a:r>
          </a:p>
          <a:p>
            <a:pPr algn="just">
              <a:buFont typeface="Arial" panose="020B0604020202020204" pitchFamily="34" charset="0"/>
              <a:buNone/>
            </a:pPr>
            <a:r>
              <a:rPr lang="en-US" sz="1600" dirty="0">
                <a:latin typeface="Bahnschrift" panose="020B0502040204020203" pitchFamily="34" charset="0"/>
                <a:cs typeface="Times New Roman" panose="02020603050405020304" pitchFamily="18" charset="0"/>
              </a:rPr>
              <a:t>[14]. J. </a:t>
            </a:r>
            <a:r>
              <a:rPr lang="en-US" sz="1600" dirty="0" err="1">
                <a:latin typeface="Bahnschrift" panose="020B0502040204020203" pitchFamily="34" charset="0"/>
                <a:cs typeface="Times New Roman" panose="02020603050405020304" pitchFamily="18" charset="0"/>
              </a:rPr>
              <a:t>Mabrouki</a:t>
            </a:r>
            <a:r>
              <a:rPr lang="en-US" sz="1600" dirty="0">
                <a:latin typeface="Bahnschrift" panose="020B0502040204020203" pitchFamily="34" charset="0"/>
                <a:cs typeface="Times New Roman" panose="02020603050405020304" pitchFamily="18" charset="0"/>
              </a:rPr>
              <a:t>, M. </a:t>
            </a:r>
            <a:r>
              <a:rPr lang="en-US" sz="1600" dirty="0" err="1">
                <a:latin typeface="Bahnschrift" panose="020B0502040204020203" pitchFamily="34" charset="0"/>
                <a:cs typeface="Times New Roman" panose="02020603050405020304" pitchFamily="18" charset="0"/>
              </a:rPr>
              <a:t>Azrour</a:t>
            </a:r>
            <a:r>
              <a:rPr lang="en-US" sz="1600" dirty="0">
                <a:latin typeface="Bahnschrift" panose="020B0502040204020203" pitchFamily="34" charset="0"/>
                <a:cs typeface="Times New Roman" panose="02020603050405020304" pitchFamily="18" charset="0"/>
              </a:rPr>
              <a:t>, D. </a:t>
            </a:r>
            <a:r>
              <a:rPr lang="en-US" sz="1600" dirty="0" err="1">
                <a:latin typeface="Bahnschrift" panose="020B0502040204020203" pitchFamily="34" charset="0"/>
                <a:cs typeface="Times New Roman" panose="02020603050405020304" pitchFamily="18" charset="0"/>
              </a:rPr>
              <a:t>Dhiba</a:t>
            </a:r>
            <a:r>
              <a:rPr lang="en-US" sz="1600" dirty="0">
                <a:latin typeface="Bahnschrift" panose="020B0502040204020203" pitchFamily="34" charset="0"/>
                <a:cs typeface="Times New Roman" panose="02020603050405020304" pitchFamily="18" charset="0"/>
              </a:rPr>
              <a:t>, Y. </a:t>
            </a:r>
            <a:r>
              <a:rPr lang="en-US" sz="1600" dirty="0" err="1">
                <a:latin typeface="Bahnschrift" panose="020B0502040204020203" pitchFamily="34" charset="0"/>
                <a:cs typeface="Times New Roman" panose="02020603050405020304" pitchFamily="18" charset="0"/>
              </a:rPr>
              <a:t>Farhaoui</a:t>
            </a:r>
            <a:r>
              <a:rPr lang="en-US" sz="1600" dirty="0">
                <a:latin typeface="Bahnschrift" panose="020B0502040204020203" pitchFamily="34" charset="0"/>
                <a:cs typeface="Times New Roman" panose="02020603050405020304" pitchFamily="18" charset="0"/>
              </a:rPr>
              <a:t> and S. E. </a:t>
            </a:r>
            <a:r>
              <a:rPr lang="en-US" sz="1600" dirty="0" err="1">
                <a:latin typeface="Bahnschrift" panose="020B0502040204020203" pitchFamily="34" charset="0"/>
                <a:cs typeface="Times New Roman" panose="02020603050405020304" pitchFamily="18" charset="0"/>
              </a:rPr>
              <a:t>Hajjaji</a:t>
            </a:r>
            <a:r>
              <a:rPr lang="en-US" sz="1600" dirty="0">
                <a:latin typeface="Bahnschrift" panose="020B0502040204020203" pitchFamily="34" charset="0"/>
                <a:cs typeface="Times New Roman" panose="02020603050405020304" pitchFamily="18" charset="0"/>
              </a:rPr>
              <a:t>, "IoT-based data logger for weather monitoring using </a:t>
            </a:r>
            <a:r>
              <a:rPr lang="en-US" sz="1600" dirty="0" err="1">
                <a:latin typeface="Bahnschrift" panose="020B0502040204020203" pitchFamily="34" charset="0"/>
                <a:cs typeface="Times New Roman" panose="02020603050405020304" pitchFamily="18" charset="0"/>
              </a:rPr>
              <a:t>arduino</a:t>
            </a:r>
            <a:r>
              <a:rPr lang="en-US" sz="1600" dirty="0">
                <a:latin typeface="Bahnschrift" panose="020B0502040204020203" pitchFamily="34" charset="0"/>
                <a:cs typeface="Times New Roman" panose="02020603050405020304" pitchFamily="18" charset="0"/>
              </a:rPr>
              <a:t>-based wireless sensor networks with remote graphical application and alerts," in Big Data Mining and Analytics, vol. 4, no. 1, pp. 25-32, March 2021, </a:t>
            </a:r>
            <a:r>
              <a:rPr lang="en-US" sz="1600" dirty="0" err="1">
                <a:latin typeface="Bahnschrift" panose="020B0502040204020203" pitchFamily="34" charset="0"/>
                <a:cs typeface="Times New Roman" panose="02020603050405020304" pitchFamily="18" charset="0"/>
              </a:rPr>
              <a:t>doi</a:t>
            </a:r>
            <a:r>
              <a:rPr lang="en-US" sz="1600" dirty="0">
                <a:latin typeface="Bahnschrift" panose="020B0502040204020203" pitchFamily="34" charset="0"/>
                <a:cs typeface="Times New Roman" panose="02020603050405020304" pitchFamily="18" charset="0"/>
              </a:rPr>
              <a:t>: 10.26599/BDMA.2020.9020018.</a:t>
            </a:r>
          </a:p>
          <a:p>
            <a:endParaRPr lang="en-IN" sz="1800" dirty="0">
              <a:latin typeface="HelveticaNeueLT Std" panose="020B0804020202020204" pitchFamily="34" charset="0"/>
              <a:cs typeface="Times New Roman" panose="02020603050405020304" pitchFamily="18" charset="0"/>
            </a:endParaRPr>
          </a:p>
        </p:txBody>
      </p:sp>
    </p:spTree>
    <p:extLst>
      <p:ext uri="{BB962C8B-B14F-4D97-AF65-F5344CB8AC3E}">
        <p14:creationId xmlns="" xmlns:p14="http://schemas.microsoft.com/office/powerpoint/2010/main" val="24416006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engineering drawing&#10;&#10;Description automatically generated">
            <a:extLst>
              <a:ext uri="{FF2B5EF4-FFF2-40B4-BE49-F238E27FC236}">
                <a16:creationId xmlns="" xmlns:a16="http://schemas.microsoft.com/office/drawing/2014/main" id="{422987C7-23C2-49D2-9D85-8E6AEAAA150F}"/>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l="21778"/>
          <a:stretch/>
        </p:blipFill>
        <p:spPr>
          <a:xfrm>
            <a:off x="20" y="0"/>
            <a:ext cx="12191980" cy="6856718"/>
          </a:xfrm>
          <a:prstGeom prst="rect">
            <a:avLst/>
          </a:prstGeom>
        </p:spPr>
      </p:pic>
      <p:sp>
        <p:nvSpPr>
          <p:cNvPr id="5" name="TextBox 4">
            <a:extLst>
              <a:ext uri="{FF2B5EF4-FFF2-40B4-BE49-F238E27FC236}">
                <a16:creationId xmlns="" xmlns:a16="http://schemas.microsoft.com/office/drawing/2014/main" id="{BBFE000B-E0B0-46CD-88AA-1B4B31EC10ED}"/>
              </a:ext>
            </a:extLst>
          </p:cNvPr>
          <p:cNvSpPr txBox="1"/>
          <p:nvPr/>
        </p:nvSpPr>
        <p:spPr>
          <a:xfrm>
            <a:off x="863600" y="2783840"/>
            <a:ext cx="10363200" cy="174622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11500" dirty="0">
                <a:ln w="22225">
                  <a:solidFill>
                    <a:schemeClr val="tx1"/>
                  </a:solidFill>
                  <a:miter lim="800000"/>
                </a:ln>
                <a:latin typeface="Bahnschrift" panose="020B0502040204020203" pitchFamily="34" charset="0"/>
                <a:ea typeface="+mj-ea"/>
                <a:cs typeface="+mj-cs"/>
              </a:rPr>
              <a:t>THANK YOU</a:t>
            </a:r>
          </a:p>
        </p:txBody>
      </p:sp>
    </p:spTree>
    <p:extLst>
      <p:ext uri="{BB962C8B-B14F-4D97-AF65-F5344CB8AC3E}">
        <p14:creationId xmlns="" xmlns:p14="http://schemas.microsoft.com/office/powerpoint/2010/main" val="9016022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engineering drawing&#10;&#10;Description automatically generated">
            <a:extLst>
              <a:ext uri="{FF2B5EF4-FFF2-40B4-BE49-F238E27FC236}">
                <a16:creationId xmlns="" xmlns:a16="http://schemas.microsoft.com/office/drawing/2014/main" id="{F0A98256-952B-4454-84AC-1252713D8AC3}"/>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1763" r="1" b="1"/>
          <a:stretch/>
        </p:blipFill>
        <p:spPr>
          <a:xfrm>
            <a:off x="20" y="1282"/>
            <a:ext cx="12191980" cy="6856718"/>
          </a:xfrm>
          <a:prstGeom prst="rect">
            <a:avLst/>
          </a:prstGeom>
        </p:spPr>
      </p:pic>
      <p:graphicFrame>
        <p:nvGraphicFramePr>
          <p:cNvPr id="6" name="Table 6">
            <a:extLst>
              <a:ext uri="{FF2B5EF4-FFF2-40B4-BE49-F238E27FC236}">
                <a16:creationId xmlns="" xmlns:a16="http://schemas.microsoft.com/office/drawing/2014/main" id="{DA6A37FD-4186-4305-8932-9AEB882A6A06}"/>
              </a:ext>
            </a:extLst>
          </p:cNvPr>
          <p:cNvGraphicFramePr>
            <a:graphicFrameLocks noGrp="1"/>
          </p:cNvGraphicFramePr>
          <p:nvPr>
            <p:extLst>
              <p:ext uri="{D42A27DB-BD31-4B8C-83A1-F6EECF244321}">
                <p14:modId xmlns="" xmlns:p14="http://schemas.microsoft.com/office/powerpoint/2010/main" val="22422468"/>
              </p:ext>
            </p:extLst>
          </p:nvPr>
        </p:nvGraphicFramePr>
        <p:xfrm>
          <a:off x="822960" y="2162386"/>
          <a:ext cx="10546080" cy="4023360"/>
        </p:xfrm>
        <a:graphic>
          <a:graphicData uri="http://schemas.openxmlformats.org/drawingml/2006/table">
            <a:tbl>
              <a:tblPr firstRow="1" bandRow="1">
                <a:tableStyleId>{073A0DAA-6AF3-43AB-8588-CEC1D06C72B9}</a:tableStyleId>
              </a:tblPr>
              <a:tblGrid>
                <a:gridCol w="1076960">
                  <a:extLst>
                    <a:ext uri="{9D8B030D-6E8A-4147-A177-3AD203B41FA5}">
                      <a16:colId xmlns="" xmlns:a16="http://schemas.microsoft.com/office/drawing/2014/main" val="3625038"/>
                    </a:ext>
                  </a:extLst>
                </a:gridCol>
                <a:gridCol w="2895600">
                  <a:extLst>
                    <a:ext uri="{9D8B030D-6E8A-4147-A177-3AD203B41FA5}">
                      <a16:colId xmlns="" xmlns:a16="http://schemas.microsoft.com/office/drawing/2014/main" val="3880587608"/>
                    </a:ext>
                  </a:extLst>
                </a:gridCol>
                <a:gridCol w="1270000">
                  <a:extLst>
                    <a:ext uri="{9D8B030D-6E8A-4147-A177-3AD203B41FA5}">
                      <a16:colId xmlns="" xmlns:a16="http://schemas.microsoft.com/office/drawing/2014/main" val="135388428"/>
                    </a:ext>
                  </a:extLst>
                </a:gridCol>
                <a:gridCol w="3194304">
                  <a:extLst>
                    <a:ext uri="{9D8B030D-6E8A-4147-A177-3AD203B41FA5}">
                      <a16:colId xmlns="" xmlns:a16="http://schemas.microsoft.com/office/drawing/2014/main" val="675525340"/>
                    </a:ext>
                  </a:extLst>
                </a:gridCol>
                <a:gridCol w="2109216">
                  <a:extLst>
                    <a:ext uri="{9D8B030D-6E8A-4147-A177-3AD203B41FA5}">
                      <a16:colId xmlns="" xmlns:a16="http://schemas.microsoft.com/office/drawing/2014/main" val="2455998194"/>
                    </a:ext>
                  </a:extLst>
                </a:gridCol>
              </a:tblGrid>
              <a:tr h="370840">
                <a:tc>
                  <a:txBody>
                    <a:bodyPr/>
                    <a:lstStyle/>
                    <a:p>
                      <a:pPr algn="ctr"/>
                      <a:r>
                        <a:rPr lang="en-US" dirty="0">
                          <a:latin typeface="Bahnschrift" panose="020B0502040204020203" pitchFamily="34" charset="0"/>
                        </a:rPr>
                        <a:t>Sl. No</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Title &amp; author</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Journal &amp; year</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Observations</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Take away points</a:t>
                      </a:r>
                      <a:endParaRPr lang="en-IN" dirty="0">
                        <a:latin typeface="Bahnschrift" panose="020B0502040204020203" pitchFamily="34" charset="0"/>
                      </a:endParaRPr>
                    </a:p>
                  </a:txBody>
                  <a:tcPr/>
                </a:tc>
                <a:extLst>
                  <a:ext uri="{0D108BD9-81ED-4DB2-BD59-A6C34878D82A}">
                    <a16:rowId xmlns="" xmlns:a16="http://schemas.microsoft.com/office/drawing/2014/main" val="3800977672"/>
                  </a:ext>
                </a:extLst>
              </a:tr>
              <a:tr h="370840">
                <a:tc>
                  <a:txBody>
                    <a:bodyPr/>
                    <a:lstStyle/>
                    <a:p>
                      <a:pPr algn="ctr"/>
                      <a:r>
                        <a:rPr lang="en-US" dirty="0">
                          <a:latin typeface="Bahnschrift" panose="020B0502040204020203" pitchFamily="34" charset="0"/>
                        </a:rPr>
                        <a:t>1.</a:t>
                      </a: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IN" dirty="0">
                        <a:latin typeface="Bahnschrift"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Bahnschrift" panose="020B0502040204020203" pitchFamily="34" charset="0"/>
                          <a:ea typeface="+mn-ea"/>
                          <a:cs typeface="+mn-cs"/>
                        </a:rPr>
                        <a:t>“</a:t>
                      </a:r>
                      <a:r>
                        <a:rPr lang="en-US" sz="1800" b="1" i="1" kern="1200" dirty="0">
                          <a:solidFill>
                            <a:schemeClr val="dk1"/>
                          </a:solidFill>
                          <a:effectLst/>
                          <a:latin typeface="Bahnschrift" panose="020B0502040204020203" pitchFamily="34" charset="0"/>
                          <a:ea typeface="+mn-ea"/>
                          <a:cs typeface="+mn-cs"/>
                        </a:rPr>
                        <a:t>Design and Development of Wireless Sensor Network based data logger with ESP-NOW protocol</a:t>
                      </a:r>
                      <a:r>
                        <a:rPr lang="en-US" sz="1800" i="1" kern="1200" dirty="0">
                          <a:solidFill>
                            <a:schemeClr val="dk1"/>
                          </a:solidFill>
                          <a:effectLst/>
                          <a:latin typeface="Bahnschrift" panose="020B0502040204020203"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Bahnschrift" panose="020B0502040204020203" pitchFamily="34" charset="0"/>
                          <a:ea typeface="+mn-ea"/>
                          <a:cs typeface="+mn-cs"/>
                        </a:rPr>
                        <a:t>Authors: </a:t>
                      </a:r>
                      <a:r>
                        <a:rPr lang="en-US" sz="1800" kern="1200" dirty="0">
                          <a:solidFill>
                            <a:schemeClr val="dk1"/>
                          </a:solidFill>
                          <a:effectLst/>
                          <a:latin typeface="Bahnschrift" panose="020B0502040204020203" pitchFamily="34" charset="0"/>
                          <a:ea typeface="+mn-ea"/>
                          <a:cs typeface="+mn-cs"/>
                        </a:rPr>
                        <a:t>Koushik M S, Srinivasan M, Et 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200" dirty="0">
                        <a:solidFill>
                          <a:schemeClr val="dk1"/>
                        </a:solidFill>
                        <a:effectLst/>
                        <a:latin typeface="Bahnschrift" panose="020B0502040204020203" pitchFamily="34" charset="0"/>
                        <a:ea typeface="+mn-ea"/>
                        <a:cs typeface="+mn-cs"/>
                      </a:endParaRPr>
                    </a:p>
                    <a:p>
                      <a:pPr algn="ct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IEEE-2021</a:t>
                      </a:r>
                      <a:endParaRPr lang="en-IN" dirty="0">
                        <a:latin typeface="Bahnschrift" panose="020B0502040204020203" pitchFamily="34" charset="0"/>
                      </a:endParaRPr>
                    </a:p>
                  </a:txBody>
                  <a:tcPr/>
                </a:tc>
                <a:tc>
                  <a:txBody>
                    <a:bodyPr/>
                    <a:lstStyle/>
                    <a:p>
                      <a:pPr marL="285750" indent="-285750" algn="l">
                        <a:buFont typeface="Arial" panose="020B0604020202020204" pitchFamily="34" charset="0"/>
                        <a:buChar char="•"/>
                      </a:pPr>
                      <a:r>
                        <a:rPr lang="en-US" sz="1800" kern="1200" dirty="0">
                          <a:solidFill>
                            <a:schemeClr val="dk1"/>
                          </a:solidFill>
                          <a:effectLst/>
                          <a:latin typeface="Bahnschrift" panose="020B0502040204020203" pitchFamily="34" charset="0"/>
                          <a:ea typeface="+mn-ea"/>
                          <a:cs typeface="+mn-cs"/>
                        </a:rPr>
                        <a:t>This system aims at monitoring and collecting data accurately.</a:t>
                      </a:r>
                    </a:p>
                    <a:p>
                      <a:pPr marL="285750" indent="-285750" algn="l">
                        <a:buFont typeface="Arial" panose="020B0604020202020204" pitchFamily="34" charset="0"/>
                        <a:buChar char="•"/>
                      </a:pPr>
                      <a:r>
                        <a:rPr lang="en-US" sz="1800" kern="1200" dirty="0">
                          <a:solidFill>
                            <a:schemeClr val="dk1"/>
                          </a:solidFill>
                          <a:effectLst/>
                          <a:latin typeface="Bahnschrift" panose="020B0502040204020203" pitchFamily="34" charset="0"/>
                          <a:ea typeface="+mn-ea"/>
                          <a:cs typeface="+mn-cs"/>
                        </a:rPr>
                        <a:t>By using Wireless Sensor Network (WSN) based data logger system with ESP-NOW protocol data was collected in a dynamic and flexible way</a:t>
                      </a:r>
                      <a:r>
                        <a:rPr lang="en-US" sz="1800" kern="1200" dirty="0">
                          <a:solidFill>
                            <a:schemeClr val="dk1"/>
                          </a:solidFill>
                          <a:effectLst/>
                          <a:latin typeface="+mn-lt"/>
                          <a:ea typeface="+mn-ea"/>
                          <a:cs typeface="+mn-cs"/>
                        </a:rPr>
                        <a:t>.</a:t>
                      </a:r>
                      <a:endParaRPr lang="en-IN" dirty="0">
                        <a:latin typeface="Bahnschrift" panose="020B0502040204020203" pitchFamily="34" charset="0"/>
                      </a:endParaRPr>
                    </a:p>
                  </a:txBody>
                  <a:tcPr/>
                </a:tc>
                <a:tc>
                  <a:txBody>
                    <a:bodyPr/>
                    <a:lstStyle/>
                    <a:p>
                      <a:pPr marL="285750" indent="-285750" algn="l">
                        <a:buFont typeface="Arial" panose="020B0604020202020204" pitchFamily="34" charset="0"/>
                        <a:buChar char="•"/>
                      </a:pPr>
                      <a:r>
                        <a:rPr lang="en-US" dirty="0">
                          <a:latin typeface="Bahnschrift" panose="020B0502040204020203" pitchFamily="34" charset="0"/>
                        </a:rPr>
                        <a:t>Sensor node and master node for data logging.</a:t>
                      </a:r>
                    </a:p>
                    <a:p>
                      <a:pPr marL="285750" indent="-285750" algn="l">
                        <a:buFont typeface="Arial" panose="020B0604020202020204" pitchFamily="34" charset="0"/>
                        <a:buChar char="•"/>
                      </a:pPr>
                      <a:r>
                        <a:rPr lang="en-US" dirty="0">
                          <a:latin typeface="Bahnschrift" panose="020B0502040204020203" pitchFamily="34" charset="0"/>
                        </a:rPr>
                        <a:t>WSN based effective data collection.</a:t>
                      </a:r>
                    </a:p>
                    <a:p>
                      <a:pPr marL="285750" indent="-285750" algn="l">
                        <a:buFont typeface="Arial" panose="020B0604020202020204" pitchFamily="34" charset="0"/>
                        <a:buChar char="•"/>
                      </a:pPr>
                      <a:r>
                        <a:rPr lang="en-US" dirty="0">
                          <a:latin typeface="Bahnschrift" panose="020B0502040204020203" pitchFamily="34" charset="0"/>
                        </a:rPr>
                        <a:t>Storage of data in real time database.</a:t>
                      </a:r>
                      <a:endParaRPr lang="en-IN" dirty="0">
                        <a:latin typeface="Bahnschrift" panose="020B0502040204020203" pitchFamily="34" charset="0"/>
                      </a:endParaRPr>
                    </a:p>
                  </a:txBody>
                  <a:tcPr/>
                </a:tc>
                <a:extLst>
                  <a:ext uri="{0D108BD9-81ED-4DB2-BD59-A6C34878D82A}">
                    <a16:rowId xmlns="" xmlns:a16="http://schemas.microsoft.com/office/drawing/2014/main" val="583912781"/>
                  </a:ext>
                </a:extLst>
              </a:tr>
            </a:tbl>
          </a:graphicData>
        </a:graphic>
      </p:graphicFrame>
      <p:sp>
        <p:nvSpPr>
          <p:cNvPr id="7" name="TextBox 6">
            <a:extLst>
              <a:ext uri="{FF2B5EF4-FFF2-40B4-BE49-F238E27FC236}">
                <a16:creationId xmlns="" xmlns:a16="http://schemas.microsoft.com/office/drawing/2014/main" id="{EBD7C958-8745-4C3E-9F60-C888F00AE449}"/>
              </a:ext>
            </a:extLst>
          </p:cNvPr>
          <p:cNvSpPr txBox="1"/>
          <p:nvPr/>
        </p:nvSpPr>
        <p:spPr>
          <a:xfrm>
            <a:off x="1158240" y="863600"/>
            <a:ext cx="6360160" cy="830997"/>
          </a:xfrm>
          <a:prstGeom prst="rect">
            <a:avLst/>
          </a:prstGeom>
          <a:noFill/>
        </p:spPr>
        <p:txBody>
          <a:bodyPr wrap="square" rtlCol="0">
            <a:spAutoFit/>
          </a:bodyPr>
          <a:lstStyle/>
          <a:p>
            <a:r>
              <a:rPr lang="en-US" sz="4800" b="1" dirty="0">
                <a:solidFill>
                  <a:schemeClr val="bg1"/>
                </a:solidFill>
                <a:latin typeface="Bahnschrift" panose="020B0502040204020203" pitchFamily="34" charset="0"/>
              </a:rPr>
              <a:t>LITERATURE SURVEY</a:t>
            </a:r>
            <a:endParaRPr lang="en-IN" sz="4800" b="1" dirty="0">
              <a:solidFill>
                <a:schemeClr val="bg1"/>
              </a:solidFill>
              <a:latin typeface="Bahnschrift" panose="020B0502040204020203" pitchFamily="34" charset="0"/>
            </a:endParaRPr>
          </a:p>
        </p:txBody>
      </p:sp>
    </p:spTree>
    <p:extLst>
      <p:ext uri="{BB962C8B-B14F-4D97-AF65-F5344CB8AC3E}">
        <p14:creationId xmlns="" xmlns:p14="http://schemas.microsoft.com/office/powerpoint/2010/main" val="571297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56EE7AE0-0CE6-49DF-9E19-3594EEE99A2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picture containing engineering drawing&#10;&#10;Description automatically generated">
            <a:extLst>
              <a:ext uri="{FF2B5EF4-FFF2-40B4-BE49-F238E27FC236}">
                <a16:creationId xmlns="" xmlns:a16="http://schemas.microsoft.com/office/drawing/2014/main" id="{29BA97D4-69E9-4EF7-9432-EE7304FC5EA1}"/>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1763" r="1" b="1"/>
          <a:stretch/>
        </p:blipFill>
        <p:spPr>
          <a:xfrm>
            <a:off x="20" y="1282"/>
            <a:ext cx="12191980" cy="6856718"/>
          </a:xfrm>
          <a:prstGeom prst="rect">
            <a:avLst/>
          </a:prstGeom>
        </p:spPr>
      </p:pic>
      <p:graphicFrame>
        <p:nvGraphicFramePr>
          <p:cNvPr id="8" name="Table 6">
            <a:extLst>
              <a:ext uri="{FF2B5EF4-FFF2-40B4-BE49-F238E27FC236}">
                <a16:creationId xmlns="" xmlns:a16="http://schemas.microsoft.com/office/drawing/2014/main" id="{5A244760-A529-4BE5-BC7E-54E37141F246}"/>
              </a:ext>
            </a:extLst>
          </p:cNvPr>
          <p:cNvGraphicFramePr>
            <a:graphicFrameLocks noGrp="1"/>
          </p:cNvGraphicFramePr>
          <p:nvPr>
            <p:extLst>
              <p:ext uri="{D42A27DB-BD31-4B8C-83A1-F6EECF244321}">
                <p14:modId xmlns="" xmlns:p14="http://schemas.microsoft.com/office/powerpoint/2010/main" val="3303617727"/>
              </p:ext>
            </p:extLst>
          </p:nvPr>
        </p:nvGraphicFramePr>
        <p:xfrm>
          <a:off x="822960" y="1691640"/>
          <a:ext cx="10546080" cy="2926080"/>
        </p:xfrm>
        <a:graphic>
          <a:graphicData uri="http://schemas.openxmlformats.org/drawingml/2006/table">
            <a:tbl>
              <a:tblPr firstRow="1" bandRow="1">
                <a:tableStyleId>{073A0DAA-6AF3-43AB-8588-CEC1D06C72B9}</a:tableStyleId>
              </a:tblPr>
              <a:tblGrid>
                <a:gridCol w="1026160">
                  <a:extLst>
                    <a:ext uri="{9D8B030D-6E8A-4147-A177-3AD203B41FA5}">
                      <a16:colId xmlns="" xmlns:a16="http://schemas.microsoft.com/office/drawing/2014/main" val="3625038"/>
                    </a:ext>
                  </a:extLst>
                </a:gridCol>
                <a:gridCol w="2946400">
                  <a:extLst>
                    <a:ext uri="{9D8B030D-6E8A-4147-A177-3AD203B41FA5}">
                      <a16:colId xmlns="" xmlns:a16="http://schemas.microsoft.com/office/drawing/2014/main" val="3880587608"/>
                    </a:ext>
                  </a:extLst>
                </a:gridCol>
                <a:gridCol w="1270000">
                  <a:extLst>
                    <a:ext uri="{9D8B030D-6E8A-4147-A177-3AD203B41FA5}">
                      <a16:colId xmlns="" xmlns:a16="http://schemas.microsoft.com/office/drawing/2014/main" val="135388428"/>
                    </a:ext>
                  </a:extLst>
                </a:gridCol>
                <a:gridCol w="3194304">
                  <a:extLst>
                    <a:ext uri="{9D8B030D-6E8A-4147-A177-3AD203B41FA5}">
                      <a16:colId xmlns="" xmlns:a16="http://schemas.microsoft.com/office/drawing/2014/main" val="675525340"/>
                    </a:ext>
                  </a:extLst>
                </a:gridCol>
                <a:gridCol w="2109216">
                  <a:extLst>
                    <a:ext uri="{9D8B030D-6E8A-4147-A177-3AD203B41FA5}">
                      <a16:colId xmlns="" xmlns:a16="http://schemas.microsoft.com/office/drawing/2014/main" val="2455998194"/>
                    </a:ext>
                  </a:extLst>
                </a:gridCol>
              </a:tblGrid>
              <a:tr h="370840">
                <a:tc>
                  <a:txBody>
                    <a:bodyPr/>
                    <a:lstStyle/>
                    <a:p>
                      <a:pPr algn="ctr"/>
                      <a:r>
                        <a:rPr lang="en-US" dirty="0">
                          <a:latin typeface="Bahnschrift" panose="020B0502040204020203" pitchFamily="34" charset="0"/>
                        </a:rPr>
                        <a:t>Sl. No</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Title &amp; author</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Journal &amp; year</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Observations</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Take away points</a:t>
                      </a:r>
                      <a:endParaRPr lang="en-IN" dirty="0">
                        <a:latin typeface="Bahnschrift" panose="020B0502040204020203" pitchFamily="34" charset="0"/>
                      </a:endParaRPr>
                    </a:p>
                  </a:txBody>
                  <a:tcPr/>
                </a:tc>
                <a:extLst>
                  <a:ext uri="{0D108BD9-81ED-4DB2-BD59-A6C34878D82A}">
                    <a16:rowId xmlns="" xmlns:a16="http://schemas.microsoft.com/office/drawing/2014/main" val="3800977672"/>
                  </a:ext>
                </a:extLst>
              </a:tr>
              <a:tr h="370840">
                <a:tc>
                  <a:txBody>
                    <a:bodyPr/>
                    <a:lstStyle/>
                    <a:p>
                      <a:pPr algn="ctr"/>
                      <a:r>
                        <a:rPr lang="en-US" dirty="0">
                          <a:latin typeface="Bahnschrift" panose="020B0502040204020203" pitchFamily="34" charset="0"/>
                        </a:rPr>
                        <a:t>2.</a:t>
                      </a:r>
                      <a:endParaRPr lang="en-IN" dirty="0">
                        <a:latin typeface="Bahnschrift" panose="020B0502040204020203"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kern="1200" dirty="0">
                          <a:solidFill>
                            <a:schemeClr val="dk1"/>
                          </a:solidFill>
                          <a:effectLst/>
                          <a:latin typeface="Bahnschrift" panose="020B0502040204020203" pitchFamily="34" charset="0"/>
                          <a:ea typeface="+mn-ea"/>
                          <a:cs typeface="Times New Roman" panose="02020603050405020304" pitchFamily="18" charset="0"/>
                        </a:rPr>
                        <a:t>“Machine Learning based soil moisture prediction for Internet of Things based Smart Irrigation System</a:t>
                      </a:r>
                      <a:r>
                        <a:rPr lang="en-IN" sz="1800" b="1" i="1" kern="1200" dirty="0">
                          <a:solidFill>
                            <a:schemeClr val="dk1"/>
                          </a:solidFill>
                          <a:effectLst/>
                          <a:latin typeface="Bahnschrift" panose="020B0502040204020203" pitchFamily="34" charset="0"/>
                          <a:ea typeface="+mn-ea"/>
                          <a:cs typeface="Times New Roman" panose="02020603050405020304" pitchFamily="18" charset="0"/>
                        </a:rPr>
                        <a:t>”</a:t>
                      </a:r>
                      <a:endParaRPr lang="en-US" sz="1800" b="1" i="1"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Bahnschrift" panose="020B0502040204020203" pitchFamily="34" charset="0"/>
                          <a:ea typeface="+mn-ea"/>
                          <a:cs typeface="+mn-cs"/>
                        </a:rPr>
                        <a:t>Authors: </a:t>
                      </a:r>
                      <a:r>
                        <a:rPr lang="en-US" sz="1800" kern="1200" dirty="0">
                          <a:solidFill>
                            <a:schemeClr val="dk1"/>
                          </a:solidFill>
                          <a:effectLst/>
                          <a:latin typeface="Bahnschrift" panose="020B0502040204020203" pitchFamily="34" charset="0"/>
                          <a:ea typeface="+mn-ea"/>
                          <a:cs typeface="+mn-cs"/>
                        </a:rPr>
                        <a:t>Gursimran Singh; Deepak Sharma, Et al.</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IEEE-2019</a:t>
                      </a:r>
                      <a:endParaRPr lang="en-IN" dirty="0">
                        <a:latin typeface="Bahnschrift" panose="020B0502040204020203" pitchFamily="34" charset="0"/>
                      </a:endParaRPr>
                    </a:p>
                  </a:txBody>
                  <a:tcPr/>
                </a:tc>
                <a:tc>
                  <a:txBody>
                    <a:bodyPr/>
                    <a:lstStyle/>
                    <a:p>
                      <a:pPr marL="285750" indent="-285750" algn="l">
                        <a:buFont typeface="Arial" panose="020B0604020202020204" pitchFamily="34" charset="0"/>
                        <a:buChar char="•"/>
                      </a:pPr>
                      <a:r>
                        <a:rPr lang="en-US" sz="1800" kern="1200" dirty="0">
                          <a:solidFill>
                            <a:schemeClr val="dk1"/>
                          </a:solidFill>
                          <a:effectLst/>
                          <a:latin typeface="Bahnschrift" panose="020B0502040204020203" pitchFamily="34" charset="0"/>
                          <a:ea typeface="+mn-ea"/>
                          <a:cs typeface="+mn-cs"/>
                        </a:rPr>
                        <a:t>Soil moisture prediction using capacitive moisture sensor.</a:t>
                      </a:r>
                    </a:p>
                    <a:p>
                      <a:pPr marL="285750" indent="-285750" algn="l">
                        <a:buFont typeface="Arial" panose="020B0604020202020204" pitchFamily="34" charset="0"/>
                        <a:buChar char="•"/>
                      </a:pPr>
                      <a:r>
                        <a:rPr lang="en-US" sz="1800" kern="1200" dirty="0">
                          <a:solidFill>
                            <a:schemeClr val="dk1"/>
                          </a:solidFill>
                          <a:effectLst/>
                          <a:latin typeface="Bahnschrift" panose="020B0502040204020203" pitchFamily="34" charset="0"/>
                          <a:ea typeface="+mn-ea"/>
                          <a:cs typeface="+mn-cs"/>
                        </a:rPr>
                        <a:t>ML algorithm for predicting soil moisture</a:t>
                      </a:r>
                    </a:p>
                  </a:txBody>
                  <a:tcPr/>
                </a:tc>
                <a:tc>
                  <a:txBody>
                    <a:bodyPr/>
                    <a:lstStyle/>
                    <a:p>
                      <a:pPr marL="285750" indent="-285750" algn="l">
                        <a:buFont typeface="Arial" panose="020B0604020202020204" pitchFamily="34" charset="0"/>
                        <a:buChar char="•"/>
                      </a:pPr>
                      <a:r>
                        <a:rPr lang="en-US" dirty="0">
                          <a:latin typeface="Bahnschrift" panose="020B0502040204020203" pitchFamily="34" charset="0"/>
                        </a:rPr>
                        <a:t>Internet of Things for ease of use</a:t>
                      </a:r>
                    </a:p>
                    <a:p>
                      <a:pPr marL="285750" indent="-285750" algn="l">
                        <a:buFont typeface="Arial" panose="020B0604020202020204" pitchFamily="34" charset="0"/>
                        <a:buChar char="•"/>
                      </a:pPr>
                      <a:r>
                        <a:rPr lang="en-US" dirty="0">
                          <a:latin typeface="Bahnschrift" panose="020B0502040204020203" pitchFamily="34" charset="0"/>
                        </a:rPr>
                        <a:t>Linear regression algorithm.</a:t>
                      </a:r>
                    </a:p>
                    <a:p>
                      <a:pPr marL="285750" indent="-285750" algn="l">
                        <a:buFont typeface="Arial" panose="020B0604020202020204" pitchFamily="34" charset="0"/>
                        <a:buChar char="•"/>
                      </a:pPr>
                      <a:r>
                        <a:rPr lang="en-US" dirty="0">
                          <a:latin typeface="Bahnschrift" panose="020B0502040204020203" pitchFamily="34" charset="0"/>
                        </a:rPr>
                        <a:t>Smart Irrigation system</a:t>
                      </a:r>
                    </a:p>
                  </a:txBody>
                  <a:tcPr/>
                </a:tc>
                <a:extLst>
                  <a:ext uri="{0D108BD9-81ED-4DB2-BD59-A6C34878D82A}">
                    <a16:rowId xmlns="" xmlns:a16="http://schemas.microsoft.com/office/drawing/2014/main" val="583912781"/>
                  </a:ext>
                </a:extLst>
              </a:tr>
            </a:tbl>
          </a:graphicData>
        </a:graphic>
      </p:graphicFrame>
    </p:spTree>
    <p:extLst>
      <p:ext uri="{BB962C8B-B14F-4D97-AF65-F5344CB8AC3E}">
        <p14:creationId xmlns="" xmlns:p14="http://schemas.microsoft.com/office/powerpoint/2010/main" val="288369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1D7D37AC-BCC8-4E20-B829-CA430B6328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icture containing engineering drawing&#10;&#10;Description automatically generated">
            <a:extLst>
              <a:ext uri="{FF2B5EF4-FFF2-40B4-BE49-F238E27FC236}">
                <a16:creationId xmlns="" xmlns:a16="http://schemas.microsoft.com/office/drawing/2014/main" id="{30131620-EB8A-4CD4-9AAB-3B5834577506}"/>
              </a:ext>
            </a:extLst>
          </p:cNvPr>
          <p:cNvPicPr>
            <a:picLocks noChangeAspect="1"/>
          </p:cNvPicPr>
          <p:nvPr/>
        </p:nvPicPr>
        <p:blipFill rotWithShape="1">
          <a:blip r:embed="rId2">
            <a:extLst>
              <a:ext uri="{28A0092B-C50C-407E-A947-70E740481C1C}">
                <a14:useLocalDpi xmlns="" xmlns:a14="http://schemas.microsoft.com/office/drawing/2010/main" val="0"/>
              </a:ext>
            </a:extLst>
          </a:blip>
          <a:srcRect l="21763" r="1" b="1"/>
          <a:stretch/>
        </p:blipFill>
        <p:spPr>
          <a:xfrm>
            <a:off x="20" y="1282"/>
            <a:ext cx="12191980" cy="6856718"/>
          </a:xfrm>
          <a:prstGeom prst="rect">
            <a:avLst/>
          </a:prstGeom>
        </p:spPr>
      </p:pic>
      <p:graphicFrame>
        <p:nvGraphicFramePr>
          <p:cNvPr id="6" name="Table 6">
            <a:extLst>
              <a:ext uri="{FF2B5EF4-FFF2-40B4-BE49-F238E27FC236}">
                <a16:creationId xmlns="" xmlns:a16="http://schemas.microsoft.com/office/drawing/2014/main" id="{5187E9BF-ED6E-47C2-B52A-2DB00A379CB7}"/>
              </a:ext>
            </a:extLst>
          </p:cNvPr>
          <p:cNvGraphicFramePr>
            <a:graphicFrameLocks noGrp="1"/>
          </p:cNvGraphicFramePr>
          <p:nvPr>
            <p:extLst>
              <p:ext uri="{D42A27DB-BD31-4B8C-83A1-F6EECF244321}">
                <p14:modId xmlns="" xmlns:p14="http://schemas.microsoft.com/office/powerpoint/2010/main" val="2376642030"/>
              </p:ext>
            </p:extLst>
          </p:nvPr>
        </p:nvGraphicFramePr>
        <p:xfrm>
          <a:off x="753948" y="449437"/>
          <a:ext cx="10632919" cy="6089386"/>
        </p:xfrm>
        <a:graphic>
          <a:graphicData uri="http://schemas.openxmlformats.org/drawingml/2006/table">
            <a:tbl>
              <a:tblPr firstRow="1" bandRow="1">
                <a:tableStyleId>{073A0DAA-6AF3-43AB-8588-CEC1D06C72B9}</a:tableStyleId>
              </a:tblPr>
              <a:tblGrid>
                <a:gridCol w="1034610">
                  <a:extLst>
                    <a:ext uri="{9D8B030D-6E8A-4147-A177-3AD203B41FA5}">
                      <a16:colId xmlns="" xmlns:a16="http://schemas.microsoft.com/office/drawing/2014/main" val="3625038"/>
                    </a:ext>
                  </a:extLst>
                </a:gridCol>
                <a:gridCol w="2970661">
                  <a:extLst>
                    <a:ext uri="{9D8B030D-6E8A-4147-A177-3AD203B41FA5}">
                      <a16:colId xmlns="" xmlns:a16="http://schemas.microsoft.com/office/drawing/2014/main" val="3880587608"/>
                    </a:ext>
                  </a:extLst>
                </a:gridCol>
                <a:gridCol w="1280457">
                  <a:extLst>
                    <a:ext uri="{9D8B030D-6E8A-4147-A177-3AD203B41FA5}">
                      <a16:colId xmlns="" xmlns:a16="http://schemas.microsoft.com/office/drawing/2014/main" val="135388428"/>
                    </a:ext>
                  </a:extLst>
                </a:gridCol>
                <a:gridCol w="3220607">
                  <a:extLst>
                    <a:ext uri="{9D8B030D-6E8A-4147-A177-3AD203B41FA5}">
                      <a16:colId xmlns="" xmlns:a16="http://schemas.microsoft.com/office/drawing/2014/main" val="675525340"/>
                    </a:ext>
                  </a:extLst>
                </a:gridCol>
                <a:gridCol w="2126584">
                  <a:extLst>
                    <a:ext uri="{9D8B030D-6E8A-4147-A177-3AD203B41FA5}">
                      <a16:colId xmlns="" xmlns:a16="http://schemas.microsoft.com/office/drawing/2014/main" val="2455998194"/>
                    </a:ext>
                  </a:extLst>
                </a:gridCol>
              </a:tblGrid>
              <a:tr h="655780">
                <a:tc>
                  <a:txBody>
                    <a:bodyPr/>
                    <a:lstStyle/>
                    <a:p>
                      <a:pPr algn="ctr"/>
                      <a:r>
                        <a:rPr lang="en-US" dirty="0">
                          <a:latin typeface="Bahnschrift" panose="020B0502040204020203" pitchFamily="34" charset="0"/>
                        </a:rPr>
                        <a:t>Sl. No.</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Title &amp; author</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Journal &amp; year</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Observations</a:t>
                      </a: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Take away points</a:t>
                      </a:r>
                      <a:endParaRPr lang="en-IN" dirty="0">
                        <a:latin typeface="Bahnschrift" panose="020B0502040204020203" pitchFamily="34" charset="0"/>
                      </a:endParaRPr>
                    </a:p>
                  </a:txBody>
                  <a:tcPr/>
                </a:tc>
                <a:extLst>
                  <a:ext uri="{0D108BD9-81ED-4DB2-BD59-A6C34878D82A}">
                    <a16:rowId xmlns="" xmlns:a16="http://schemas.microsoft.com/office/drawing/2014/main" val="3800977672"/>
                  </a:ext>
                </a:extLst>
              </a:tr>
              <a:tr h="5433606">
                <a:tc>
                  <a:txBody>
                    <a:bodyPr/>
                    <a:lstStyle/>
                    <a:p>
                      <a:pPr algn="ctr"/>
                      <a:r>
                        <a:rPr lang="en-US" dirty="0">
                          <a:latin typeface="Bahnschrift" panose="020B0502040204020203" pitchFamily="34" charset="0"/>
                        </a:rPr>
                        <a:t>3.</a:t>
                      </a: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IN" dirty="0">
                        <a:latin typeface="Bahnschrift" panose="020B0502040204020203" pitchFamily="34" charset="0"/>
                      </a:endParaRPr>
                    </a:p>
                    <a:p>
                      <a:pPr algn="ctr"/>
                      <a:endParaRPr lang="en-IN" dirty="0">
                        <a:latin typeface="Bahnschrift" panose="020B0502040204020203" pitchFamily="34" charset="0"/>
                      </a:endParaRPr>
                    </a:p>
                    <a:p>
                      <a:pPr algn="ctr"/>
                      <a:r>
                        <a:rPr lang="en-IN" dirty="0">
                          <a:latin typeface="Bahnschrift" panose="020B0502040204020203" pitchFamily="34" charset="0"/>
                        </a:rPr>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kern="1200" dirty="0">
                          <a:solidFill>
                            <a:schemeClr val="dk1"/>
                          </a:solidFill>
                          <a:effectLst/>
                          <a:latin typeface="Bahnschrift" panose="020B0502040204020203" pitchFamily="34" charset="0"/>
                          <a:ea typeface="+mn-ea"/>
                          <a:cs typeface="+mn-cs"/>
                        </a:rPr>
                        <a:t>“Smart farming system using sensors for agricultural task automation”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Bahnschrift" panose="020B0502040204020203" pitchFamily="34" charset="0"/>
                          <a:ea typeface="+mn-ea"/>
                          <a:cs typeface="+mn-cs"/>
                        </a:rPr>
                        <a:t>Authors: </a:t>
                      </a:r>
                      <a:r>
                        <a:rPr lang="en-US" sz="1800" kern="1200" dirty="0">
                          <a:solidFill>
                            <a:schemeClr val="dk1"/>
                          </a:solidFill>
                          <a:effectLst/>
                          <a:latin typeface="Bahnschrift" panose="020B0502040204020203" pitchFamily="34" charset="0"/>
                          <a:ea typeface="+mn-ea"/>
                          <a:cs typeface="+mn-cs"/>
                        </a:rPr>
                        <a:t>Chetan </a:t>
                      </a:r>
                      <a:r>
                        <a:rPr lang="en-US" sz="1800" kern="1200" dirty="0" err="1">
                          <a:solidFill>
                            <a:schemeClr val="dk1"/>
                          </a:solidFill>
                          <a:effectLst/>
                          <a:latin typeface="Bahnschrift" panose="020B0502040204020203" pitchFamily="34" charset="0"/>
                          <a:ea typeface="+mn-ea"/>
                          <a:cs typeface="+mn-cs"/>
                        </a:rPr>
                        <a:t>Dwarkani</a:t>
                      </a:r>
                      <a:r>
                        <a:rPr lang="en-US" sz="1800" kern="1200" dirty="0">
                          <a:solidFill>
                            <a:schemeClr val="dk1"/>
                          </a:solidFill>
                          <a:effectLst/>
                          <a:latin typeface="Bahnschrift" panose="020B0502040204020203" pitchFamily="34" charset="0"/>
                          <a:ea typeface="+mn-ea"/>
                          <a:cs typeface="+mn-cs"/>
                        </a:rPr>
                        <a:t> M; Ganesh Ram R, Et 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Bahnschrif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Bahnschrif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kern="1200" dirty="0">
                          <a:solidFill>
                            <a:schemeClr val="dk1"/>
                          </a:solidFill>
                          <a:effectLst/>
                          <a:latin typeface="Bahnschrift" panose="020B0502040204020203" pitchFamily="34" charset="0"/>
                          <a:ea typeface="+mn-ea"/>
                          <a:cs typeface="Times New Roman" panose="02020603050405020304" pitchFamily="18" charset="0"/>
                        </a:rPr>
                        <a:t>An IOT based Smart Irrigation System using Soil Moisture and Weather Prediction</a:t>
                      </a:r>
                      <a:r>
                        <a:rPr lang="en-IN" sz="1800" b="1" i="1" kern="1200" dirty="0">
                          <a:solidFill>
                            <a:schemeClr val="dk1"/>
                          </a:solidFill>
                          <a:effectLst/>
                          <a:latin typeface="Bahnschrift" panose="020B0502040204020203" pitchFamily="34" charset="0"/>
                          <a:ea typeface="+mn-ea"/>
                          <a:cs typeface="Times New Roman" panose="02020603050405020304" pitchFamily="18" charset="0"/>
                        </a:rPr>
                        <a:t>”</a:t>
                      </a:r>
                      <a:endParaRPr lang="en-US" sz="1800" b="1" i="1"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i="1" kern="1200" dirty="0">
                        <a:solidFill>
                          <a:schemeClr val="dk1"/>
                        </a:solidFill>
                        <a:effectLst/>
                        <a:latin typeface="Bahnschrift"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dk1"/>
                          </a:solidFill>
                          <a:effectLst/>
                          <a:latin typeface="Bahnschrift" panose="020B0502040204020203" pitchFamily="34" charset="0"/>
                          <a:ea typeface="+mn-ea"/>
                          <a:cs typeface="+mn-cs"/>
                        </a:rPr>
                        <a:t>Authors: </a:t>
                      </a:r>
                      <a:r>
                        <a:rPr lang="en-US" sz="1800" kern="1200" dirty="0">
                          <a:solidFill>
                            <a:schemeClr val="dk1"/>
                          </a:solidFill>
                          <a:effectLst/>
                          <a:latin typeface="Bahnschrift" panose="020B0502040204020203" pitchFamily="34" charset="0"/>
                          <a:ea typeface="+mn-ea"/>
                          <a:cs typeface="+mn-cs"/>
                        </a:rPr>
                        <a:t>V. </a:t>
                      </a:r>
                      <a:r>
                        <a:rPr lang="en-US" sz="1800" kern="1200" dirty="0" err="1">
                          <a:solidFill>
                            <a:schemeClr val="dk1"/>
                          </a:solidFill>
                          <a:effectLst/>
                          <a:latin typeface="Bahnschrift" panose="020B0502040204020203" pitchFamily="34" charset="0"/>
                          <a:ea typeface="+mn-ea"/>
                          <a:cs typeface="+mn-cs"/>
                        </a:rPr>
                        <a:t>Balaji</a:t>
                      </a:r>
                      <a:r>
                        <a:rPr lang="en-US" sz="1800" kern="1200" dirty="0">
                          <a:solidFill>
                            <a:schemeClr val="dk1"/>
                          </a:solidFill>
                          <a:effectLst/>
                          <a:latin typeface="Bahnschrift" panose="020B0502040204020203" pitchFamily="34" charset="0"/>
                          <a:ea typeface="+mn-ea"/>
                          <a:cs typeface="+mn-cs"/>
                        </a:rPr>
                        <a:t>, Dr. S. </a:t>
                      </a:r>
                      <a:r>
                        <a:rPr lang="en-US" sz="1800" kern="1200" dirty="0" err="1">
                          <a:solidFill>
                            <a:schemeClr val="dk1"/>
                          </a:solidFill>
                          <a:effectLst/>
                          <a:latin typeface="Bahnschrift" panose="020B0502040204020203" pitchFamily="34" charset="0"/>
                          <a:ea typeface="+mn-ea"/>
                          <a:cs typeface="+mn-cs"/>
                        </a:rPr>
                        <a:t>Velmurugan</a:t>
                      </a:r>
                      <a:r>
                        <a:rPr lang="en-US" sz="1800" kern="1200" dirty="0">
                          <a:solidFill>
                            <a:schemeClr val="dk1"/>
                          </a:solidFill>
                          <a:effectLst/>
                          <a:latin typeface="Bahnschrift" panose="020B0502040204020203" pitchFamily="34" charset="0"/>
                          <a:ea typeface="+mn-ea"/>
                          <a:cs typeface="+mn-cs"/>
                        </a:rPr>
                        <a:t>, Et al.</a:t>
                      </a:r>
                      <a:endParaRPr lang="en-IN" dirty="0">
                        <a:latin typeface="Bahnschrift"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Bahnschrift" panose="020B0502040204020203" pitchFamily="34" charset="0"/>
                      </a:endParaRPr>
                    </a:p>
                  </a:txBody>
                  <a:tcPr/>
                </a:tc>
                <a:tc>
                  <a:txBody>
                    <a:bodyPr/>
                    <a:lstStyle/>
                    <a:p>
                      <a:pPr algn="ctr"/>
                      <a:r>
                        <a:rPr lang="en-US" dirty="0">
                          <a:latin typeface="Bahnschrift" panose="020B0502040204020203" pitchFamily="34" charset="0"/>
                        </a:rPr>
                        <a:t>IEEE-2018</a:t>
                      </a: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US" dirty="0">
                        <a:latin typeface="Bahnschrift" panose="020B0502040204020203" pitchFamily="34" charset="0"/>
                      </a:endParaRPr>
                    </a:p>
                    <a:p>
                      <a:pPr algn="ctr"/>
                      <a:endParaRPr lang="en-IN" dirty="0">
                        <a:latin typeface="Bahnschrift" panose="020B0502040204020203" pitchFamily="34" charset="0"/>
                      </a:endParaRPr>
                    </a:p>
                    <a:p>
                      <a:pPr algn="ctr"/>
                      <a:r>
                        <a:rPr lang="en-IN" dirty="0">
                          <a:latin typeface="Bahnschrift" panose="020B0502040204020203" pitchFamily="34" charset="0"/>
                        </a:rPr>
                        <a:t>IEEE -2019</a:t>
                      </a:r>
                    </a:p>
                    <a:p>
                      <a:pPr algn="ctr"/>
                      <a:endParaRPr lang="en-IN" dirty="0">
                        <a:latin typeface="Bahnschrift" panose="020B0502040204020203" pitchFamily="34" charset="0"/>
                      </a:endParaRPr>
                    </a:p>
                  </a:txBody>
                  <a:tcPr/>
                </a:tc>
                <a:tc>
                  <a:txBody>
                    <a:bodyPr/>
                    <a:lstStyle/>
                    <a:p>
                      <a:pPr marL="285750" indent="-285750" algn="l">
                        <a:buFont typeface="Arial" panose="020B0604020202020204" pitchFamily="34" charset="0"/>
                        <a:buChar char="•"/>
                      </a:pPr>
                      <a:r>
                        <a:rPr lang="en-US" sz="1800" kern="1200" dirty="0">
                          <a:solidFill>
                            <a:schemeClr val="dk1"/>
                          </a:solidFill>
                          <a:effectLst/>
                          <a:latin typeface="Bahnschrift" panose="020B0502040204020203" pitchFamily="34" charset="0"/>
                          <a:ea typeface="+mn-ea"/>
                          <a:cs typeface="+mn-cs"/>
                        </a:rPr>
                        <a:t>Agricultural smart farming.</a:t>
                      </a:r>
                    </a:p>
                    <a:p>
                      <a:pPr marL="285750" indent="-285750" algn="l">
                        <a:buFont typeface="Arial" panose="020B0604020202020204" pitchFamily="34" charset="0"/>
                        <a:buChar char="•"/>
                      </a:pPr>
                      <a:r>
                        <a:rPr lang="en-US" sz="1800" kern="1200" dirty="0">
                          <a:solidFill>
                            <a:schemeClr val="dk1"/>
                          </a:solidFill>
                          <a:effectLst/>
                          <a:latin typeface="Bahnschrift" panose="020B0502040204020203" pitchFamily="34" charset="0"/>
                          <a:ea typeface="+mn-ea"/>
                          <a:cs typeface="+mn-cs"/>
                        </a:rPr>
                        <a:t>Formation of sensor nodes.</a:t>
                      </a: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p>
                      <a:pPr marL="285750" indent="-285750" algn="l">
                        <a:buFont typeface="Arial" panose="020B0604020202020204" pitchFamily="34" charset="0"/>
                        <a:buChar char="•"/>
                      </a:pPr>
                      <a:r>
                        <a:rPr lang="en-US" sz="1800" kern="1200" dirty="0">
                          <a:solidFill>
                            <a:schemeClr val="dk1"/>
                          </a:solidFill>
                          <a:effectLst/>
                          <a:latin typeface="Bahnschrift" panose="020B0502040204020203" pitchFamily="34" charset="0"/>
                          <a:ea typeface="+mn-ea"/>
                          <a:cs typeface="+mn-cs"/>
                        </a:rPr>
                        <a:t>This paper proposes an </a:t>
                      </a:r>
                      <a:r>
                        <a:rPr lang="en-US" sz="1800" kern="1200" dirty="0" err="1">
                          <a:solidFill>
                            <a:schemeClr val="dk1"/>
                          </a:solidFill>
                          <a:effectLst/>
                          <a:latin typeface="Bahnschrift" panose="020B0502040204020203" pitchFamily="34" charset="0"/>
                          <a:ea typeface="+mn-ea"/>
                          <a:cs typeface="+mn-cs"/>
                        </a:rPr>
                        <a:t>IoT</a:t>
                      </a:r>
                      <a:r>
                        <a:rPr lang="en-US" sz="1800" kern="1200" dirty="0">
                          <a:solidFill>
                            <a:schemeClr val="dk1"/>
                          </a:solidFill>
                          <a:effectLst/>
                          <a:latin typeface="Bahnschrift" panose="020B0502040204020203" pitchFamily="34" charset="0"/>
                          <a:ea typeface="+mn-ea"/>
                          <a:cs typeface="+mn-cs"/>
                        </a:rPr>
                        <a:t> based smart irrigation architecture along with a hybrid machine learning based approach to predict the soil moisture.</a:t>
                      </a:r>
                    </a:p>
                    <a:p>
                      <a:pPr marL="285750" indent="-285750" algn="l">
                        <a:buFont typeface="Arial" panose="020B0604020202020204" pitchFamily="34" charset="0"/>
                        <a:buNone/>
                      </a:pPr>
                      <a:endParaRPr lang="en-IN" dirty="0">
                        <a:latin typeface="Bahnschrift" panose="020B0502040204020203" pitchFamily="34" charset="0"/>
                      </a:endParaRP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p>
                      <a:pPr marL="285750" indent="-285750" algn="l">
                        <a:buFont typeface="Arial" panose="020B0604020202020204" pitchFamily="34" charset="0"/>
                        <a:buChar char="•"/>
                      </a:pPr>
                      <a:endParaRPr lang="en-US" sz="1800" kern="1200" dirty="0">
                        <a:solidFill>
                          <a:schemeClr val="dk1"/>
                        </a:solidFill>
                        <a:effectLst/>
                        <a:latin typeface="Bahnschrift" panose="020B0502040204020203" pitchFamily="34" charset="0"/>
                        <a:ea typeface="+mn-ea"/>
                        <a:cs typeface="+mn-cs"/>
                      </a:endParaRPr>
                    </a:p>
                  </a:txBody>
                  <a:tcPr/>
                </a:tc>
                <a:tc>
                  <a:txBody>
                    <a:bodyPr/>
                    <a:lstStyle/>
                    <a:p>
                      <a:pPr marL="285750" indent="-285750" algn="l">
                        <a:buFont typeface="Arial" panose="020B0604020202020204" pitchFamily="34" charset="0"/>
                        <a:buChar char="•"/>
                      </a:pPr>
                      <a:r>
                        <a:rPr lang="en-US" dirty="0">
                          <a:latin typeface="Bahnschrift" panose="020B0502040204020203" pitchFamily="34" charset="0"/>
                        </a:rPr>
                        <a:t>Features used in smart farming</a:t>
                      </a:r>
                    </a:p>
                    <a:p>
                      <a:pPr marL="285750" indent="-285750" algn="l">
                        <a:buFont typeface="Arial" panose="020B0604020202020204" pitchFamily="34" charset="0"/>
                        <a:buChar char="•"/>
                      </a:pPr>
                      <a:r>
                        <a:rPr lang="en-US" dirty="0">
                          <a:latin typeface="Bahnschrift" panose="020B0502040204020203" pitchFamily="34" charset="0"/>
                        </a:rPr>
                        <a:t>Task automation using sensors and actuators</a:t>
                      </a:r>
                    </a:p>
                    <a:p>
                      <a:pPr marL="285750" indent="-285750" algn="l">
                        <a:buFont typeface="Arial" panose="020B0604020202020204" pitchFamily="34" charset="0"/>
                        <a:buChar char="•"/>
                      </a:pPr>
                      <a:endParaRPr lang="en-US" dirty="0">
                        <a:latin typeface="Bahnschrift" panose="020B0502040204020203" pitchFamily="34" charset="0"/>
                      </a:endParaRPr>
                    </a:p>
                    <a:p>
                      <a:pPr marL="285750" indent="-285750" algn="l">
                        <a:buFont typeface="Arial" panose="020B0604020202020204" pitchFamily="34" charset="0"/>
                        <a:buChar char="•"/>
                      </a:pPr>
                      <a:endParaRPr lang="en-US" dirty="0">
                        <a:latin typeface="Bahnschrift" panose="020B0502040204020203" pitchFamily="34" charset="0"/>
                      </a:endParaRPr>
                    </a:p>
                    <a:p>
                      <a:pPr marL="285750" indent="-285750" algn="l">
                        <a:buFont typeface="Arial" panose="020B0604020202020204" pitchFamily="34" charset="0"/>
                        <a:buChar char="•"/>
                      </a:pPr>
                      <a:r>
                        <a:rPr lang="en-US" dirty="0">
                          <a:latin typeface="Bahnschrift" panose="020B0502040204020203" pitchFamily="34" charset="0"/>
                        </a:rPr>
                        <a:t>Data logging for weather prediction.</a:t>
                      </a:r>
                    </a:p>
                    <a:p>
                      <a:pPr marL="285750" indent="-285750" algn="l">
                        <a:buFont typeface="Arial" panose="020B0604020202020204" pitchFamily="34" charset="0"/>
                        <a:buChar char="•"/>
                      </a:pPr>
                      <a:r>
                        <a:rPr lang="en-US" dirty="0">
                          <a:latin typeface="Bahnschrift" panose="020B0502040204020203" pitchFamily="34" charset="0"/>
                        </a:rPr>
                        <a:t>Real-Time Data monitoring</a:t>
                      </a:r>
                    </a:p>
                    <a:p>
                      <a:pPr marL="285750" indent="-285750" algn="l">
                        <a:buFont typeface="Arial" panose="020B0604020202020204" pitchFamily="34" charset="0"/>
                        <a:buChar char="•"/>
                      </a:pPr>
                      <a:r>
                        <a:rPr lang="en-US" dirty="0">
                          <a:latin typeface="Bahnschrift" panose="020B0502040204020203" pitchFamily="34" charset="0"/>
                        </a:rPr>
                        <a:t>To</a:t>
                      </a:r>
                      <a:r>
                        <a:rPr lang="en-US" baseline="0" dirty="0">
                          <a:latin typeface="Bahnschrift" panose="020B0502040204020203" pitchFamily="34" charset="0"/>
                        </a:rPr>
                        <a:t> </a:t>
                      </a:r>
                      <a:r>
                        <a:rPr lang="en-US" dirty="0">
                          <a:latin typeface="Bahnschrift" panose="020B0502040204020203" pitchFamily="34" charset="0"/>
                        </a:rPr>
                        <a:t>Gain knowledge about technology</a:t>
                      </a:r>
                      <a:r>
                        <a:rPr lang="en-US" baseline="0" dirty="0">
                          <a:latin typeface="Bahnschrift" panose="020B0502040204020203" pitchFamily="34" charset="0"/>
                        </a:rPr>
                        <a:t> used</a:t>
                      </a:r>
                      <a:endParaRPr lang="en-US" dirty="0">
                        <a:latin typeface="Bahnschrift" panose="020B0502040204020203" pitchFamily="34" charset="0"/>
                      </a:endParaRPr>
                    </a:p>
                  </a:txBody>
                  <a:tcPr/>
                </a:tc>
                <a:extLst>
                  <a:ext uri="{0D108BD9-81ED-4DB2-BD59-A6C34878D82A}">
                    <a16:rowId xmlns="" xmlns:a16="http://schemas.microsoft.com/office/drawing/2014/main" val="583912781"/>
                  </a:ext>
                </a:extLst>
              </a:tr>
            </a:tbl>
          </a:graphicData>
        </a:graphic>
      </p:graphicFrame>
    </p:spTree>
    <p:extLst>
      <p:ext uri="{BB962C8B-B14F-4D97-AF65-F5344CB8AC3E}">
        <p14:creationId xmlns="" xmlns:p14="http://schemas.microsoft.com/office/powerpoint/2010/main" val="60802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 xmlns:a16="http://schemas.microsoft.com/office/drawing/2014/main" id="{1DDB25FF-D95D-4D23-83C9-D2957F8CE395}"/>
              </a:ext>
            </a:extLst>
          </p:cNvPr>
          <p:cNvPicPr>
            <a:picLocks noChangeAspect="1"/>
          </p:cNvPicPr>
          <p:nvPr/>
        </p:nvPicPr>
        <p:blipFill rotWithShape="1">
          <a:blip r:embed="rId2">
            <a:alphaModFix amt="50000"/>
            <a:extLst>
              <a:ext uri="{28A0092B-C50C-407E-A947-70E740481C1C}">
                <a14:useLocalDpi xmlns="" xmlns:a14="http://schemas.microsoft.com/office/drawing/2010/main" val="0"/>
              </a:ext>
            </a:extLst>
          </a:blip>
          <a:srcRect l="55556"/>
          <a:stretch/>
        </p:blipFill>
        <p:spPr>
          <a:xfrm>
            <a:off x="0" y="0"/>
            <a:ext cx="12191980" cy="6856718"/>
          </a:xfrm>
          <a:prstGeom prst="rect">
            <a:avLst/>
          </a:prstGeom>
        </p:spPr>
      </p:pic>
      <p:sp>
        <p:nvSpPr>
          <p:cNvPr id="2" name="Title 1"/>
          <p:cNvSpPr>
            <a:spLocks noGrp="1"/>
          </p:cNvSpPr>
          <p:nvPr>
            <p:ph type="title"/>
          </p:nvPr>
        </p:nvSpPr>
        <p:spPr/>
        <p:txBody>
          <a:bodyPr>
            <a:normAutofit/>
          </a:bodyPr>
          <a:lstStyle/>
          <a:p>
            <a:r>
              <a:rPr lang="en-IN" sz="4800" b="1" dirty="0">
                <a:latin typeface="Bahnschrift" panose="020B0502040204020203" pitchFamily="34" charset="0"/>
                <a:cs typeface="Times New Roman" panose="02020603050405020304" pitchFamily="18" charset="0"/>
              </a:rPr>
              <a:t>PROBLEM STATEMENT</a:t>
            </a:r>
          </a:p>
        </p:txBody>
      </p:sp>
      <p:sp>
        <p:nvSpPr>
          <p:cNvPr id="3" name="Content Placeholder 2"/>
          <p:cNvSpPr>
            <a:spLocks noGrp="1"/>
          </p:cNvSpPr>
          <p:nvPr>
            <p:ph idx="1"/>
          </p:nvPr>
        </p:nvSpPr>
        <p:spPr/>
        <p:txBody>
          <a:bodyPr/>
          <a:lstStyle/>
          <a:p>
            <a:pPr algn="just"/>
            <a:r>
              <a:rPr lang="en-US" dirty="0">
                <a:latin typeface="Bahnschrift" panose="020B0502040204020203" pitchFamily="34" charset="0"/>
                <a:cs typeface="Times New Roman" panose="02020603050405020304" pitchFamily="18" charset="0"/>
              </a:rPr>
              <a:t>Internet of things (</a:t>
            </a:r>
            <a:r>
              <a:rPr lang="en-US" dirty="0" err="1">
                <a:latin typeface="Bahnschrift" panose="020B0502040204020203" pitchFamily="34" charset="0"/>
                <a:cs typeface="Times New Roman" panose="02020603050405020304" pitchFamily="18" charset="0"/>
              </a:rPr>
              <a:t>IoT</a:t>
            </a:r>
            <a:r>
              <a:rPr lang="en-US" dirty="0">
                <a:latin typeface="Bahnschrift" panose="020B0502040204020203" pitchFamily="34" charset="0"/>
                <a:cs typeface="Times New Roman" panose="02020603050405020304" pitchFamily="18" charset="0"/>
              </a:rPr>
              <a:t>) and machine learning (ML) based solution are revolutionizing many fields.</a:t>
            </a:r>
          </a:p>
          <a:p>
            <a:pPr algn="just"/>
            <a:r>
              <a:rPr lang="en-US" dirty="0">
                <a:latin typeface="Bahnschrift" panose="020B0502040204020203" pitchFamily="34" charset="0"/>
                <a:cs typeface="Times New Roman" panose="02020603050405020304" pitchFamily="18" charset="0"/>
              </a:rPr>
              <a:t>Aims to develop effective and low-cost real-time monitoring system.</a:t>
            </a:r>
          </a:p>
          <a:p>
            <a:pPr algn="just"/>
            <a:r>
              <a:rPr lang="en-US" dirty="0">
                <a:latin typeface="Bahnschrift" panose="020B0502040204020203" pitchFamily="34" charset="0"/>
                <a:cs typeface="Times New Roman" panose="02020603050405020304" pitchFamily="18" charset="0"/>
              </a:rPr>
              <a:t>The </a:t>
            </a:r>
            <a:r>
              <a:rPr lang="en-US" dirty="0" err="1">
                <a:latin typeface="Bahnschrift" panose="020B0502040204020203" pitchFamily="34" charset="0"/>
                <a:cs typeface="Times New Roman" panose="02020603050405020304" pitchFamily="18" charset="0"/>
              </a:rPr>
              <a:t>IoT</a:t>
            </a:r>
            <a:r>
              <a:rPr lang="en-US" dirty="0">
                <a:latin typeface="Bahnschrift" panose="020B0502040204020203" pitchFamily="34" charset="0"/>
                <a:cs typeface="Times New Roman" panose="02020603050405020304" pitchFamily="18" charset="0"/>
              </a:rPr>
              <a:t> and ML techniques can be used to optimize water usage in irrigation.</a:t>
            </a:r>
          </a:p>
          <a:p>
            <a:pPr algn="just"/>
            <a:r>
              <a:rPr lang="en-US" dirty="0">
                <a:latin typeface="Bahnschrift" panose="020B0502040204020203" pitchFamily="34" charset="0"/>
                <a:cs typeface="Times New Roman" panose="02020603050405020304" pitchFamily="18" charset="0"/>
              </a:rPr>
              <a:t>Predicting the future soil moisture.</a:t>
            </a:r>
          </a:p>
          <a:p>
            <a:pPr algn="just"/>
            <a:endParaRPr lang="en-US" dirty="0">
              <a:latin typeface="HelveticaNeueLT Std" panose="020B0804020202020204" pitchFamily="34" charset="0"/>
              <a:cs typeface="Times New Roman" panose="02020603050405020304" pitchFamily="18" charset="0"/>
            </a:endParaRPr>
          </a:p>
          <a:p>
            <a:pPr algn="just"/>
            <a:endParaRPr lang="en-IN" dirty="0">
              <a:latin typeface="HelveticaNeueLT Std" panose="020B0804020202020204" pitchFamily="34" charset="0"/>
              <a:cs typeface="Times New Roman" panose="02020603050405020304" pitchFamily="18" charset="0"/>
            </a:endParaRPr>
          </a:p>
        </p:txBody>
      </p:sp>
    </p:spTree>
    <p:extLst>
      <p:ext uri="{BB962C8B-B14F-4D97-AF65-F5344CB8AC3E}">
        <p14:creationId xmlns="" xmlns:p14="http://schemas.microsoft.com/office/powerpoint/2010/main" val="231298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floor, indoor&#10;&#10;Description automatically generated">
            <a:extLst>
              <a:ext uri="{FF2B5EF4-FFF2-40B4-BE49-F238E27FC236}">
                <a16:creationId xmlns="" xmlns:a16="http://schemas.microsoft.com/office/drawing/2014/main" id="{5D91ED43-756C-427B-A084-6172008C3250}"/>
              </a:ext>
            </a:extLst>
          </p:cNvPr>
          <p:cNvPicPr>
            <a:picLocks noChangeAspect="1"/>
          </p:cNvPicPr>
          <p:nvPr/>
        </p:nvPicPr>
        <p:blipFill rotWithShape="1">
          <a:blip r:embed="rId2">
            <a:alphaModFix amt="40000"/>
            <a:extLst>
              <a:ext uri="{28A0092B-C50C-407E-A947-70E740481C1C}">
                <a14:useLocalDpi xmlns="" xmlns:a14="http://schemas.microsoft.com/office/drawing/2010/main" val="0"/>
              </a:ext>
            </a:extLst>
          </a:blip>
          <a:srcRect b="15730"/>
          <a:stretch/>
        </p:blipFill>
        <p:spPr>
          <a:xfrm>
            <a:off x="20" y="1282"/>
            <a:ext cx="12191980" cy="6856718"/>
          </a:xfrm>
          <a:prstGeom prst="rect">
            <a:avLst/>
          </a:prstGeom>
        </p:spPr>
      </p:pic>
      <p:sp>
        <p:nvSpPr>
          <p:cNvPr id="2" name="Title 1"/>
          <p:cNvSpPr>
            <a:spLocks noGrp="1"/>
          </p:cNvSpPr>
          <p:nvPr>
            <p:ph type="title"/>
          </p:nvPr>
        </p:nvSpPr>
        <p:spPr/>
        <p:txBody>
          <a:bodyPr>
            <a:normAutofit/>
          </a:bodyPr>
          <a:lstStyle/>
          <a:p>
            <a:r>
              <a:rPr lang="en-US" sz="4800" b="1" dirty="0">
                <a:latin typeface="Bahnschrift" panose="020B0502040204020203" pitchFamily="34" charset="0"/>
                <a:cs typeface="Times New Roman" panose="02020603050405020304" pitchFamily="18" charset="0"/>
              </a:rPr>
              <a:t>O</a:t>
            </a:r>
            <a:r>
              <a:rPr lang="en-IN" sz="4800" b="1" dirty="0">
                <a:latin typeface="Bahnschrift" panose="020B0502040204020203" pitchFamily="34" charset="0"/>
                <a:cs typeface="Times New Roman" panose="02020603050405020304" pitchFamily="18" charset="0"/>
              </a:rPr>
              <a:t>BJECTIVES</a:t>
            </a:r>
          </a:p>
        </p:txBody>
      </p:sp>
      <p:sp>
        <p:nvSpPr>
          <p:cNvPr id="3" name="Content Placeholder 2"/>
          <p:cNvSpPr>
            <a:spLocks noGrp="1"/>
          </p:cNvSpPr>
          <p:nvPr>
            <p:ph idx="1"/>
          </p:nvPr>
        </p:nvSpPr>
        <p:spPr/>
        <p:txBody>
          <a:bodyPr>
            <a:normAutofit/>
          </a:bodyPr>
          <a:lstStyle/>
          <a:p>
            <a:r>
              <a:rPr lang="en-US" dirty="0">
                <a:latin typeface="Bahnschrift" panose="020B0502040204020203" pitchFamily="34" charset="0"/>
                <a:cs typeface="Times New Roman" panose="02020603050405020304" pitchFamily="18" charset="0"/>
              </a:rPr>
              <a:t>Collect data accurately with less errors and hardware.</a:t>
            </a:r>
          </a:p>
          <a:p>
            <a:r>
              <a:rPr lang="en-US" dirty="0">
                <a:latin typeface="Bahnschrift" panose="020B0502040204020203" pitchFamily="34" charset="0"/>
                <a:cs typeface="Times New Roman" panose="02020603050405020304" pitchFamily="18" charset="0"/>
              </a:rPr>
              <a:t>Create an effective and low-cost monitoring system.</a:t>
            </a:r>
          </a:p>
          <a:p>
            <a:r>
              <a:rPr lang="en-US" dirty="0">
                <a:latin typeface="Bahnschrift" panose="020B0502040204020203" pitchFamily="34" charset="0"/>
                <a:cs typeface="Times New Roman" panose="02020603050405020304" pitchFamily="18" charset="0"/>
              </a:rPr>
              <a:t>WSN based Data logger system.</a:t>
            </a:r>
          </a:p>
          <a:p>
            <a:r>
              <a:rPr lang="en-US" dirty="0">
                <a:latin typeface="Bahnschrift" panose="020B0502040204020203" pitchFamily="34" charset="0"/>
                <a:cs typeface="Times New Roman" panose="02020603050405020304" pitchFamily="18" charset="0"/>
              </a:rPr>
              <a:t>Collect data using sensor node.</a:t>
            </a:r>
          </a:p>
          <a:p>
            <a:r>
              <a:rPr lang="en-US" dirty="0">
                <a:latin typeface="Bahnschrift" panose="020B0502040204020203" pitchFamily="34" charset="0"/>
                <a:cs typeface="Times New Roman" panose="02020603050405020304" pitchFamily="18" charset="0"/>
              </a:rPr>
              <a:t>Sensor node consist: humidity, temperature, rain sensor and soil moisture sensor.</a:t>
            </a:r>
          </a:p>
          <a:p>
            <a:r>
              <a:rPr lang="en-US" dirty="0">
                <a:latin typeface="Bahnschrift" panose="020B0502040204020203" pitchFamily="34" charset="0"/>
                <a:cs typeface="Times New Roman" panose="02020603050405020304" pitchFamily="18" charset="0"/>
              </a:rPr>
              <a:t>Data is sent to real-time database.</a:t>
            </a:r>
          </a:p>
          <a:p>
            <a:r>
              <a:rPr lang="en-US" dirty="0">
                <a:latin typeface="Bahnschrift" panose="020B0502040204020203" pitchFamily="34" charset="0"/>
                <a:cs typeface="Times New Roman" panose="02020603050405020304" pitchFamily="18" charset="0"/>
              </a:rPr>
              <a:t>Linear Regression is used to predict rain.</a:t>
            </a:r>
          </a:p>
          <a:p>
            <a:endParaRPr lang="en-IN" dirty="0">
              <a:latin typeface="HelveticaNeueLT Std" panose="020B0804020202020204" pitchFamily="34" charset="0"/>
              <a:cs typeface="Times New Roman" panose="02020603050405020304" pitchFamily="18" charset="0"/>
            </a:endParaRPr>
          </a:p>
        </p:txBody>
      </p:sp>
    </p:spTree>
    <p:extLst>
      <p:ext uri="{BB962C8B-B14F-4D97-AF65-F5344CB8AC3E}">
        <p14:creationId xmlns="" xmlns:p14="http://schemas.microsoft.com/office/powerpoint/2010/main" val="241020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413" y="259219"/>
            <a:ext cx="5257800" cy="981782"/>
          </a:xfrm>
        </p:spPr>
        <p:txBody>
          <a:bodyPr>
            <a:normAutofit/>
          </a:bodyPr>
          <a:lstStyle/>
          <a:p>
            <a:r>
              <a:rPr lang="en-US" sz="4800" b="1" dirty="0">
                <a:latin typeface="Bahnschrift" panose="020B0502040204020203" pitchFamily="34" charset="0"/>
              </a:rPr>
              <a:t>BLOCK DIAGRAM </a:t>
            </a:r>
            <a:endParaRPr lang="en-IN" sz="4800" b="1" dirty="0">
              <a:latin typeface="Bahnschrift" panose="020B0502040204020203" pitchFamily="34" charset="0"/>
            </a:endParaRPr>
          </a:p>
        </p:txBody>
      </p:sp>
      <p:pic>
        <p:nvPicPr>
          <p:cNvPr id="6" name="Picture 2" descr="flowchart">
            <a:extLst>
              <a:ext uri="{FF2B5EF4-FFF2-40B4-BE49-F238E27FC236}">
                <a16:creationId xmlns="" xmlns:a16="http://schemas.microsoft.com/office/drawing/2014/main" id="{1EEE9D29-76FF-46D5-BBAA-8C425636F72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746241" y="1586058"/>
            <a:ext cx="5354320" cy="42864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BAFADF59-3B6B-403D-9CC5-757F09FF48BE}"/>
              </a:ext>
            </a:extLst>
          </p:cNvPr>
          <p:cNvSpPr txBox="1"/>
          <p:nvPr/>
        </p:nvSpPr>
        <p:spPr>
          <a:xfrm>
            <a:off x="7284720" y="576870"/>
            <a:ext cx="3728720" cy="830997"/>
          </a:xfrm>
          <a:prstGeom prst="rect">
            <a:avLst/>
          </a:prstGeom>
          <a:noFill/>
        </p:spPr>
        <p:txBody>
          <a:bodyPr wrap="square" rtlCol="0">
            <a:spAutoFit/>
          </a:bodyPr>
          <a:lstStyle/>
          <a:p>
            <a:r>
              <a:rPr lang="en-US" sz="4800" b="1" dirty="0">
                <a:latin typeface="Bahnschrift" panose="020B0502040204020203" pitchFamily="34" charset="0"/>
              </a:rPr>
              <a:t>FLOWCHART</a:t>
            </a:r>
            <a:endParaRPr lang="en-IN" sz="4800" b="1" dirty="0">
              <a:latin typeface="Bahnschrift" panose="020B0502040204020203" pitchFamily="34" charset="0"/>
            </a:endParaRPr>
          </a:p>
        </p:txBody>
      </p:sp>
      <p:sp>
        <p:nvSpPr>
          <p:cNvPr id="29" name="Rectangle 28"/>
          <p:cNvSpPr/>
          <p:nvPr/>
        </p:nvSpPr>
        <p:spPr>
          <a:xfrm>
            <a:off x="6392174" y="207034"/>
            <a:ext cx="5693434" cy="6340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 xmlns:a16="http://schemas.microsoft.com/office/drawing/2014/main" id="{6FAEC860-EAC3-418C-9A97-17CEC7E3C687}"/>
              </a:ext>
            </a:extLst>
          </p:cNvPr>
          <p:cNvSpPr/>
          <p:nvPr/>
        </p:nvSpPr>
        <p:spPr>
          <a:xfrm>
            <a:off x="4659682" y="4734838"/>
            <a:ext cx="1841308" cy="1265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362" name="Picture 2" descr="C:\Users\hi\Desktop\WhatsApp Image 2022-07-14 at 1.13.51 AM.jpeg"/>
          <p:cNvPicPr>
            <a:picLocks noChangeAspect="1" noChangeArrowheads="1"/>
          </p:cNvPicPr>
          <p:nvPr/>
        </p:nvPicPr>
        <p:blipFill>
          <a:blip r:embed="rId3"/>
          <a:srcRect/>
          <a:stretch>
            <a:fillRect/>
          </a:stretch>
        </p:blipFill>
        <p:spPr bwMode="auto">
          <a:xfrm>
            <a:off x="1725285" y="1313486"/>
            <a:ext cx="9205414" cy="4811268"/>
          </a:xfrm>
          <a:prstGeom prst="rect">
            <a:avLst/>
          </a:prstGeom>
          <a:noFill/>
        </p:spPr>
      </p:pic>
    </p:spTree>
    <p:extLst>
      <p:ext uri="{BB962C8B-B14F-4D97-AF65-F5344CB8AC3E}">
        <p14:creationId xmlns="" xmlns:p14="http://schemas.microsoft.com/office/powerpoint/2010/main" val="2649484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1470</TotalTime>
  <Words>2285</Words>
  <Application>Microsoft Office PowerPoint</Application>
  <PresentationFormat>Custom</PresentationFormat>
  <Paragraphs>282</Paragraphs>
  <Slides>32</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Office Theme</vt:lpstr>
      <vt:lpstr>Picture</vt:lpstr>
      <vt:lpstr>Slide 1</vt:lpstr>
      <vt:lpstr>Slide 2</vt:lpstr>
      <vt:lpstr>Slide 3</vt:lpstr>
      <vt:lpstr>Slide 4</vt:lpstr>
      <vt:lpstr>Slide 5</vt:lpstr>
      <vt:lpstr>Slide 6</vt:lpstr>
      <vt:lpstr>PROBLEM STATEMENT</vt:lpstr>
      <vt:lpstr>OBJECTIVES</vt:lpstr>
      <vt:lpstr>BLOCK DIAGRAM </vt:lpstr>
      <vt:lpstr>HARDWARE USED</vt:lpstr>
      <vt:lpstr>SOFTWARE USED </vt:lpstr>
      <vt:lpstr>Slide 12</vt:lpstr>
      <vt:lpstr>Slide 13</vt:lpstr>
      <vt:lpstr>Slide 14</vt:lpstr>
      <vt:lpstr>Slide 15</vt:lpstr>
      <vt:lpstr>Slide 16</vt:lpstr>
      <vt:lpstr>Slide 17</vt:lpstr>
      <vt:lpstr>PROJECT IMPLEMENTATION</vt:lpstr>
      <vt:lpstr>COMMUNICATION PROTOCOLS</vt:lpstr>
      <vt:lpstr>PROJECT IMPLEMENTATION (ML part)</vt:lpstr>
      <vt:lpstr>Algorithm (ML part)</vt:lpstr>
      <vt:lpstr>Flowchart (ML part)</vt:lpstr>
      <vt:lpstr>EXPERIMENTAL RESULTS</vt:lpstr>
      <vt:lpstr>EXPERIMENTAL RESULTS</vt:lpstr>
      <vt:lpstr>ML RESULTS</vt:lpstr>
      <vt:lpstr>ML RESULTS</vt:lpstr>
      <vt:lpstr>EXPERIMENTAL RESULTS</vt:lpstr>
      <vt:lpstr>EXPERMENTAL RESULTS</vt:lpstr>
      <vt:lpstr>CONCLUSION</vt:lpstr>
      <vt:lpstr>REFERENCES</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hi</cp:lastModifiedBy>
  <cp:revision>152</cp:revision>
  <dcterms:created xsi:type="dcterms:W3CDTF">2021-12-03T04:53:12Z</dcterms:created>
  <dcterms:modified xsi:type="dcterms:W3CDTF">2022-07-25T08:13:57Z</dcterms:modified>
</cp:coreProperties>
</file>