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lgerian" panose="04020705040A02060702" pitchFamily="82" charset="0"/>
      <p:regular r:id="rId23"/>
    </p:embeddedFont>
    <p:embeddedFont>
      <p:font typeface="Angsana New" panose="02020603050405020304" pitchFamily="18" charset="-34"/>
      <p:regular r:id="rId24"/>
      <p:bold r:id="rId25"/>
      <p:italic r:id="rId26"/>
      <p:boldItalic r:id="rId27"/>
    </p:embeddedFont>
    <p:embeddedFont>
      <p:font typeface="Century Schoolbook" panose="02040604050505020304" pitchFamily="18" charset="0"/>
      <p:regular r:id="rId28"/>
      <p:bold r:id="rId29"/>
      <p:italic r:id="rId30"/>
      <p:boldItalic r:id="rId31"/>
    </p:embeddedFont>
    <p:embeddedFont>
      <p:font typeface="Martel" panose="020B0604020202020204" charset="0"/>
      <p:regular r:id="rId32"/>
      <p:bold r:id="rId33"/>
    </p:embeddedFont>
    <p:embeddedFont>
      <p:font typeface="Times" panose="02020603050405020304"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2" roundtripDataSignature="AMtx7mgF1GTOtNHZ6BUbvqPCN/SYmVuW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D1AEF-BB5D-47DB-BB41-A3C27E44E60E}" v="12" dt="2024-03-06T05:53:14.698"/>
  </p1510:revLst>
</p1510:revInfo>
</file>

<file path=ppt/tableStyles.xml><?xml version="1.0" encoding="utf-8"?>
<a:tblStyleLst xmlns:a="http://schemas.openxmlformats.org/drawingml/2006/main" def="{7EA6CE3D-4E88-4B24-A8DB-42E0BF47D5B4}">
  <a:tblStyle styleId="{7EA6CE3D-4E88-4B24-A8DB-42E0BF47D5B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42" Type="http://customschemas.google.com/relationships/presentationmetadata" Target="meta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22b343020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2622b343020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2622b343020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22b343020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2622b343020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622b343020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2128e971f_0_2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62128e971f_0_2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262128e971f_0_2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22b34302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2622b343020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622b343020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22b343020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2622b343020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622b343020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2128e971f_0_1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62128e971f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2128e971f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262128e971f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2128e971f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62128e971f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18" descr="A picture containing drawing  Description automatically generated"/>
          <p:cNvPicPr preferRelativeResize="0"/>
          <p:nvPr/>
        </p:nvPicPr>
        <p:blipFill rotWithShape="1">
          <a:blip r:embed="rId2">
            <a:alphaModFix amt="5000"/>
          </a:blip>
          <a:srcRect/>
          <a:stretch/>
        </p:blipFill>
        <p:spPr>
          <a:xfrm>
            <a:off x="-1" y="0"/>
            <a:ext cx="12192001" cy="6857999"/>
          </a:xfrm>
          <a:prstGeom prst="rect">
            <a:avLst/>
          </a:prstGeom>
          <a:noFill/>
          <a:ln>
            <a:noFill/>
          </a:ln>
        </p:spPr>
      </p:pic>
      <p:sp>
        <p:nvSpPr>
          <p:cNvPr id="19" name="Google Shape;19;p18"/>
          <p:cNvSpPr txBox="1">
            <a:spLocks noGrp="1"/>
          </p:cNvSpPr>
          <p:nvPr>
            <p:ph type="dt" idx="10"/>
          </p:nvPr>
        </p:nvSpPr>
        <p:spPr>
          <a:xfrm>
            <a:off x="838200" y="6356350"/>
            <a:ext cx="949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ftr" idx="11"/>
          </p:nvPr>
        </p:nvSpPr>
        <p:spPr>
          <a:xfrm>
            <a:off x="2625437" y="6356350"/>
            <a:ext cx="552796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19" descr="A picture containing drawing  Description automatically generated"/>
          <p:cNvPicPr preferRelativeResize="0"/>
          <p:nvPr/>
        </p:nvPicPr>
        <p:blipFill rotWithShape="1">
          <a:blip r:embed="rId2">
            <a:alphaModFix amt="5000"/>
          </a:blip>
          <a:srcRect/>
          <a:stretch/>
        </p:blipFill>
        <p:spPr>
          <a:xfrm>
            <a:off x="0" y="0"/>
            <a:ext cx="12192000" cy="7010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
        <p:cNvGrpSpPr/>
        <p:nvPr/>
      </p:nvGrpSpPr>
      <p:grpSpPr>
        <a:xfrm>
          <a:off x="0" y="0"/>
          <a:ext cx="0" cy="0"/>
          <a:chOff x="0" y="0"/>
          <a:chExt cx="0" cy="0"/>
        </a:xfrm>
      </p:grpSpPr>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a:spLocks noGrp="1"/>
          </p:cNvSpPr>
          <p:nvPr>
            <p:ph type="pic" idx="2"/>
          </p:nvPr>
        </p:nvSpPr>
        <p:spPr>
          <a:xfrm>
            <a:off x="5183188" y="987425"/>
            <a:ext cx="6172200" cy="4873625"/>
          </a:xfrm>
          <a:prstGeom prst="rect">
            <a:avLst/>
          </a:prstGeom>
          <a:noFill/>
          <a:ln>
            <a:noFill/>
          </a:ln>
        </p:spPr>
      </p:sp>
      <p:sp>
        <p:nvSpPr>
          <p:cNvPr id="63" name="Google Shape;63;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67"/>
        <p:cNvGrpSpPr/>
        <p:nvPr/>
      </p:nvGrpSpPr>
      <p:grpSpPr>
        <a:xfrm>
          <a:off x="0" y="0"/>
          <a:ext cx="0" cy="0"/>
          <a:chOff x="0" y="0"/>
          <a:chExt cx="0" cy="0"/>
        </a:xfrm>
      </p:grpSpPr>
      <p:sp>
        <p:nvSpPr>
          <p:cNvPr id="68" name="Google Shape;6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15000"/>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alpr/openalp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1"/>
          <p:cNvSpPr/>
          <p:nvPr/>
        </p:nvSpPr>
        <p:spPr>
          <a:xfrm>
            <a:off x="0" y="29043"/>
            <a:ext cx="12192000" cy="69026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1" i="0" u="none" strike="noStrike" cap="none" dirty="0" err="1">
                <a:solidFill>
                  <a:schemeClr val="dk1"/>
                </a:solidFill>
                <a:latin typeface="Angsana New"/>
                <a:ea typeface="Angsana New"/>
                <a:cs typeface="Angsana New"/>
                <a:sym typeface="Angsana New"/>
              </a:rPr>
              <a:t>KGiSL</a:t>
            </a:r>
            <a:r>
              <a:rPr lang="en-US" sz="4600" b="1" i="0" u="none" strike="noStrike" cap="none" dirty="0">
                <a:solidFill>
                  <a:schemeClr val="dk1"/>
                </a:solidFill>
                <a:latin typeface="Angsana New"/>
                <a:ea typeface="Angsana New"/>
                <a:cs typeface="Angsana New"/>
                <a:sym typeface="Angsana New"/>
              </a:rPr>
              <a:t> INSTITUTE OF TECHNOLOGY</a:t>
            </a:r>
            <a:endParaRPr sz="4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chemeClr val="dk1"/>
                </a:solidFill>
                <a:latin typeface="Angsana New"/>
                <a:ea typeface="Angsana New"/>
                <a:cs typeface="Angsana New"/>
                <a:sym typeface="Angsana New"/>
              </a:rPr>
              <a:t>COIMBATORE</a:t>
            </a:r>
            <a:endParaRPr sz="1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1F3864"/>
                </a:solidFill>
                <a:latin typeface="Algerian"/>
                <a:ea typeface="Algerian"/>
                <a:cs typeface="Algerian"/>
                <a:sym typeface="Algerian"/>
              </a:rPr>
              <a:t>DEPARTMENT OF ELECTRONICS &amp; COMMUNICATION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 Automatic License /Number Plate Recognition </a:t>
            </a:r>
            <a:r>
              <a:rPr lang="en-US" sz="3600" b="1" i="0" u="none" strike="noStrike" cap="none" dirty="0">
                <a:solidFill>
                  <a:schemeClr val="dk1"/>
                </a:solidFill>
                <a:latin typeface="Arial"/>
                <a:ea typeface="Arial"/>
                <a:cs typeface="Arial"/>
                <a:sym typeface="Arial"/>
              </a:rPr>
              <a:t>”</a:t>
            </a: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Angsana New"/>
              <a:ea typeface="Angsana New"/>
              <a:cs typeface="Angsana New"/>
              <a:sym typeface="Angsana New"/>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dirty="0">
                <a:solidFill>
                  <a:schemeClr val="dk1"/>
                </a:solidFill>
                <a:latin typeface="Angsana New"/>
                <a:ea typeface="Angsana New"/>
                <a:cs typeface="Angsana New"/>
                <a:sym typeface="Angsana New"/>
              </a:rPr>
              <a:t>TEAM MEMBERS:</a:t>
            </a:r>
            <a:endParaRPr sz="1400" b="0" i="0" u="none" strike="noStrike" cap="none">
              <a:solidFill>
                <a:srgbClr val="000000"/>
              </a:solidFill>
              <a:latin typeface="Arial"/>
              <a:ea typeface="Arial"/>
              <a:cs typeface="Arial"/>
              <a:sym typeface="Arial"/>
            </a:endParaRPr>
          </a:p>
          <a:p>
            <a:pPr>
              <a:buSzPts val="4000"/>
            </a:pPr>
            <a:r>
              <a:rPr lang="en-US" sz="4000" b="1" i="0" u="none" strike="noStrike" cap="none" dirty="0">
                <a:solidFill>
                  <a:schemeClr val="dk1"/>
                </a:solidFill>
                <a:latin typeface="Angsana New"/>
                <a:ea typeface="Angsana New"/>
                <a:cs typeface="Angsana New"/>
                <a:sym typeface="Angsana New"/>
              </a:rPr>
              <a:t>		</a:t>
            </a:r>
            <a:r>
              <a:rPr lang="en-US" sz="4000" b="1" dirty="0">
                <a:solidFill>
                  <a:schemeClr val="dk1"/>
                </a:solidFill>
                <a:latin typeface="Angsana New"/>
                <a:ea typeface="Angsana New"/>
                <a:cs typeface="Angsana New"/>
                <a:sym typeface="Angsana New"/>
              </a:rPr>
              <a:t>   </a:t>
            </a:r>
            <a:r>
              <a:rPr lang="en-US" sz="4000" b="1" i="0" u="none" strike="noStrike" cap="none" dirty="0">
                <a:solidFill>
                  <a:schemeClr val="dk1"/>
                </a:solidFill>
                <a:latin typeface="Angsana New"/>
                <a:ea typeface="Angsana New"/>
                <a:cs typeface="Angsana New"/>
                <a:sym typeface="Angsana New"/>
              </a:rPr>
              <a:t> </a:t>
            </a:r>
            <a:r>
              <a:rPr lang="en-US" sz="2800" b="0" i="0" u="none" strike="noStrike" cap="none" dirty="0">
                <a:solidFill>
                  <a:schemeClr val="dk1"/>
                </a:solidFill>
                <a:latin typeface="Times New Roman"/>
                <a:ea typeface="Times New Roman"/>
                <a:cs typeface="Times New Roman"/>
                <a:sym typeface="Times New Roman"/>
              </a:rPr>
              <a:t>711721106071 NAVEEN KUMAR S</a:t>
            </a:r>
            <a:endParaRPr sz="1400" b="0" i="0" u="none" strike="noStrike" cap="none">
              <a:solidFill>
                <a:schemeClr val="dk1"/>
              </a:solidFill>
              <a:latin typeface="Arial"/>
              <a:ea typeface="Arial"/>
              <a:cs typeface="Arial"/>
              <a:sym typeface="Arial"/>
            </a:endParaRPr>
          </a:p>
          <a:p>
            <a:pPr>
              <a:buSzPts val="2800"/>
            </a:pPr>
            <a:r>
              <a:rPr lang="en-US" sz="2800" dirty="0">
                <a:solidFill>
                  <a:schemeClr val="dk1"/>
                </a:solidFill>
                <a:latin typeface="Times New Roman"/>
                <a:ea typeface="Times New Roman"/>
                <a:cs typeface="Times New Roman"/>
                <a:sym typeface="Times New Roman"/>
              </a:rPr>
              <a:t>                       </a:t>
            </a:r>
            <a:r>
              <a:rPr lang="en-US" sz="2800" b="0" i="0" u="none" strike="noStrike" cap="none" dirty="0">
                <a:solidFill>
                  <a:schemeClr val="dk1"/>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 </a:t>
            </a:r>
            <a:r>
              <a:rPr lang="en-US" sz="2800" b="0" i="0" u="none" strike="noStrike" cap="none" dirty="0">
                <a:solidFill>
                  <a:schemeClr val="dk1"/>
                </a:solidFill>
                <a:latin typeface="Times New Roman"/>
                <a:ea typeface="Times New Roman"/>
                <a:cs typeface="Times New Roman"/>
                <a:sym typeface="Times New Roman"/>
              </a:rPr>
              <a:t>711721106097 SHANMUGAPRIYA A M</a:t>
            </a:r>
            <a:br>
              <a:rPr lang="en-US" sz="2800" b="0" i="0" u="none" strike="noStrike" cap="none" dirty="0">
                <a:latin typeface="Times New Roman"/>
                <a:ea typeface="Times New Roman"/>
                <a:cs typeface="Times New Roman"/>
              </a:rPr>
            </a:br>
            <a:r>
              <a:rPr lang="en-US" sz="2800" dirty="0">
                <a:solidFill>
                  <a:schemeClr val="dk1"/>
                </a:solidFill>
                <a:latin typeface="Times New Roman"/>
                <a:ea typeface="Times New Roman"/>
                <a:cs typeface="Times New Roman"/>
                <a:sym typeface="Times New Roman"/>
              </a:rPr>
              <a:t>                         </a:t>
            </a:r>
            <a:r>
              <a:rPr lang="en-US" sz="2800" b="0" i="0" u="none" strike="noStrike" cap="none" dirty="0">
                <a:solidFill>
                  <a:schemeClr val="dk1"/>
                </a:solidFill>
                <a:latin typeface="Times New Roman"/>
                <a:ea typeface="Times New Roman"/>
                <a:cs typeface="Times New Roman"/>
                <a:sym typeface="Times New Roman"/>
              </a:rPr>
              <a:t>711721106103 SINDHU R</a:t>
            </a:r>
            <a:br>
              <a:rPr lang="en-US" sz="2800" b="0" i="0" u="none" strike="noStrike" cap="none" dirty="0">
                <a:latin typeface="Times New Roman"/>
                <a:ea typeface="Times New Roman"/>
                <a:cs typeface="Times New Roman"/>
              </a:rPr>
            </a:br>
            <a:r>
              <a:rPr lang="en-US" sz="2800">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Times New Roman"/>
                <a:ea typeface="Times New Roman"/>
                <a:cs typeface="Times New Roman"/>
                <a:sym typeface="Times New Roman"/>
              </a:rPr>
              <a:t>7117211060124 YOKESH K</a:t>
            </a:r>
            <a:endParaRPr sz="2800" b="0" i="0" u="none" strike="noStrike" cap="none" dirty="0">
              <a:solidFill>
                <a:schemeClr val="dk1"/>
              </a:solidFill>
              <a:latin typeface="Times New Roman"/>
              <a:ea typeface="Times New Roman"/>
              <a:cs typeface="Times New Roman"/>
            </a:endParaRPr>
          </a:p>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Angsana New"/>
                <a:ea typeface="Angsana New"/>
                <a:cs typeface="Angsana New"/>
                <a:sym typeface="Angsana New"/>
              </a:rPr>
              <a:t>Under the guidance of</a:t>
            </a:r>
            <a:r>
              <a:rPr lang="en-US" sz="3000" b="1" i="0" u="none" strike="noStrike" cap="none" dirty="0">
                <a:solidFill>
                  <a:schemeClr val="dk1"/>
                </a:solidFill>
                <a:latin typeface="Angsana New"/>
                <a:ea typeface="Angsana New"/>
                <a:cs typeface="Angsana New"/>
                <a:sym typeface="Angsana New"/>
              </a:rPr>
              <a:t> </a:t>
            </a:r>
            <a:r>
              <a:rPr lang="en-US" sz="2400" b="1" i="0" u="none" strike="noStrike" cap="none" dirty="0">
                <a:solidFill>
                  <a:schemeClr val="dk1"/>
                </a:solidFill>
                <a:latin typeface="Calibri"/>
                <a:ea typeface="Calibri"/>
                <a:cs typeface="Calibri"/>
                <a:sym typeface="Calibri"/>
              </a:rPr>
              <a:t>Dr. S.K MYDHILI, P/ECE</a:t>
            </a:r>
            <a:endParaRPr sz="2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endParaRPr sz="3200" b="0" i="0" u="none" strike="noStrike" cap="none">
              <a:solidFill>
                <a:schemeClr val="dk1"/>
              </a:solidFill>
              <a:latin typeface="Algerian"/>
              <a:ea typeface="Algerian"/>
              <a:cs typeface="Algerian"/>
              <a:sym typeface="Algerian"/>
            </a:endParaRPr>
          </a:p>
        </p:txBody>
      </p:sp>
      <p:pic>
        <p:nvPicPr>
          <p:cNvPr id="84" name="Google Shape;84;p1"/>
          <p:cNvPicPr preferRelativeResize="0"/>
          <p:nvPr/>
        </p:nvPicPr>
        <p:blipFill rotWithShape="1">
          <a:blip r:embed="rId3">
            <a:alphaModFix/>
          </a:blip>
          <a:srcRect/>
          <a:stretch/>
        </p:blipFill>
        <p:spPr>
          <a:xfrm>
            <a:off x="-14288" y="17986"/>
            <a:ext cx="989704" cy="925158"/>
          </a:xfrm>
          <a:prstGeom prst="rect">
            <a:avLst/>
          </a:prstGeom>
          <a:noFill/>
          <a:ln>
            <a:noFill/>
          </a:ln>
        </p:spPr>
      </p:pic>
      <p:pic>
        <p:nvPicPr>
          <p:cNvPr id="85" name="Google Shape;85;p1" descr="C:\Users\kitefaculty\Downloads\ISO_9001_LOGO.JPG"/>
          <p:cNvPicPr preferRelativeResize="0"/>
          <p:nvPr/>
        </p:nvPicPr>
        <p:blipFill rotWithShape="1">
          <a:blip r:embed="rId4">
            <a:alphaModFix/>
          </a:blip>
          <a:srcRect/>
          <a:stretch/>
        </p:blipFill>
        <p:spPr>
          <a:xfrm>
            <a:off x="11375650" y="32274"/>
            <a:ext cx="762560" cy="7365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OBJECTIVE  </a:t>
            </a:r>
            <a:endParaRPr/>
          </a:p>
        </p:txBody>
      </p:sp>
      <p:sp>
        <p:nvSpPr>
          <p:cNvPr id="172" name="Google Shape;172;p6"/>
          <p:cNvSpPr txBox="1">
            <a:spLocks noGrp="1"/>
          </p:cNvSpPr>
          <p:nvPr>
            <p:ph type="body" idx="1"/>
          </p:nvPr>
        </p:nvSpPr>
        <p:spPr>
          <a:xfrm>
            <a:off x="188609" y="798452"/>
            <a:ext cx="10821572" cy="5577928"/>
          </a:xfrm>
          <a:prstGeom prst="rect">
            <a:avLst/>
          </a:prstGeom>
          <a:noFill/>
          <a:ln>
            <a:noFill/>
          </a:ln>
        </p:spPr>
        <p:txBody>
          <a:bodyPr spcFirstLastPara="1" wrap="square" lIns="91425" tIns="45700" rIns="91425" bIns="45700" anchor="t" anchorCtr="0">
            <a:normAutofit/>
          </a:bodyPr>
          <a:lstStyle/>
          <a:p>
            <a:pPr marL="534670" indent="-450850" algn="just">
              <a:lnSpc>
                <a:spcPct val="100000"/>
              </a:lnSpc>
              <a:spcBef>
                <a:spcPts val="0"/>
              </a:spcBef>
              <a:buSzPts val="2800"/>
              <a:buFont typeface="Noto Sans Symbols"/>
              <a:buChar char="⮚"/>
            </a:pPr>
            <a:r>
              <a:rPr lang="en-US" dirty="0">
                <a:solidFill>
                  <a:srgbClr val="000000"/>
                </a:solidFill>
                <a:latin typeface="Times New Roman"/>
                <a:ea typeface="Times New Roman"/>
                <a:cs typeface="Times New Roman"/>
              </a:rPr>
              <a:t>Number Plate Recognition: The code utilizes the OpenCV library along with Tesseract OCR (Optical Character Recognition) to recognize and extract text from images and </a:t>
            </a:r>
            <a:r>
              <a:rPr lang="en-US">
                <a:solidFill>
                  <a:srgbClr val="000000"/>
                </a:solidFill>
                <a:latin typeface="Times New Roman"/>
                <a:ea typeface="Times New Roman"/>
                <a:cs typeface="Times New Roman"/>
              </a:rPr>
              <a:t>video frames.</a:t>
            </a:r>
            <a:endParaRPr lang="en-US"/>
          </a:p>
          <a:p>
            <a:pPr marL="534670" indent="-450850" algn="just">
              <a:lnSpc>
                <a:spcPct val="100000"/>
              </a:lnSpc>
              <a:spcBef>
                <a:spcPts val="0"/>
              </a:spcBef>
              <a:buSzPts val="2800"/>
              <a:buFont typeface="Noto Sans Symbols"/>
              <a:buChar char="⮚"/>
            </a:pPr>
            <a:r>
              <a:rPr lang="en-US" dirty="0">
                <a:solidFill>
                  <a:srgbClr val="000000"/>
                </a:solidFill>
                <a:latin typeface="Times New Roman"/>
                <a:cs typeface="Times New Roman"/>
              </a:rPr>
              <a:t>Real-Time Processing: The code is designed to process videos in real-time, frame by frame. It captures frames from the specified video file, performs number plate recognition on each frame, and writes the extracted text to Google Sheets. </a:t>
            </a:r>
            <a:r>
              <a:rPr lang="en-US" dirty="0">
                <a:latin typeface="Times New Roman"/>
                <a:cs typeface="Times New Roman"/>
              </a:rPr>
              <a:t> </a:t>
            </a:r>
          </a:p>
          <a:p>
            <a:pPr marL="534670" indent="-450850" algn="just">
              <a:lnSpc>
                <a:spcPct val="100000"/>
              </a:lnSpc>
              <a:spcBef>
                <a:spcPts val="0"/>
              </a:spcBef>
              <a:buSzPts val="2800"/>
              <a:buFont typeface="Noto Sans Symbols"/>
              <a:buChar char="⮚"/>
            </a:pPr>
            <a:r>
              <a:rPr lang="en-US">
                <a:solidFill>
                  <a:srgbClr val="000000"/>
                </a:solidFill>
                <a:latin typeface="Times New Roman"/>
                <a:cs typeface="Times New Roman"/>
              </a:rPr>
              <a:t>Google Sheets Integration: The code integrates with Google Sheets using the </a:t>
            </a:r>
            <a:r>
              <a:rPr lang="en-US" err="1">
                <a:solidFill>
                  <a:srgbClr val="000000"/>
                </a:solidFill>
                <a:latin typeface="Times New Roman"/>
                <a:cs typeface="Times New Roman"/>
              </a:rPr>
              <a:t>gspread</a:t>
            </a:r>
            <a:r>
              <a:rPr lang="en-US">
                <a:solidFill>
                  <a:srgbClr val="000000"/>
                </a:solidFill>
                <a:latin typeface="Times New Roman"/>
                <a:cs typeface="Times New Roman"/>
              </a:rPr>
              <a:t> library and OAuth2 authentication. </a:t>
            </a:r>
            <a:endParaRPr lang="en-US" dirty="0">
              <a:solidFill>
                <a:srgbClr val="000000"/>
              </a:solidFill>
              <a:latin typeface="Times New Roman"/>
              <a:cs typeface="Times New Roman"/>
            </a:endParaRPr>
          </a:p>
        </p:txBody>
      </p:sp>
      <p:sp>
        <p:nvSpPr>
          <p:cNvPr id="173" name="Google Shape;173;p6"/>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174" name="Google Shape;174;p6"/>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  </a:t>
            </a:r>
            <a:r>
              <a:rPr lang="en-US" sz="1400"/>
              <a:t>capstone project </a:t>
            </a:r>
            <a:endParaRPr sz="1400"/>
          </a:p>
          <a:p>
            <a:pPr marL="0" lvl="0" indent="0" algn="ctr" rtl="0">
              <a:lnSpc>
                <a:spcPct val="100000"/>
              </a:lnSpc>
              <a:spcBef>
                <a:spcPts val="0"/>
              </a:spcBef>
              <a:spcAft>
                <a:spcPts val="0"/>
              </a:spcAft>
              <a:buSzPts val="1400"/>
              <a:buNone/>
            </a:pPr>
            <a:r>
              <a:rPr lang="en-US" sz="1600"/>
              <a:t>               Department of ECE, KGiSL Institute of Technology, Coimbatore </a:t>
            </a:r>
            <a:endParaRPr/>
          </a:p>
        </p:txBody>
      </p:sp>
      <p:sp>
        <p:nvSpPr>
          <p:cNvPr id="175" name="Google Shape;175;p6"/>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76" name="Google Shape;176;p6"/>
          <p:cNvPicPr preferRelativeResize="0"/>
          <p:nvPr/>
        </p:nvPicPr>
        <p:blipFill rotWithShape="1">
          <a:blip r:embed="rId3">
            <a:alphaModFix/>
          </a:blip>
          <a:srcRect/>
          <a:stretch/>
        </p:blipFill>
        <p:spPr>
          <a:xfrm>
            <a:off x="11202296" y="0"/>
            <a:ext cx="989704" cy="9251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622b343020_0_27"/>
          <p:cNvSpPr txBox="1">
            <a:spLocks noGrp="1"/>
          </p:cNvSpPr>
          <p:nvPr>
            <p:ph type="title"/>
          </p:nvPr>
        </p:nvSpPr>
        <p:spPr>
          <a:xfrm>
            <a:off x="895709" y="5691"/>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Algorithm</a:t>
            </a:r>
            <a:endParaRPr/>
          </a:p>
        </p:txBody>
      </p:sp>
      <p:sp>
        <p:nvSpPr>
          <p:cNvPr id="183" name="Google Shape;183;g2622b343020_0_27"/>
          <p:cNvSpPr txBox="1">
            <a:spLocks noGrp="1"/>
          </p:cNvSpPr>
          <p:nvPr>
            <p:ph type="body" idx="1"/>
          </p:nvPr>
        </p:nvSpPr>
        <p:spPr>
          <a:xfrm>
            <a:off x="838200" y="1250531"/>
            <a:ext cx="10515600" cy="5472633"/>
          </a:xfrm>
          <a:prstGeom prst="rect">
            <a:avLst/>
          </a:prstGeom>
          <a:noFill/>
          <a:ln>
            <a:noFill/>
          </a:ln>
        </p:spPr>
        <p:txBody>
          <a:bodyPr spcFirstLastPara="1" wrap="square" lIns="91425" tIns="45700" rIns="91425" bIns="45700" anchor="t" anchorCtr="0">
            <a:noAutofit/>
          </a:bodyPr>
          <a:lstStyle/>
          <a:p>
            <a:pPr>
              <a:buNone/>
            </a:pPr>
            <a:r>
              <a:rPr lang="en-US" sz="2000" b="1">
                <a:solidFill>
                  <a:srgbClr val="000000"/>
                </a:solidFill>
                <a:highlight>
                  <a:srgbClr val="FFFFFF"/>
                </a:highlight>
              </a:rPr>
              <a:t>Step 1: Data Collection</a:t>
            </a:r>
            <a:endParaRPr lang="en-US"/>
          </a:p>
          <a:p>
            <a:pPr marL="285750" indent="-285750"/>
            <a:r>
              <a:rPr lang="en-US" sz="2000" dirty="0">
                <a:solidFill>
                  <a:srgbClr val="000000"/>
                </a:solidFill>
                <a:highlight>
                  <a:srgbClr val="FFFFFF"/>
                </a:highlight>
              </a:rPr>
              <a:t>Gather input images or videos containing vehicles with number plates.</a:t>
            </a:r>
            <a:endParaRPr lang="en-US" dirty="0"/>
          </a:p>
          <a:p>
            <a:pPr indent="0">
              <a:buNone/>
            </a:pPr>
            <a:r>
              <a:rPr lang="en-US" sz="2000" b="1" dirty="0">
                <a:solidFill>
                  <a:srgbClr val="000000"/>
                </a:solidFill>
                <a:highlight>
                  <a:srgbClr val="FFFFFF"/>
                </a:highlight>
              </a:rPr>
              <a:t>Step 2: Preprocessing</a:t>
            </a:r>
            <a:endParaRPr lang="en-US" dirty="0"/>
          </a:p>
          <a:p>
            <a:pPr marL="285750" indent="-285750"/>
            <a:r>
              <a:rPr lang="en-US" sz="2000" dirty="0">
                <a:solidFill>
                  <a:srgbClr val="000000"/>
                </a:solidFill>
                <a:highlight>
                  <a:srgbClr val="FFFFFF"/>
                </a:highlight>
              </a:rPr>
              <a:t>Read the input image or video using OpenCV (cv2).</a:t>
            </a:r>
            <a:endParaRPr lang="en-US" dirty="0"/>
          </a:p>
          <a:p>
            <a:pPr marL="285750" indent="-285750"/>
            <a:r>
              <a:rPr lang="en-US" sz="2000" dirty="0">
                <a:solidFill>
                  <a:srgbClr val="000000"/>
                </a:solidFill>
                <a:highlight>
                  <a:srgbClr val="FFFFFF"/>
                </a:highlight>
              </a:rPr>
              <a:t>Convert the input image to grayscale to simplify further processing.</a:t>
            </a:r>
            <a:endParaRPr lang="en-US" dirty="0"/>
          </a:p>
          <a:p>
            <a:pPr indent="0">
              <a:buNone/>
            </a:pPr>
            <a:r>
              <a:rPr lang="en-US" sz="2000" b="1" dirty="0">
                <a:solidFill>
                  <a:srgbClr val="000000"/>
                </a:solidFill>
                <a:highlight>
                  <a:srgbClr val="FFFFFF"/>
                </a:highlight>
              </a:rPr>
              <a:t>Step 4: Number Plate Extraction</a:t>
            </a:r>
            <a:endParaRPr lang="en-US" dirty="0"/>
          </a:p>
          <a:p>
            <a:pPr marL="285750" indent="-285750"/>
            <a:r>
              <a:rPr lang="en-US" sz="2000" dirty="0">
                <a:solidFill>
                  <a:srgbClr val="000000"/>
                </a:solidFill>
                <a:highlight>
                  <a:srgbClr val="FFFFFF"/>
                </a:highlight>
              </a:rPr>
              <a:t>For each detected vehicle, identify the region containing the number plate.</a:t>
            </a:r>
            <a:endParaRPr lang="en-US" dirty="0"/>
          </a:p>
          <a:p>
            <a:pPr indent="0">
              <a:buNone/>
            </a:pPr>
            <a:r>
              <a:rPr lang="en-US" sz="2000" b="1" dirty="0">
                <a:solidFill>
                  <a:srgbClr val="000000"/>
                </a:solidFill>
                <a:highlight>
                  <a:srgbClr val="FFFFFF"/>
                </a:highlight>
              </a:rPr>
              <a:t>Step 5: Easy OCR Text Recognition</a:t>
            </a:r>
            <a:endParaRPr lang="en-US" dirty="0"/>
          </a:p>
          <a:p>
            <a:pPr marL="285750" indent="-285750"/>
            <a:r>
              <a:rPr lang="en-US" sz="2000" dirty="0">
                <a:solidFill>
                  <a:srgbClr val="000000"/>
                </a:solidFill>
                <a:highlight>
                  <a:srgbClr val="FFFFFF"/>
                </a:highlight>
              </a:rPr>
              <a:t>Apply Easy OCR or Tesseract OCR (Optical Character Recognition) to recognize and extract text from the isolated number plate region.</a:t>
            </a:r>
            <a:endParaRPr lang="en-US" dirty="0"/>
          </a:p>
          <a:p>
            <a:pPr indent="0">
              <a:buNone/>
            </a:pPr>
            <a:r>
              <a:rPr lang="en-US" sz="2000" b="1" dirty="0">
                <a:solidFill>
                  <a:srgbClr val="000000"/>
                </a:solidFill>
                <a:highlight>
                  <a:srgbClr val="FFFFFF"/>
                </a:highlight>
              </a:rPr>
              <a:t>Step 6: Post-processing</a:t>
            </a:r>
            <a:endParaRPr lang="en-US" dirty="0"/>
          </a:p>
          <a:p>
            <a:pPr marL="285750" indent="-285750"/>
            <a:r>
              <a:rPr lang="en-US" sz="2000" dirty="0">
                <a:solidFill>
                  <a:srgbClr val="000000"/>
                </a:solidFill>
                <a:highlight>
                  <a:srgbClr val="FFFFFF"/>
                </a:highlight>
              </a:rPr>
              <a:t>Cleanse and preprocess the extracted text data.</a:t>
            </a:r>
            <a:endParaRPr lang="en-US" dirty="0"/>
          </a:p>
          <a:p>
            <a:pPr indent="0">
              <a:buNone/>
            </a:pPr>
            <a:r>
              <a:rPr lang="en-US" sz="2000" b="1" dirty="0">
                <a:solidFill>
                  <a:srgbClr val="000000"/>
                </a:solidFill>
                <a:highlight>
                  <a:srgbClr val="FFFFFF"/>
                </a:highlight>
              </a:rPr>
              <a:t>Step 7: Output</a:t>
            </a:r>
            <a:endParaRPr lang="en-US" dirty="0"/>
          </a:p>
          <a:p>
            <a:pPr marL="285750" indent="-285750"/>
            <a:r>
              <a:rPr lang="en-US" sz="2000" dirty="0">
                <a:solidFill>
                  <a:srgbClr val="000000"/>
                </a:solidFill>
                <a:highlight>
                  <a:srgbClr val="FFFFFF"/>
                </a:highlight>
              </a:rPr>
              <a:t>Output the extracted text to a Google Sheets spreadsheet for storage and analysis.</a:t>
            </a:r>
            <a:endParaRPr lang="en-US" dirty="0"/>
          </a:p>
          <a:p>
            <a:pPr>
              <a:buNone/>
            </a:pPr>
            <a:endParaRPr lang="en-US" sz="2000" b="1" dirty="0">
              <a:solidFill>
                <a:srgbClr val="000000"/>
              </a:solidFill>
              <a:highlight>
                <a:srgbClr val="FFFFFF"/>
              </a:highlight>
              <a:latin typeface="Arial"/>
              <a:ea typeface="Roboto"/>
              <a:cs typeface="Arial"/>
            </a:endParaRPr>
          </a:p>
        </p:txBody>
      </p:sp>
      <p:sp>
        <p:nvSpPr>
          <p:cNvPr id="184" name="Google Shape;184;g2622b343020_0_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title"/>
          </p:nvPr>
        </p:nvSpPr>
        <p:spPr>
          <a:xfrm>
            <a:off x="838200" y="365125"/>
            <a:ext cx="10515600" cy="39065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Proposed Block diagram</a:t>
            </a:r>
            <a:endParaRPr/>
          </a:p>
        </p:txBody>
      </p:sp>
      <p:sp>
        <p:nvSpPr>
          <p:cNvPr id="190" name="Google Shape;190;p8"/>
          <p:cNvSpPr txBox="1">
            <a:spLocks noGrp="1"/>
          </p:cNvSpPr>
          <p:nvPr>
            <p:ph type="body" idx="1"/>
          </p:nvPr>
        </p:nvSpPr>
        <p:spPr>
          <a:xfrm>
            <a:off x="268950" y="1825625"/>
            <a:ext cx="11822400" cy="4351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sp>
        <p:nvSpPr>
          <p:cNvPr id="191" name="Google Shape;19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17-06-2023</a:t>
            </a:r>
            <a:endParaRPr/>
          </a:p>
        </p:txBody>
      </p:sp>
      <p:sp>
        <p:nvSpPr>
          <p:cNvPr id="192" name="Google Shape;19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capstone project                                                                     Department of ECE, KGiSL Institute of Technology, Coimbatore </a:t>
            </a:r>
            <a:endParaRPr/>
          </a:p>
        </p:txBody>
      </p:sp>
      <p:sp>
        <p:nvSpPr>
          <p:cNvPr id="193" name="Google Shape;19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94" name="Google Shape;194;p8"/>
          <p:cNvSpPr/>
          <p:nvPr/>
        </p:nvSpPr>
        <p:spPr>
          <a:xfrm>
            <a:off x="436750" y="1924600"/>
            <a:ext cx="3081600" cy="92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Calibri"/>
                <a:ea typeface="Calibri"/>
                <a:cs typeface="Calibri"/>
                <a:sym typeface="Calibri"/>
              </a:rPr>
              <a:t>Traffic surveillance video camera</a:t>
            </a:r>
            <a:endParaRPr sz="2100" b="1" i="0" u="none" strike="noStrike" cap="none">
              <a:solidFill>
                <a:srgbClr val="000000"/>
              </a:solidFill>
              <a:latin typeface="Calibri"/>
              <a:ea typeface="Calibri"/>
              <a:cs typeface="Calibri"/>
              <a:sym typeface="Calibri"/>
            </a:endParaRPr>
          </a:p>
        </p:txBody>
      </p:sp>
      <p:sp>
        <p:nvSpPr>
          <p:cNvPr id="195" name="Google Shape;195;p8"/>
          <p:cNvSpPr/>
          <p:nvPr/>
        </p:nvSpPr>
        <p:spPr>
          <a:xfrm>
            <a:off x="3679750" y="2274850"/>
            <a:ext cx="6861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6" name="Google Shape;196;p8"/>
          <p:cNvSpPr/>
          <p:nvPr/>
        </p:nvSpPr>
        <p:spPr>
          <a:xfrm>
            <a:off x="4527250" y="1924600"/>
            <a:ext cx="2955600" cy="92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Calibri"/>
                <a:ea typeface="Calibri"/>
                <a:cs typeface="Calibri"/>
                <a:sym typeface="Calibri"/>
              </a:rPr>
              <a:t>vechicle detection</a:t>
            </a:r>
            <a:endParaRPr sz="2100" b="1" i="0" u="none" strike="noStrike" cap="none">
              <a:solidFill>
                <a:srgbClr val="000000"/>
              </a:solidFill>
              <a:latin typeface="Calibri"/>
              <a:ea typeface="Calibri"/>
              <a:cs typeface="Calibri"/>
              <a:sym typeface="Calibri"/>
            </a:endParaRPr>
          </a:p>
        </p:txBody>
      </p:sp>
      <p:sp>
        <p:nvSpPr>
          <p:cNvPr id="197" name="Google Shape;197;p8"/>
          <p:cNvSpPr/>
          <p:nvPr/>
        </p:nvSpPr>
        <p:spPr>
          <a:xfrm>
            <a:off x="8365175" y="1924600"/>
            <a:ext cx="3081600" cy="92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Calibri"/>
                <a:ea typeface="Calibri"/>
                <a:cs typeface="Calibri"/>
                <a:sym typeface="Calibri"/>
              </a:rPr>
              <a:t>number plate recognition</a:t>
            </a:r>
            <a:endParaRPr sz="2100" b="1" i="0" u="none" strike="noStrike" cap="none">
              <a:solidFill>
                <a:srgbClr val="000000"/>
              </a:solidFill>
              <a:latin typeface="Calibri"/>
              <a:ea typeface="Calibri"/>
              <a:cs typeface="Calibri"/>
              <a:sym typeface="Calibri"/>
            </a:endParaRPr>
          </a:p>
        </p:txBody>
      </p:sp>
      <p:sp>
        <p:nvSpPr>
          <p:cNvPr id="198" name="Google Shape;198;p8"/>
          <p:cNvSpPr/>
          <p:nvPr/>
        </p:nvSpPr>
        <p:spPr>
          <a:xfrm>
            <a:off x="8441400" y="4079575"/>
            <a:ext cx="3081600" cy="10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Calibri"/>
                <a:ea typeface="Calibri"/>
                <a:cs typeface="Calibri"/>
                <a:sym typeface="Calibri"/>
              </a:rPr>
              <a:t>storing vehicle number plate data in cloud</a:t>
            </a:r>
            <a:endParaRPr sz="2100" b="1" i="0" u="none" strike="noStrike" cap="none">
              <a:solidFill>
                <a:srgbClr val="000000"/>
              </a:solidFill>
              <a:latin typeface="Calibri"/>
              <a:ea typeface="Calibri"/>
              <a:cs typeface="Calibri"/>
              <a:sym typeface="Calibri"/>
            </a:endParaRPr>
          </a:p>
        </p:txBody>
      </p:sp>
      <p:sp>
        <p:nvSpPr>
          <p:cNvPr id="199" name="Google Shape;199;p8"/>
          <p:cNvSpPr/>
          <p:nvPr/>
        </p:nvSpPr>
        <p:spPr>
          <a:xfrm>
            <a:off x="4027200" y="4079575"/>
            <a:ext cx="2955600" cy="10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Calibri"/>
                <a:ea typeface="Calibri"/>
                <a:cs typeface="Calibri"/>
                <a:sym typeface="Calibri"/>
              </a:rPr>
              <a:t>identification of vehicle number in a cloud</a:t>
            </a:r>
            <a:endParaRPr sz="2100" b="1" i="0" u="none" strike="noStrike" cap="none">
              <a:solidFill>
                <a:srgbClr val="000000"/>
              </a:solidFill>
              <a:latin typeface="Calibri"/>
              <a:ea typeface="Calibri"/>
              <a:cs typeface="Calibri"/>
              <a:sym typeface="Calibri"/>
            </a:endParaRPr>
          </a:p>
        </p:txBody>
      </p:sp>
      <p:sp>
        <p:nvSpPr>
          <p:cNvPr id="200" name="Google Shape;200;p8"/>
          <p:cNvSpPr/>
          <p:nvPr/>
        </p:nvSpPr>
        <p:spPr>
          <a:xfrm>
            <a:off x="7580963" y="2204350"/>
            <a:ext cx="686100" cy="3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1" name="Google Shape;201;p8"/>
          <p:cNvSpPr/>
          <p:nvPr/>
        </p:nvSpPr>
        <p:spPr>
          <a:xfrm>
            <a:off x="9499775" y="3129250"/>
            <a:ext cx="406200" cy="825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2" name="Google Shape;202;p8"/>
          <p:cNvSpPr/>
          <p:nvPr/>
        </p:nvSpPr>
        <p:spPr>
          <a:xfrm>
            <a:off x="7270800" y="4420225"/>
            <a:ext cx="882600" cy="365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622b343020_0_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Output</a:t>
            </a:r>
            <a:endParaRPr/>
          </a:p>
        </p:txBody>
      </p:sp>
      <p:sp>
        <p:nvSpPr>
          <p:cNvPr id="209" name="Google Shape;209;g2622b343020_0_34"/>
          <p:cNvSpPr txBox="1">
            <a:spLocks noGrp="1"/>
          </p:cNvSpPr>
          <p:nvPr>
            <p:ph type="body" idx="1"/>
          </p:nvPr>
        </p:nvSpPr>
        <p:spPr>
          <a:xfrm>
            <a:off x="838200" y="1365550"/>
            <a:ext cx="10515600" cy="54870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sp>
        <p:nvSpPr>
          <p:cNvPr id="210" name="Google Shape;210;g2622b343020_0_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pic>
        <p:nvPicPr>
          <p:cNvPr id="2" name="Picture 1" descr="A screenshot of a computer&#10;&#10;Description automatically generated">
            <a:extLst>
              <a:ext uri="{FF2B5EF4-FFF2-40B4-BE49-F238E27FC236}">
                <a16:creationId xmlns:a16="http://schemas.microsoft.com/office/drawing/2014/main" id="{CFDAE304-625A-7DD7-639E-02CD2F820DE4}"/>
              </a:ext>
            </a:extLst>
          </p:cNvPr>
          <p:cNvPicPr>
            <a:picLocks noChangeAspect="1"/>
          </p:cNvPicPr>
          <p:nvPr/>
        </p:nvPicPr>
        <p:blipFill>
          <a:blip r:embed="rId3"/>
          <a:stretch>
            <a:fillRect/>
          </a:stretch>
        </p:blipFill>
        <p:spPr>
          <a:xfrm>
            <a:off x="839704" y="1371599"/>
            <a:ext cx="6558818" cy="52362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9"/>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fontScale="95455"/>
          </a:bodyPr>
          <a:lstStyle/>
          <a:p>
            <a:pPr>
              <a:buFont typeface="Algerian"/>
            </a:pPr>
            <a:r>
              <a:rPr lang="en-US" dirty="0">
                <a:latin typeface="Algerian"/>
              </a:rPr>
              <a:t>ADVANCES/ MERITS OF PROPOSED WORK</a:t>
            </a:r>
            <a:endParaRPr lang="en-US" dirty="0"/>
          </a:p>
        </p:txBody>
      </p:sp>
      <p:sp>
        <p:nvSpPr>
          <p:cNvPr id="216" name="Google Shape;216;p9"/>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217" name="Google Shape;217;p9"/>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Arial"/>
              <a:buNone/>
            </a:pPr>
            <a:r>
              <a:rPr lang="en-US"/>
              <a:t>capstone project                                                                                                                                               Department of ECE, KGiSL Institute of Technology, Coimbatore </a:t>
            </a:r>
            <a:endParaRPr/>
          </a:p>
        </p:txBody>
      </p:sp>
      <p:sp>
        <p:nvSpPr>
          <p:cNvPr id="218" name="Google Shape;218;p9"/>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19" name="Google Shape;219;p9"/>
          <p:cNvPicPr preferRelativeResize="0"/>
          <p:nvPr/>
        </p:nvPicPr>
        <p:blipFill rotWithShape="1">
          <a:blip r:embed="rId3">
            <a:alphaModFix/>
          </a:blip>
          <a:srcRect/>
          <a:stretch/>
        </p:blipFill>
        <p:spPr>
          <a:xfrm>
            <a:off x="11202296" y="0"/>
            <a:ext cx="989704" cy="925158"/>
          </a:xfrm>
          <a:prstGeom prst="rect">
            <a:avLst/>
          </a:prstGeom>
          <a:noFill/>
          <a:ln>
            <a:noFill/>
          </a:ln>
        </p:spPr>
      </p:pic>
      <p:sp>
        <p:nvSpPr>
          <p:cNvPr id="220" name="Google Shape;220;p9"/>
          <p:cNvSpPr txBox="1">
            <a:spLocks noGrp="1"/>
          </p:cNvSpPr>
          <p:nvPr>
            <p:ph type="body" idx="1"/>
          </p:nvPr>
        </p:nvSpPr>
        <p:spPr>
          <a:xfrm>
            <a:off x="130534" y="925158"/>
            <a:ext cx="11753850" cy="5362575"/>
          </a:xfrm>
          <a:prstGeom prst="rect">
            <a:avLst/>
          </a:prstGeom>
          <a:noFill/>
          <a:ln>
            <a:noFill/>
          </a:ln>
        </p:spPr>
        <p:txBody>
          <a:bodyPr spcFirstLastPara="1" wrap="square" lIns="91425" tIns="45700" rIns="91425" bIns="45700" anchor="t" anchorCtr="0">
            <a:noAutofit/>
          </a:bodyPr>
          <a:lstStyle/>
          <a:p>
            <a:pPr algn="just">
              <a:buClr>
                <a:srgbClr val="222222"/>
              </a:buClr>
              <a:buSzPts val="2800"/>
            </a:pPr>
            <a:r>
              <a:rPr lang="en-US" sz="2200" b="1" dirty="0"/>
              <a:t>Efficient Recognition</a:t>
            </a:r>
            <a:r>
              <a:rPr lang="en-US" sz="2200" dirty="0"/>
              <a:t>: Uses Tesseract OCR and OpenCV for accurate recognition of alphanumeric characters.</a:t>
            </a:r>
            <a:endParaRPr lang="en-US" sz="2200" b="1">
              <a:latin typeface="Times New Roman"/>
              <a:cs typeface="Times New Roman"/>
            </a:endParaRPr>
          </a:p>
          <a:p>
            <a:pPr algn="just">
              <a:buSzPts val="2800"/>
            </a:pPr>
            <a:r>
              <a:rPr lang="en-US" sz="2200" b="1" dirty="0"/>
              <a:t>Real-time Processing</a:t>
            </a:r>
            <a:r>
              <a:rPr lang="en-US" sz="2200" dirty="0"/>
              <a:t>: Processes images and videos instantly, ideal for immediate identification of number plates.</a:t>
            </a:r>
          </a:p>
          <a:p>
            <a:pPr algn="just">
              <a:buSzPts val="2800"/>
            </a:pPr>
            <a:r>
              <a:rPr lang="en-US" sz="2200" b="1" dirty="0"/>
              <a:t>Automated Logging</a:t>
            </a:r>
            <a:r>
              <a:rPr lang="en-US" sz="2200" dirty="0"/>
              <a:t>: Integrates with Google Sheets API to automate logging, streamlining data management.</a:t>
            </a:r>
          </a:p>
          <a:p>
            <a:pPr algn="just">
              <a:buSzPts val="2800"/>
            </a:pPr>
            <a:r>
              <a:rPr lang="en-US" sz="2200" b="1" dirty="0"/>
              <a:t>Scalable and Flexible</a:t>
            </a:r>
            <a:r>
              <a:rPr lang="en-US" sz="2200" dirty="0"/>
              <a:t>: Scales easily for large data volumes and adapts to different environments.</a:t>
            </a:r>
          </a:p>
          <a:p>
            <a:pPr algn="just">
              <a:buSzPts val="2800"/>
            </a:pPr>
            <a:r>
              <a:rPr lang="en-US" sz="2200" b="1" dirty="0"/>
              <a:t>Easy Integration</a:t>
            </a:r>
            <a:r>
              <a:rPr lang="en-US" sz="2200" dirty="0"/>
              <a:t>: Modular design enables seamless integration with existing systems and workflows.</a:t>
            </a:r>
          </a:p>
          <a:p>
            <a:pPr algn="just">
              <a:buSzPts val="2800"/>
            </a:pPr>
            <a:r>
              <a:rPr lang="en-US" sz="2200" b="1" dirty="0"/>
              <a:t>Cost-effective</a:t>
            </a:r>
            <a:r>
              <a:rPr lang="en-US" sz="2200" dirty="0"/>
              <a:t>: Utilizes open-source libraries, reducing costs compared to proprietary solutions.</a:t>
            </a:r>
          </a:p>
          <a:p>
            <a:pPr algn="just">
              <a:buSzPts val="2800"/>
            </a:pPr>
            <a:r>
              <a:rPr lang="en-US" sz="2200" b="1" dirty="0"/>
              <a:t>Future Development</a:t>
            </a:r>
            <a:r>
              <a:rPr lang="en-US" sz="2200" dirty="0"/>
              <a:t>: Offers potential for integrating additional features like vehicle type recognition and analytics.</a:t>
            </a:r>
          </a:p>
          <a:p>
            <a:pPr algn="just">
              <a:buSzPts val="2800"/>
            </a:pPr>
            <a:r>
              <a:rPr lang="en-US" sz="2200" b="1" dirty="0"/>
              <a:t>Enhanced Security</a:t>
            </a:r>
            <a:r>
              <a:rPr lang="en-US" sz="2200" dirty="0"/>
              <a:t>: Contributes to improved security and monitoring in law enforcement, parking management, etc.</a:t>
            </a:r>
          </a:p>
          <a:p>
            <a:pPr marL="448945" lvl="0" indent="-448945" algn="just">
              <a:lnSpc>
                <a:spcPct val="90000"/>
              </a:lnSpc>
              <a:spcBef>
                <a:spcPts val="0"/>
              </a:spcBef>
              <a:spcAft>
                <a:spcPts val="0"/>
              </a:spcAft>
              <a:buClr>
                <a:srgbClr val="222222"/>
              </a:buClr>
              <a:buSzPts val="2800"/>
              <a:buFont typeface="Noto Sans Symbols"/>
              <a:buChar char="⮚"/>
            </a:pPr>
            <a:endParaRPr lang="en-US" sz="3200" b="1"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62128e971f_0_253"/>
          <p:cNvSpPr txBox="1">
            <a:spLocks noGrp="1"/>
          </p:cNvSpPr>
          <p:nvPr>
            <p:ph type="title"/>
          </p:nvPr>
        </p:nvSpPr>
        <p:spPr>
          <a:xfrm>
            <a:off x="838200" y="365125"/>
            <a:ext cx="10515600" cy="12825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CHALLENGES FACED </a:t>
            </a:r>
            <a:endParaRPr/>
          </a:p>
          <a:p>
            <a:pPr marL="0" lvl="0" indent="0" algn="l" rtl="0">
              <a:lnSpc>
                <a:spcPct val="90000"/>
              </a:lnSpc>
              <a:spcBef>
                <a:spcPts val="0"/>
              </a:spcBef>
              <a:spcAft>
                <a:spcPts val="0"/>
              </a:spcAft>
              <a:buSzPts val="1800"/>
              <a:buNone/>
            </a:pPr>
            <a:endParaRPr/>
          </a:p>
        </p:txBody>
      </p:sp>
      <p:sp>
        <p:nvSpPr>
          <p:cNvPr id="227" name="Google Shape;227;g262128e971f_0_253"/>
          <p:cNvSpPr txBox="1">
            <a:spLocks noGrp="1"/>
          </p:cNvSpPr>
          <p:nvPr>
            <p:ph type="body" idx="1"/>
          </p:nvPr>
        </p:nvSpPr>
        <p:spPr>
          <a:xfrm>
            <a:off x="838200" y="1106758"/>
            <a:ext cx="10515600" cy="5242595"/>
          </a:xfrm>
          <a:prstGeom prst="rect">
            <a:avLst/>
          </a:prstGeom>
          <a:noFill/>
          <a:ln>
            <a:noFill/>
          </a:ln>
        </p:spPr>
        <p:txBody>
          <a:bodyPr spcFirstLastPara="1" wrap="square" lIns="91425" tIns="45700" rIns="91425" bIns="45700" anchor="t" anchorCtr="0">
            <a:normAutofit fontScale="85000" lnSpcReduction="20000"/>
          </a:bodyPr>
          <a:lstStyle/>
          <a:p>
            <a:pPr algn="just">
              <a:buClr>
                <a:srgbClr val="222222"/>
              </a:buClr>
              <a:buSzPct val="93333"/>
            </a:pPr>
            <a:r>
              <a:rPr lang="en-US" sz="3000" b="1" dirty="0"/>
              <a:t>Error Handling and Robustness</a:t>
            </a:r>
            <a:r>
              <a:rPr lang="en-US" sz="3000" dirty="0"/>
              <a:t>: Implementing robust error handling to manage network errors, API rate limits, and unexpected failures during data logging to Google Sheets.</a:t>
            </a:r>
            <a:endParaRPr lang="en-US" sz="3000" dirty="0">
              <a:latin typeface="Times New Roman"/>
              <a:cs typeface="Times New Roman"/>
            </a:endParaRPr>
          </a:p>
          <a:p>
            <a:pPr algn="just"/>
            <a:r>
              <a:rPr lang="en-US" sz="3000" b="1"/>
              <a:t>Integration Complexity</a:t>
            </a:r>
            <a:r>
              <a:rPr lang="en-US" sz="3000"/>
              <a:t>: Managing the integration with Google Sheets API and OAuth2 authentication, handling authentication errors, token expiration, and API versioning.</a:t>
            </a:r>
            <a:endParaRPr lang="en-US"/>
          </a:p>
          <a:p>
            <a:pPr algn="just"/>
            <a:r>
              <a:rPr lang="en-US" sz="3000" b="1" dirty="0"/>
              <a:t>Performance Optimization</a:t>
            </a:r>
            <a:r>
              <a:rPr lang="en-US" sz="3000" dirty="0"/>
              <a:t>: Optimizing code performance to efficiently handle large video files while maintaining acceptable processing speeds and system resource usage.</a:t>
            </a:r>
            <a:endParaRPr lang="en-US" dirty="0"/>
          </a:p>
          <a:p>
            <a:pPr algn="just"/>
            <a:r>
              <a:rPr lang="en-US" sz="3000" b="1" dirty="0"/>
              <a:t>Testing and Debugging</a:t>
            </a:r>
            <a:r>
              <a:rPr lang="en-US" sz="3000" dirty="0"/>
              <a:t>: Thoroughly testing and debugging the code to identify and resolve issues related to image/video processing, text recognition, and data logging, ensuring reliable operation across diverse environments.</a:t>
            </a:r>
            <a:endParaRPr lang="en-US" dirty="0"/>
          </a:p>
          <a:p>
            <a:pPr algn="just"/>
            <a:r>
              <a:rPr lang="en-US" sz="3000" b="1" dirty="0"/>
              <a:t>Handling Exceptional Cases</a:t>
            </a:r>
            <a:r>
              <a:rPr lang="en-US" sz="3000" dirty="0"/>
              <a:t>: Gracefully handling exceptional scenarios such as incomplete or corrupted video files, missing images, and unexpected runtime errors to prevent system crashes and data loss.</a:t>
            </a:r>
            <a:endParaRPr lang="en-US" dirty="0"/>
          </a:p>
          <a:p>
            <a:pPr marL="571500" indent="-544830" algn="just">
              <a:spcBef>
                <a:spcPts val="0"/>
              </a:spcBef>
              <a:buClr>
                <a:srgbClr val="222222"/>
              </a:buClr>
              <a:buSzPct val="93333"/>
              <a:buFont typeface="Noto Sans Symbols"/>
              <a:buChar char="⮚"/>
            </a:pPr>
            <a:endParaRPr lang="en-US" sz="3000" dirty="0">
              <a:latin typeface="Times New Roman"/>
              <a:cs typeface="Times New Roman"/>
            </a:endParaRPr>
          </a:p>
        </p:txBody>
      </p:sp>
      <p:sp>
        <p:nvSpPr>
          <p:cNvPr id="228" name="Google Shape;228;g262128e971f_0_2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1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CONCLUSION</a:t>
            </a:r>
            <a:endParaRPr/>
          </a:p>
        </p:txBody>
      </p:sp>
      <p:sp>
        <p:nvSpPr>
          <p:cNvPr id="234" name="Google Shape;234;p1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235" name="Google Shape;235;p1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capstone project                                                                                                    Department of ECE, KGiSL Institute of Technology, Coimbatore </a:t>
            </a:r>
            <a:endParaRPr/>
          </a:p>
        </p:txBody>
      </p:sp>
      <p:sp>
        <p:nvSpPr>
          <p:cNvPr id="236" name="Google Shape;236;p1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237" name="Google Shape;237;p12"/>
          <p:cNvPicPr preferRelativeResize="0"/>
          <p:nvPr/>
        </p:nvPicPr>
        <p:blipFill rotWithShape="1">
          <a:blip r:embed="rId3">
            <a:alphaModFix/>
          </a:blip>
          <a:srcRect/>
          <a:stretch/>
        </p:blipFill>
        <p:spPr>
          <a:xfrm>
            <a:off x="11202296" y="0"/>
            <a:ext cx="989704" cy="925158"/>
          </a:xfrm>
          <a:prstGeom prst="rect">
            <a:avLst/>
          </a:prstGeom>
          <a:noFill/>
          <a:ln>
            <a:noFill/>
          </a:ln>
        </p:spPr>
      </p:pic>
      <p:sp>
        <p:nvSpPr>
          <p:cNvPr id="238" name="Google Shape;238;p12"/>
          <p:cNvSpPr txBox="1">
            <a:spLocks noGrp="1"/>
          </p:cNvSpPr>
          <p:nvPr>
            <p:ph type="body" idx="1"/>
          </p:nvPr>
        </p:nvSpPr>
        <p:spPr>
          <a:xfrm>
            <a:off x="303213" y="925513"/>
            <a:ext cx="11753850" cy="5362575"/>
          </a:xfrm>
          <a:prstGeom prst="rect">
            <a:avLst/>
          </a:prstGeom>
          <a:noFill/>
          <a:ln>
            <a:noFill/>
          </a:ln>
        </p:spPr>
        <p:txBody>
          <a:bodyPr spcFirstLastPara="1" wrap="square" lIns="91425" tIns="45700" rIns="91425" bIns="45700" anchor="t" anchorCtr="0">
            <a:normAutofit/>
          </a:bodyPr>
          <a:lstStyle/>
          <a:p>
            <a:pPr marL="449263" lvl="0" indent="-449263" algn="just" rtl="0">
              <a:lnSpc>
                <a:spcPct val="90000"/>
              </a:lnSpc>
              <a:spcBef>
                <a:spcPts val="0"/>
              </a:spcBef>
              <a:spcAft>
                <a:spcPts val="0"/>
              </a:spcAft>
              <a:buClr>
                <a:srgbClr val="222222"/>
              </a:buClr>
              <a:buSzPts val="2800"/>
              <a:buFont typeface="Noto Sans Symbols"/>
              <a:buChar char="⮚"/>
            </a:pPr>
            <a:r>
              <a:rPr lang="en-US">
                <a:solidFill>
                  <a:schemeClr val="dk1"/>
                </a:solidFill>
                <a:latin typeface="Times New Roman"/>
                <a:ea typeface="Times New Roman"/>
                <a:cs typeface="Times New Roman"/>
                <a:sym typeface="Times New Roman"/>
              </a:rPr>
              <a:t>As ANPR technology continues to advance, it is expected to play an increasingly vital role in smart cities, transportation systems, and security applications. Striking a balance between the advantages of ANPR and individual privacy protection is critical, ensuring that ANPR technology is employed responsibly and ethically. In the coming years, ANPR systems are poised to become even more integral to various aspects of our daily lives, contributing to improved efficiency and safety in a variety of contexts. </a:t>
            </a:r>
            <a:endParaRPr/>
          </a:p>
          <a:p>
            <a:pPr marL="449263" lvl="0" indent="-449263" algn="just" rtl="0">
              <a:lnSpc>
                <a:spcPct val="90000"/>
              </a:lnSpc>
              <a:spcBef>
                <a:spcPts val="0"/>
              </a:spcBef>
              <a:spcAft>
                <a:spcPts val="0"/>
              </a:spcAft>
              <a:buClr>
                <a:srgbClr val="222222"/>
              </a:buClr>
              <a:buSzPts val="2800"/>
              <a:buFont typeface="Noto Sans Symbols"/>
              <a:buChar char="⮚"/>
            </a:pPr>
            <a:r>
              <a:rPr lang="en-US">
                <a:solidFill>
                  <a:schemeClr val="dk1"/>
                </a:solidFill>
                <a:latin typeface="Times New Roman"/>
                <a:ea typeface="Times New Roman"/>
                <a:cs typeface="Times New Roman"/>
                <a:sym typeface="Times New Roman"/>
              </a:rPr>
              <a:t>Automatic License/Number Plate Recognition (ANPR) is a technology that has revolutionized various fields, ranging from traffic management and law enforcement to security and access control. ANPR systems have proven to be invaluable tools for automating the identification and tracking of vehicles through their license plates.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FUTURE ENHANCEMENT</a:t>
            </a:r>
            <a:endParaRPr/>
          </a:p>
        </p:txBody>
      </p:sp>
      <p:sp>
        <p:nvSpPr>
          <p:cNvPr id="244" name="Google Shape;244;p13"/>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245" name="Google Shape;245;p13"/>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capstone project                                                                                              Department of ECE, KGiSL Institute of Technology, Coimbatore </a:t>
            </a:r>
            <a:endParaRPr/>
          </a:p>
        </p:txBody>
      </p:sp>
      <p:sp>
        <p:nvSpPr>
          <p:cNvPr id="246" name="Google Shape;246;p13"/>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247" name="Google Shape;247;p13"/>
          <p:cNvPicPr preferRelativeResize="0"/>
          <p:nvPr/>
        </p:nvPicPr>
        <p:blipFill rotWithShape="1">
          <a:blip r:embed="rId3">
            <a:alphaModFix/>
          </a:blip>
          <a:srcRect/>
          <a:stretch/>
        </p:blipFill>
        <p:spPr>
          <a:xfrm>
            <a:off x="11202296" y="0"/>
            <a:ext cx="989704" cy="925158"/>
          </a:xfrm>
          <a:prstGeom prst="rect">
            <a:avLst/>
          </a:prstGeom>
          <a:noFill/>
          <a:ln>
            <a:noFill/>
          </a:ln>
        </p:spPr>
      </p:pic>
      <p:sp>
        <p:nvSpPr>
          <p:cNvPr id="248" name="Google Shape;248;p13"/>
          <p:cNvSpPr txBox="1">
            <a:spLocks noGrp="1"/>
          </p:cNvSpPr>
          <p:nvPr>
            <p:ph type="body" idx="1"/>
          </p:nvPr>
        </p:nvSpPr>
        <p:spPr>
          <a:xfrm>
            <a:off x="303213" y="925513"/>
            <a:ext cx="11753850" cy="5362575"/>
          </a:xfrm>
          <a:prstGeom prst="rect">
            <a:avLst/>
          </a:prstGeom>
          <a:noFill/>
          <a:ln>
            <a:noFill/>
          </a:ln>
        </p:spPr>
        <p:txBody>
          <a:bodyPr spcFirstLastPara="1" wrap="square" lIns="91425" tIns="45700" rIns="91425" bIns="45700" anchor="t" anchorCtr="0">
            <a:normAutofit/>
          </a:bodyPr>
          <a:lstStyle/>
          <a:p>
            <a:pPr marL="449263" lvl="0" indent="-449263" algn="just" rtl="0">
              <a:lnSpc>
                <a:spcPct val="90000"/>
              </a:lnSpc>
              <a:spcBef>
                <a:spcPts val="0"/>
              </a:spcBef>
              <a:spcAft>
                <a:spcPts val="0"/>
              </a:spcAft>
              <a:buClr>
                <a:srgbClr val="222222"/>
              </a:buClr>
              <a:buSzPts val="2800"/>
              <a:buFont typeface="Noto Sans Symbols"/>
              <a:buChar char="⮚"/>
            </a:pPr>
            <a:r>
              <a:rPr lang="en-US">
                <a:solidFill>
                  <a:schemeClr val="dk1"/>
                </a:solidFill>
                <a:latin typeface="Times New Roman"/>
                <a:ea typeface="Times New Roman"/>
                <a:cs typeface="Times New Roman"/>
                <a:sym typeface="Times New Roman"/>
              </a:rPr>
              <a:t>The field of Automatic License/Number Plate Recognition (ANPR) continues to evolve rapidly with advancements in technology. Future enhancements in ANPR systems are expected to address existing challenges and expand their capabilities. Here are some potential future enhancements for ANPR.</a:t>
            </a:r>
            <a:endParaRPr/>
          </a:p>
          <a:p>
            <a:pPr marL="449263" lvl="0" indent="-449263" algn="just" rtl="0">
              <a:lnSpc>
                <a:spcPct val="90000"/>
              </a:lnSpc>
              <a:spcBef>
                <a:spcPts val="0"/>
              </a:spcBef>
              <a:spcAft>
                <a:spcPts val="0"/>
              </a:spcAft>
              <a:buClr>
                <a:srgbClr val="222222"/>
              </a:buClr>
              <a:buSzPts val="2800"/>
              <a:buFont typeface="Noto Sans Symbols"/>
              <a:buChar char="⮚"/>
            </a:pPr>
            <a:r>
              <a:rPr lang="en-US">
                <a:solidFill>
                  <a:schemeClr val="dk1"/>
                </a:solidFill>
                <a:latin typeface="Times New Roman"/>
                <a:ea typeface="Times New Roman"/>
                <a:cs typeface="Times New Roman"/>
                <a:sym typeface="Times New Roman"/>
              </a:rPr>
              <a:t>Cloud Integration: Cloud-based ANPR solutions will continue to grow, offering scalability, remote access, and data analytics capabilities. Cloud-based ANPR will be integrated with smart city infrastructure to enhance urban planning and traffic management.</a:t>
            </a:r>
            <a:endParaRPr/>
          </a:p>
          <a:p>
            <a:pPr marL="449263" lvl="0" indent="-449263" algn="just" rtl="0">
              <a:lnSpc>
                <a:spcPct val="90000"/>
              </a:lnSpc>
              <a:spcBef>
                <a:spcPts val="0"/>
              </a:spcBef>
              <a:spcAft>
                <a:spcPts val="0"/>
              </a:spcAft>
              <a:buClr>
                <a:srgbClr val="222222"/>
              </a:buClr>
              <a:buSzPts val="2800"/>
              <a:buFont typeface="Noto Sans Symbols"/>
              <a:buChar char="⮚"/>
            </a:pPr>
            <a:r>
              <a:rPr lang="en-US">
                <a:solidFill>
                  <a:schemeClr val="dk1"/>
                </a:solidFill>
                <a:latin typeface="Times New Roman"/>
                <a:ea typeface="Times New Roman"/>
                <a:cs typeface="Times New Roman"/>
                <a:sym typeface="Times New Roman"/>
              </a:rPr>
              <a:t>Privacy Protection: As privacy concerns grow, ANPR technology will focus on privacy protection measures. Techniques like on-device processing, data anonymization, and encryption will be implemented to safeguard sensitive information.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REFERENCE</a:t>
            </a:r>
            <a:endParaRPr/>
          </a:p>
        </p:txBody>
      </p:sp>
      <p:sp>
        <p:nvSpPr>
          <p:cNvPr id="254" name="Google Shape;254;p14"/>
          <p:cNvSpPr txBox="1">
            <a:spLocks noGrp="1"/>
          </p:cNvSpPr>
          <p:nvPr>
            <p:ph type="body" idx="1"/>
          </p:nvPr>
        </p:nvSpPr>
        <p:spPr>
          <a:xfrm>
            <a:off x="303628" y="925159"/>
            <a:ext cx="11753556" cy="5363102"/>
          </a:xfrm>
          <a:prstGeom prst="rect">
            <a:avLst/>
          </a:prstGeom>
          <a:noFill/>
          <a:ln>
            <a:noFill/>
          </a:ln>
        </p:spPr>
        <p:txBody>
          <a:bodyPr spcFirstLastPara="1" wrap="square" lIns="91425" tIns="45700" rIns="91425" bIns="45700" anchor="t" anchorCtr="0">
            <a:noAutofit/>
          </a:bodyPr>
          <a:lstStyle/>
          <a:p>
            <a:pPr marL="365125" lvl="0" indent="-365125" algn="just" rtl="0">
              <a:lnSpc>
                <a:spcPct val="90000"/>
              </a:lnSpc>
              <a:spcBef>
                <a:spcPts val="0"/>
              </a:spcBef>
              <a:spcAft>
                <a:spcPts val="0"/>
              </a:spcAft>
              <a:buSzPts val="2400"/>
              <a:buNone/>
            </a:pPr>
            <a:r>
              <a:rPr lang="en-US" sz="2400">
                <a:latin typeface="Calibri"/>
                <a:ea typeface="Calibri"/>
                <a:cs typeface="Calibri"/>
                <a:sym typeface="Calibri"/>
              </a:rPr>
              <a:t>[1] </a:t>
            </a:r>
            <a:r>
              <a:rPr lang="en-US" sz="3200" b="1">
                <a:latin typeface="Calibri"/>
                <a:ea typeface="Calibri"/>
                <a:cs typeface="Calibri"/>
                <a:sym typeface="Calibri"/>
              </a:rPr>
              <a:t>Books</a:t>
            </a:r>
            <a:r>
              <a:rPr lang="en-US" sz="3200">
                <a:latin typeface="Calibri"/>
                <a:ea typeface="Calibri"/>
                <a:cs typeface="Calibri"/>
                <a:sym typeface="Calibri"/>
              </a:rPr>
              <a:t>:"Automatic License Plate Recognition System" by Delft University of Technology,"Automatic Number Plate Recognition on Android Platform" by Marwa F. Abdou and Hala H. Zayed.</a:t>
            </a:r>
            <a:endParaRPr/>
          </a:p>
          <a:p>
            <a:pPr marL="0" marR="0" lvl="0" indent="0" algn="just" rtl="0">
              <a:lnSpc>
                <a:spcPct val="100000"/>
              </a:lnSpc>
              <a:spcBef>
                <a:spcPts val="0"/>
              </a:spcBef>
              <a:spcAft>
                <a:spcPts val="0"/>
              </a:spcAft>
              <a:buClr>
                <a:srgbClr val="000000"/>
              </a:buClr>
              <a:buSzPts val="1600"/>
              <a:buFont typeface="Arial"/>
              <a:buNone/>
            </a:pPr>
            <a:r>
              <a:rPr lang="en-US" sz="3200">
                <a:latin typeface="Calibri"/>
                <a:ea typeface="Calibri"/>
                <a:cs typeface="Calibri"/>
                <a:sym typeface="Calibri"/>
              </a:rPr>
              <a:t>[ 2] </a:t>
            </a:r>
            <a:r>
              <a:rPr lang="en-US" sz="3200" b="0" i="0" u="none" strike="noStrike" cap="none">
                <a:solidFill>
                  <a:schemeClr val="dk1"/>
                </a:solidFill>
                <a:latin typeface="Times"/>
                <a:ea typeface="Times"/>
                <a:cs typeface="Times"/>
                <a:sym typeface="Times"/>
              </a:rPr>
              <a:t>Adrian Rosebrock </a:t>
            </a:r>
            <a:endParaRPr/>
          </a:p>
          <a:p>
            <a:pPr marL="0" marR="0" lvl="0" indent="0" algn="just" rtl="0">
              <a:lnSpc>
                <a:spcPct val="100000"/>
              </a:lnSpc>
              <a:spcBef>
                <a:spcPts val="0"/>
              </a:spcBef>
              <a:spcAft>
                <a:spcPts val="0"/>
              </a:spcAft>
              <a:buClr>
                <a:srgbClr val="000000"/>
              </a:buClr>
              <a:buSzPts val="1600"/>
              <a:buFont typeface="Arial"/>
              <a:buNone/>
            </a:pPr>
            <a:r>
              <a:rPr lang="en-US" sz="3200" u="none" strike="noStrike" cap="none">
                <a:latin typeface="Times"/>
                <a:ea typeface="Times"/>
                <a:cs typeface="Times"/>
                <a:sym typeface="Times"/>
              </a:rPr>
              <a:t> "OpenCV: Automatic License/Number Plate Recognition (ANPR) with Python</a:t>
            </a:r>
            <a:r>
              <a:rPr lang="en-US" sz="3200" i="0" u="none" strike="noStrike" cap="none">
                <a:solidFill>
                  <a:schemeClr val="dk1"/>
                </a:solidFill>
                <a:latin typeface="Times"/>
                <a:ea typeface="Times"/>
                <a:cs typeface="Times"/>
                <a:sym typeface="Times"/>
              </a:rPr>
              <a:t>.</a:t>
            </a:r>
            <a:r>
              <a:rPr lang="en-US" sz="3200" u="none" strike="noStrike" cap="none">
                <a:latin typeface="Times"/>
                <a:ea typeface="Times"/>
                <a:cs typeface="Times"/>
                <a:sym typeface="Times"/>
              </a:rPr>
              <a:t>"</a:t>
            </a:r>
            <a:endParaRPr sz="3200" i="0" u="none" strike="noStrike" cap="none">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r>
              <a:rPr lang="en-US" sz="3200" i="0" u="none" strike="noStrike" cap="none">
                <a:solidFill>
                  <a:schemeClr val="dk1"/>
                </a:solidFill>
                <a:latin typeface="Times"/>
                <a:ea typeface="Times"/>
                <a:cs typeface="Times"/>
                <a:sym typeface="Times"/>
              </a:rPr>
              <a:t>Publisher:pyimagesearch Year at 2021.</a:t>
            </a:r>
            <a:endParaRPr/>
          </a:p>
          <a:p>
            <a:pPr marL="0" lvl="0" indent="0" algn="just" rtl="0">
              <a:lnSpc>
                <a:spcPct val="90000"/>
              </a:lnSpc>
              <a:spcBef>
                <a:spcPts val="0"/>
              </a:spcBef>
              <a:spcAft>
                <a:spcPts val="0"/>
              </a:spcAft>
              <a:buSzPts val="3200"/>
              <a:buNone/>
            </a:pPr>
            <a:r>
              <a:rPr lang="en-US" sz="3200">
                <a:latin typeface="Times New Roman"/>
                <a:ea typeface="Times New Roman"/>
                <a:cs typeface="Times New Roman"/>
                <a:sym typeface="Times New Roman"/>
              </a:rPr>
              <a:t>[ 3] Online Tutorials and Courses:OpenCV Python Tutorials: OpenCV offers a wealth of resources and tutorials on image processing and ANPR. (https://docs.opencv.org/4.x/opencv-python-tutorials.html</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55" name="Google Shape;255;p14"/>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256" name="Google Shape;256;p14"/>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capstone project                                                                                              Department of ECE, KGiSL Institute of Technology, Coimbatore </a:t>
            </a:r>
            <a:endParaRPr/>
          </a:p>
        </p:txBody>
      </p:sp>
      <p:sp>
        <p:nvSpPr>
          <p:cNvPr id="257" name="Google Shape;257;p14"/>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pic>
        <p:nvPicPr>
          <p:cNvPr id="258" name="Google Shape;258;p14"/>
          <p:cNvPicPr preferRelativeResize="0"/>
          <p:nvPr/>
        </p:nvPicPr>
        <p:blipFill rotWithShape="1">
          <a:blip r:embed="rId3">
            <a:alphaModFix/>
          </a:blip>
          <a:srcRect/>
          <a:stretch/>
        </p:blipFill>
        <p:spPr>
          <a:xfrm>
            <a:off x="11202296" y="0"/>
            <a:ext cx="989704" cy="9251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15"/>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REFERENCE</a:t>
            </a:r>
            <a:endParaRPr/>
          </a:p>
        </p:txBody>
      </p:sp>
      <p:sp>
        <p:nvSpPr>
          <p:cNvPr id="264" name="Google Shape;264;p15"/>
          <p:cNvSpPr txBox="1">
            <a:spLocks noGrp="1"/>
          </p:cNvSpPr>
          <p:nvPr>
            <p:ph type="body" idx="1"/>
          </p:nvPr>
        </p:nvSpPr>
        <p:spPr>
          <a:xfrm>
            <a:off x="303628" y="925159"/>
            <a:ext cx="11753556" cy="5363102"/>
          </a:xfrm>
          <a:prstGeom prst="rect">
            <a:avLst/>
          </a:prstGeom>
          <a:noFill/>
          <a:ln>
            <a:noFill/>
          </a:ln>
        </p:spPr>
        <p:txBody>
          <a:bodyPr spcFirstLastPara="1" wrap="square" lIns="91425" tIns="45700" rIns="91425" bIns="45700" anchor="t" anchorCtr="0">
            <a:noAutofit/>
          </a:bodyPr>
          <a:lstStyle/>
          <a:p>
            <a:pPr marL="365125" lvl="0" indent="-365125" algn="just" rtl="0">
              <a:lnSpc>
                <a:spcPct val="90000"/>
              </a:lnSpc>
              <a:spcBef>
                <a:spcPts val="0"/>
              </a:spcBef>
              <a:spcAft>
                <a:spcPts val="0"/>
              </a:spcAft>
              <a:buSzPts val="2400"/>
              <a:buNone/>
            </a:pPr>
            <a:r>
              <a:rPr lang="en-US" sz="2400">
                <a:latin typeface="Calibri"/>
                <a:ea typeface="Calibri"/>
                <a:cs typeface="Calibri"/>
                <a:sym typeface="Calibri"/>
              </a:rPr>
              <a:t>[4] </a:t>
            </a:r>
            <a:r>
              <a:rPr lang="en-US" sz="2400" b="1">
                <a:latin typeface="Calibri"/>
                <a:ea typeface="Calibri"/>
                <a:cs typeface="Calibri"/>
                <a:sym typeface="Calibri"/>
              </a:rPr>
              <a:t>OpenALPR:</a:t>
            </a:r>
            <a:r>
              <a:rPr lang="en-US" sz="2400">
                <a:latin typeface="Calibri"/>
                <a:ea typeface="Calibri"/>
                <a:cs typeface="Calibri"/>
                <a:sym typeface="Calibri"/>
              </a:rPr>
              <a:t> An open-source automatic license plate recognition library (</a:t>
            </a:r>
            <a:r>
              <a:rPr lang="en-US" sz="2400" u="sng">
                <a:solidFill>
                  <a:schemeClr val="hlink"/>
                </a:solidFill>
                <a:latin typeface="Calibri"/>
                <a:ea typeface="Calibri"/>
                <a:cs typeface="Calibri"/>
                <a:sym typeface="Calibri"/>
                <a:hlinkClick r:id="rId3"/>
              </a:rPr>
              <a:t>https://github.com/openalpr/openalpr</a:t>
            </a:r>
            <a:r>
              <a:rPr lang="en-US" sz="2400">
                <a:latin typeface="Calibri"/>
                <a:ea typeface="Calibri"/>
                <a:cs typeface="Calibri"/>
                <a:sym typeface="Calibri"/>
              </a:rPr>
              <a:t>)</a:t>
            </a:r>
            <a:endParaRPr/>
          </a:p>
          <a:p>
            <a:pPr marL="365125" lvl="0" indent="-365125" algn="just" rtl="0">
              <a:lnSpc>
                <a:spcPct val="90000"/>
              </a:lnSpc>
              <a:spcBef>
                <a:spcPts val="0"/>
              </a:spcBef>
              <a:spcAft>
                <a:spcPts val="0"/>
              </a:spcAft>
              <a:buSzPts val="2400"/>
              <a:buNone/>
            </a:pPr>
            <a:r>
              <a:rPr lang="en-US" sz="2400">
                <a:latin typeface="Calibri"/>
                <a:ea typeface="Calibri"/>
                <a:cs typeface="Calibri"/>
                <a:sym typeface="Calibri"/>
              </a:rPr>
              <a:t>[5]  </a:t>
            </a:r>
            <a:r>
              <a:rPr lang="en-US" sz="2400" b="1">
                <a:latin typeface="Calibri"/>
                <a:ea typeface="Calibri"/>
                <a:cs typeface="Calibri"/>
                <a:sym typeface="Calibri"/>
              </a:rPr>
              <a:t>ANPR: </a:t>
            </a:r>
            <a:r>
              <a:rPr lang="en-US" sz="2400">
                <a:latin typeface="Calibri"/>
                <a:ea typeface="Calibri"/>
                <a:cs typeface="Calibri"/>
                <a:sym typeface="Calibri"/>
              </a:rPr>
              <a:t>A Python-based ANPR system (https://github.com/krshrimali/ANPR)Vehicle Number Plate Recognition using Raspberry Pi: A project for ANPR on Raspberry Pi (https://github.com/akash-joshi/Vehicle-Number-Plate-Recognition) </a:t>
            </a:r>
            <a:endParaRPr/>
          </a:p>
          <a:p>
            <a:pPr marL="365125" lvl="0" indent="-365125" algn="just" rtl="0">
              <a:lnSpc>
                <a:spcPct val="90000"/>
              </a:lnSpc>
              <a:spcBef>
                <a:spcPts val="0"/>
              </a:spcBef>
              <a:spcAft>
                <a:spcPts val="0"/>
              </a:spcAft>
              <a:buSzPts val="2400"/>
              <a:buNone/>
            </a:pPr>
            <a:r>
              <a:rPr lang="en-US" sz="2400">
                <a:latin typeface="Calibri"/>
                <a:ea typeface="Calibri"/>
                <a:cs typeface="Calibri"/>
                <a:sym typeface="Calibri"/>
              </a:rPr>
              <a:t>[6] </a:t>
            </a:r>
            <a:r>
              <a:rPr lang="en-US" sz="2400" b="1">
                <a:latin typeface="Calibri"/>
                <a:ea typeface="Calibri"/>
                <a:cs typeface="Calibri"/>
                <a:sym typeface="Calibri"/>
              </a:rPr>
              <a:t>Research Papers and Journals:</a:t>
            </a:r>
            <a:endParaRPr/>
          </a:p>
          <a:p>
            <a:pPr marL="365125" lvl="0" indent="-365125" algn="just" rtl="0">
              <a:lnSpc>
                <a:spcPct val="90000"/>
              </a:lnSpc>
              <a:spcBef>
                <a:spcPts val="0"/>
              </a:spcBef>
              <a:spcAft>
                <a:spcPts val="0"/>
              </a:spcAft>
              <a:buSzPts val="2400"/>
              <a:buNone/>
            </a:pPr>
            <a:r>
              <a:rPr lang="en-US" sz="2400" b="1">
                <a:latin typeface="Calibri"/>
                <a:ea typeface="Calibri"/>
                <a:cs typeface="Calibri"/>
                <a:sym typeface="Calibri"/>
              </a:rPr>
              <a:t>                 </a:t>
            </a:r>
            <a:r>
              <a:rPr lang="en-US" sz="2400">
                <a:latin typeface="Times New Roman"/>
                <a:ea typeface="Times New Roman"/>
                <a:cs typeface="Times New Roman"/>
                <a:sym typeface="Times New Roman"/>
              </a:rPr>
              <a:t>“License Plate Recognition System Based on Deep Learning” by Yang Liu, Shuai Zhang, Minghui Wu, and Jing-Yu Yang.</a:t>
            </a:r>
            <a:endParaRPr/>
          </a:p>
          <a:p>
            <a:pPr marL="365125" lvl="0" indent="-365125" algn="just" rtl="0">
              <a:lnSpc>
                <a:spcPct val="90000"/>
              </a:lnSpc>
              <a:spcBef>
                <a:spcPts val="0"/>
              </a:spcBef>
              <a:spcAft>
                <a:spcPts val="0"/>
              </a:spcAft>
              <a:buSzPts val="2400"/>
              <a:buNone/>
            </a:pPr>
            <a:r>
              <a:rPr lang="en-US" sz="2400">
                <a:latin typeface="Times New Roman"/>
                <a:ea typeface="Times New Roman"/>
                <a:cs typeface="Times New Roman"/>
                <a:sym typeface="Times New Roman"/>
              </a:rPr>
              <a:t>                “License Plate Recognition in Unconstrained Scenarios" by Zherong Pan, Chenglu Jin, and Zhong Qiu Lin in IEEE Transactions on Intelligent Transportation Systems”</a:t>
            </a:r>
            <a:endParaRPr/>
          </a:p>
        </p:txBody>
      </p:sp>
      <p:sp>
        <p:nvSpPr>
          <p:cNvPr id="265" name="Google Shape;265;p15"/>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266" name="Google Shape;266;p15"/>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capstone project                                                                                              Department of ECE, KGiSL Institute of Technology, Coimbatore </a:t>
            </a:r>
            <a:endParaRPr/>
          </a:p>
        </p:txBody>
      </p:sp>
      <p:sp>
        <p:nvSpPr>
          <p:cNvPr id="267" name="Google Shape;267;p15"/>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pic>
        <p:nvPicPr>
          <p:cNvPr id="268" name="Google Shape;268;p15"/>
          <p:cNvPicPr preferRelativeResize="0"/>
          <p:nvPr/>
        </p:nvPicPr>
        <p:blipFill rotWithShape="1">
          <a:blip r:embed="rId4">
            <a:alphaModFix/>
          </a:blip>
          <a:srcRect/>
          <a:stretch/>
        </p:blipFill>
        <p:spPr>
          <a:xfrm>
            <a:off x="11202296" y="0"/>
            <a:ext cx="989704" cy="9251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Agenda </a:t>
            </a:r>
            <a:endParaRPr/>
          </a:p>
        </p:txBody>
      </p:sp>
      <p:sp>
        <p:nvSpPr>
          <p:cNvPr id="91" name="Google Shape;91;p2"/>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fontScale="25000" lnSpcReduction="20000"/>
          </a:bodyPr>
          <a:lstStyle/>
          <a:p>
            <a:pPr marL="457200" lvl="0" indent="0" algn="l" rtl="0">
              <a:lnSpc>
                <a:spcPct val="90000"/>
              </a:lnSpc>
              <a:spcBef>
                <a:spcPts val="0"/>
              </a:spcBef>
              <a:spcAft>
                <a:spcPts val="0"/>
              </a:spcAft>
              <a:buSzPct val="257142"/>
              <a:buNone/>
            </a:pPr>
            <a:endParaRPr/>
          </a:p>
          <a:p>
            <a:pPr marL="534988" lvl="0" indent="-450850" algn="l" rtl="0">
              <a:lnSpc>
                <a:spcPct val="90000"/>
              </a:lnSpc>
              <a:spcBef>
                <a:spcPts val="0"/>
              </a:spcBef>
              <a:spcAft>
                <a:spcPts val="0"/>
              </a:spcAft>
              <a:buClr>
                <a:schemeClr val="dk1"/>
              </a:buClr>
              <a:buSzPct val="108107"/>
              <a:buFont typeface="Noto Sans Symbols"/>
              <a:buChar char="⮚"/>
            </a:pPr>
            <a:r>
              <a:rPr lang="en-US" sz="11600">
                <a:latin typeface="Times New Roman"/>
                <a:ea typeface="Times New Roman"/>
                <a:cs typeface="Times New Roman"/>
                <a:sym typeface="Times New Roman"/>
              </a:rPr>
              <a:t>Introduction</a:t>
            </a:r>
            <a:endParaRPr sz="11600">
              <a:latin typeface="Times New Roman"/>
              <a:ea typeface="Times New Roman"/>
              <a:cs typeface="Times New Roman"/>
              <a:sym typeface="Times New Roman"/>
            </a:endParaRPr>
          </a:p>
          <a:p>
            <a:pPr marL="534988" lvl="0" indent="-450850" algn="l" rtl="0">
              <a:lnSpc>
                <a:spcPct val="90000"/>
              </a:lnSpc>
              <a:spcBef>
                <a:spcPts val="1000"/>
              </a:spcBef>
              <a:spcAft>
                <a:spcPts val="0"/>
              </a:spcAft>
              <a:buClr>
                <a:schemeClr val="dk1"/>
              </a:buClr>
              <a:buSzPct val="108107"/>
              <a:buFont typeface="Noto Sans Symbols"/>
              <a:buChar char="⮚"/>
            </a:pPr>
            <a:r>
              <a:rPr lang="en-US" sz="11600">
                <a:latin typeface="Times New Roman"/>
                <a:ea typeface="Times New Roman"/>
                <a:cs typeface="Times New Roman"/>
                <a:sym typeface="Times New Roman"/>
              </a:rPr>
              <a:t>Literature Survey</a:t>
            </a:r>
            <a:endParaRPr/>
          </a:p>
          <a:p>
            <a:pPr marL="534987" lvl="0" indent="-450849" algn="l" rtl="0">
              <a:lnSpc>
                <a:spcPct val="90000"/>
              </a:lnSpc>
              <a:spcBef>
                <a:spcPts val="1000"/>
              </a:spcBef>
              <a:spcAft>
                <a:spcPts val="0"/>
              </a:spcAft>
              <a:buClr>
                <a:schemeClr val="dk1"/>
              </a:buClr>
              <a:buSzPct val="108107"/>
              <a:buFont typeface="Noto Sans Symbols"/>
              <a:buChar char="⮚"/>
            </a:pPr>
            <a:r>
              <a:rPr lang="en-US" sz="11600">
                <a:solidFill>
                  <a:schemeClr val="dk1"/>
                </a:solidFill>
                <a:latin typeface="Times New Roman"/>
                <a:ea typeface="Times New Roman"/>
                <a:cs typeface="Times New Roman"/>
                <a:sym typeface="Times New Roman"/>
              </a:rPr>
              <a:t>Objectives</a:t>
            </a:r>
            <a:endParaRPr sz="11600">
              <a:solidFill>
                <a:schemeClr val="dk1"/>
              </a:solidFill>
              <a:latin typeface="Times New Roman"/>
              <a:ea typeface="Times New Roman"/>
              <a:cs typeface="Times New Roman"/>
              <a:sym typeface="Times New Roman"/>
            </a:endParaRPr>
          </a:p>
          <a:p>
            <a:pPr marL="534987" lvl="0" indent="-435918" algn="l" rtl="0">
              <a:lnSpc>
                <a:spcPct val="90000"/>
              </a:lnSpc>
              <a:spcBef>
                <a:spcPts val="1000"/>
              </a:spcBef>
              <a:spcAft>
                <a:spcPts val="0"/>
              </a:spcAft>
              <a:buSzPct val="100000"/>
              <a:buFont typeface="Times New Roman"/>
              <a:buChar char="⮚"/>
            </a:pPr>
            <a:r>
              <a:rPr lang="en-US" sz="11600">
                <a:latin typeface="Times New Roman"/>
                <a:ea typeface="Times New Roman"/>
                <a:cs typeface="Times New Roman"/>
                <a:sym typeface="Times New Roman"/>
              </a:rPr>
              <a:t>Algorithm</a:t>
            </a:r>
            <a:endParaRPr sz="11600">
              <a:latin typeface="Times New Roman"/>
              <a:ea typeface="Times New Roman"/>
              <a:cs typeface="Times New Roman"/>
              <a:sym typeface="Times New Roman"/>
            </a:endParaRPr>
          </a:p>
          <a:p>
            <a:pPr marL="534987" lvl="0" indent="-435918" algn="l" rtl="0">
              <a:lnSpc>
                <a:spcPct val="90000"/>
              </a:lnSpc>
              <a:spcBef>
                <a:spcPts val="1000"/>
              </a:spcBef>
              <a:spcAft>
                <a:spcPts val="0"/>
              </a:spcAft>
              <a:buSzPct val="100000"/>
              <a:buFont typeface="Times New Roman"/>
              <a:buChar char="⮚"/>
            </a:pPr>
            <a:r>
              <a:rPr lang="en-US" sz="11600">
                <a:latin typeface="Times New Roman"/>
                <a:ea typeface="Times New Roman"/>
                <a:cs typeface="Times New Roman"/>
                <a:sym typeface="Times New Roman"/>
              </a:rPr>
              <a:t>Proposed Block diagram</a:t>
            </a:r>
            <a:endParaRPr sz="11600">
              <a:latin typeface="Times New Roman"/>
              <a:ea typeface="Times New Roman"/>
              <a:cs typeface="Times New Roman"/>
              <a:sym typeface="Times New Roman"/>
            </a:endParaRPr>
          </a:p>
          <a:p>
            <a:pPr marL="534988" lvl="0" indent="-435918" algn="l" rtl="0">
              <a:lnSpc>
                <a:spcPct val="90000"/>
              </a:lnSpc>
              <a:spcBef>
                <a:spcPts val="1000"/>
              </a:spcBef>
              <a:spcAft>
                <a:spcPts val="0"/>
              </a:spcAft>
              <a:buSzPct val="100000"/>
              <a:buFont typeface="Times New Roman"/>
              <a:buChar char="⮚"/>
            </a:pPr>
            <a:r>
              <a:rPr lang="en-US" sz="11600">
                <a:latin typeface="Times New Roman"/>
                <a:ea typeface="Times New Roman"/>
                <a:cs typeface="Times New Roman"/>
                <a:sym typeface="Times New Roman"/>
              </a:rPr>
              <a:t>Output </a:t>
            </a:r>
            <a:endParaRPr sz="11600">
              <a:latin typeface="Times New Roman"/>
              <a:ea typeface="Times New Roman"/>
              <a:cs typeface="Times New Roman"/>
              <a:sym typeface="Times New Roman"/>
            </a:endParaRPr>
          </a:p>
          <a:p>
            <a:pPr marL="534988" lvl="0" indent="-450850" algn="l" rtl="0">
              <a:lnSpc>
                <a:spcPct val="90000"/>
              </a:lnSpc>
              <a:spcBef>
                <a:spcPts val="1000"/>
              </a:spcBef>
              <a:spcAft>
                <a:spcPts val="0"/>
              </a:spcAft>
              <a:buClr>
                <a:schemeClr val="dk1"/>
              </a:buClr>
              <a:buSzPct val="108107"/>
              <a:buFont typeface="Noto Sans Symbols"/>
              <a:buChar char="⮚"/>
            </a:pPr>
            <a:r>
              <a:rPr lang="en-US" sz="11600">
                <a:solidFill>
                  <a:schemeClr val="dk1"/>
                </a:solidFill>
                <a:latin typeface="Times New Roman"/>
                <a:ea typeface="Times New Roman"/>
                <a:cs typeface="Times New Roman"/>
                <a:sym typeface="Times New Roman"/>
              </a:rPr>
              <a:t>Merits/Advances</a:t>
            </a:r>
            <a:endParaRPr/>
          </a:p>
          <a:p>
            <a:pPr marL="534988" lvl="0" indent="-450850" algn="l" rtl="0">
              <a:lnSpc>
                <a:spcPct val="90000"/>
              </a:lnSpc>
              <a:spcBef>
                <a:spcPts val="1000"/>
              </a:spcBef>
              <a:spcAft>
                <a:spcPts val="0"/>
              </a:spcAft>
              <a:buClr>
                <a:schemeClr val="dk1"/>
              </a:buClr>
              <a:buSzPct val="108107"/>
              <a:buFont typeface="Noto Sans Symbols"/>
              <a:buChar char="⮚"/>
            </a:pPr>
            <a:r>
              <a:rPr lang="en-US" sz="11600">
                <a:solidFill>
                  <a:schemeClr val="dk1"/>
                </a:solidFill>
                <a:latin typeface="Times New Roman"/>
                <a:ea typeface="Times New Roman"/>
                <a:cs typeface="Times New Roman"/>
                <a:sym typeface="Times New Roman"/>
              </a:rPr>
              <a:t>Challenges Faced</a:t>
            </a:r>
            <a:endParaRPr/>
          </a:p>
          <a:p>
            <a:pPr marL="534988" lvl="0" indent="-450850" algn="l" rtl="0">
              <a:lnSpc>
                <a:spcPct val="90000"/>
              </a:lnSpc>
              <a:spcBef>
                <a:spcPts val="1000"/>
              </a:spcBef>
              <a:spcAft>
                <a:spcPts val="0"/>
              </a:spcAft>
              <a:buClr>
                <a:schemeClr val="dk1"/>
              </a:buClr>
              <a:buSzPct val="108107"/>
              <a:buFont typeface="Noto Sans Symbols"/>
              <a:buChar char="⮚"/>
            </a:pPr>
            <a:r>
              <a:rPr lang="en-US" sz="11600">
                <a:solidFill>
                  <a:schemeClr val="dk1"/>
                </a:solidFill>
                <a:latin typeface="Times New Roman"/>
                <a:ea typeface="Times New Roman"/>
                <a:cs typeface="Times New Roman"/>
                <a:sym typeface="Times New Roman"/>
              </a:rPr>
              <a:t>Conclusion</a:t>
            </a:r>
            <a:endParaRPr/>
          </a:p>
          <a:p>
            <a:pPr marL="534988" lvl="0" indent="-450850" algn="l" rtl="0">
              <a:lnSpc>
                <a:spcPct val="90000"/>
              </a:lnSpc>
              <a:spcBef>
                <a:spcPts val="1000"/>
              </a:spcBef>
              <a:spcAft>
                <a:spcPts val="0"/>
              </a:spcAft>
              <a:buClr>
                <a:schemeClr val="dk1"/>
              </a:buClr>
              <a:buSzPct val="108107"/>
              <a:buFont typeface="Noto Sans Symbols"/>
              <a:buChar char="⮚"/>
            </a:pPr>
            <a:r>
              <a:rPr lang="en-US" sz="11600">
                <a:solidFill>
                  <a:schemeClr val="dk1"/>
                </a:solidFill>
                <a:latin typeface="Times New Roman"/>
                <a:ea typeface="Times New Roman"/>
                <a:cs typeface="Times New Roman"/>
                <a:sym typeface="Times New Roman"/>
              </a:rPr>
              <a:t>Future enhancement</a:t>
            </a:r>
            <a:endParaRPr/>
          </a:p>
          <a:p>
            <a:pPr marL="534988" lvl="0" indent="-450850" algn="l" rtl="0">
              <a:lnSpc>
                <a:spcPct val="90000"/>
              </a:lnSpc>
              <a:spcBef>
                <a:spcPts val="1000"/>
              </a:spcBef>
              <a:spcAft>
                <a:spcPts val="0"/>
              </a:spcAft>
              <a:buClr>
                <a:schemeClr val="dk1"/>
              </a:buClr>
              <a:buSzPct val="108107"/>
              <a:buFont typeface="Noto Sans Symbols"/>
              <a:buChar char="⮚"/>
            </a:pPr>
            <a:r>
              <a:rPr lang="en-US" sz="11600">
                <a:solidFill>
                  <a:schemeClr val="dk1"/>
                </a:solidFill>
                <a:latin typeface="Times New Roman"/>
                <a:ea typeface="Times New Roman"/>
                <a:cs typeface="Times New Roman"/>
                <a:sym typeface="Times New Roman"/>
              </a:rPr>
              <a:t>Reference</a:t>
            </a:r>
            <a:endParaRPr/>
          </a:p>
          <a:p>
            <a:pPr marL="534988" lvl="0" indent="-378768" algn="l" rtl="0">
              <a:lnSpc>
                <a:spcPct val="90000"/>
              </a:lnSpc>
              <a:spcBef>
                <a:spcPts val="1000"/>
              </a:spcBef>
              <a:spcAft>
                <a:spcPts val="0"/>
              </a:spcAft>
              <a:buClr>
                <a:schemeClr val="dk1"/>
              </a:buClr>
              <a:buSzPct val="108108"/>
              <a:buFont typeface="Noto Sans Symbols"/>
              <a:buNone/>
            </a:pPr>
            <a:endParaRPr sz="4200">
              <a:solidFill>
                <a:schemeClr val="dk1"/>
              </a:solidFill>
              <a:latin typeface="Times New Roman"/>
              <a:ea typeface="Times New Roman"/>
              <a:cs typeface="Times New Roman"/>
              <a:sym typeface="Times New Roman"/>
            </a:endParaRPr>
          </a:p>
          <a:p>
            <a:pPr marL="534988" lvl="0" indent="-378768" algn="l" rtl="0">
              <a:lnSpc>
                <a:spcPct val="90000"/>
              </a:lnSpc>
              <a:spcBef>
                <a:spcPts val="1000"/>
              </a:spcBef>
              <a:spcAft>
                <a:spcPts val="0"/>
              </a:spcAft>
              <a:buClr>
                <a:schemeClr val="dk1"/>
              </a:buClr>
              <a:buSzPct val="108108"/>
              <a:buFont typeface="Noto Sans Symbols"/>
              <a:buNone/>
            </a:pPr>
            <a:endParaRPr sz="4200">
              <a:solidFill>
                <a:schemeClr val="dk1"/>
              </a:solidFill>
              <a:latin typeface="Times New Roman"/>
              <a:ea typeface="Times New Roman"/>
              <a:cs typeface="Times New Roman"/>
              <a:sym typeface="Times New Roman"/>
            </a:endParaRPr>
          </a:p>
          <a:p>
            <a:pPr marL="534988" lvl="0" indent="-378768" algn="l" rtl="0">
              <a:lnSpc>
                <a:spcPct val="90000"/>
              </a:lnSpc>
              <a:spcBef>
                <a:spcPts val="1000"/>
              </a:spcBef>
              <a:spcAft>
                <a:spcPts val="0"/>
              </a:spcAft>
              <a:buClr>
                <a:schemeClr val="dk1"/>
              </a:buClr>
              <a:buSzPct val="108108"/>
              <a:buFont typeface="Noto Sans Symbols"/>
              <a:buNone/>
            </a:pPr>
            <a:endParaRPr sz="4200">
              <a:solidFill>
                <a:schemeClr val="dk1"/>
              </a:solidFill>
              <a:latin typeface="Times New Roman"/>
              <a:ea typeface="Times New Roman"/>
              <a:cs typeface="Times New Roman"/>
              <a:sym typeface="Times New Roman"/>
            </a:endParaRPr>
          </a:p>
          <a:p>
            <a:pPr marL="534988" lvl="0" indent="-378768" algn="l" rtl="0">
              <a:lnSpc>
                <a:spcPct val="90000"/>
              </a:lnSpc>
              <a:spcBef>
                <a:spcPts val="1000"/>
              </a:spcBef>
              <a:spcAft>
                <a:spcPts val="0"/>
              </a:spcAft>
              <a:buClr>
                <a:schemeClr val="dk1"/>
              </a:buClr>
              <a:buSzPct val="108108"/>
              <a:buFont typeface="Noto Sans Symbols"/>
              <a:buNone/>
            </a:pPr>
            <a:endParaRPr sz="4200">
              <a:solidFill>
                <a:schemeClr val="dk1"/>
              </a:solidFill>
              <a:latin typeface="Times New Roman"/>
              <a:ea typeface="Times New Roman"/>
              <a:cs typeface="Times New Roman"/>
              <a:sym typeface="Times New Roman"/>
            </a:endParaRPr>
          </a:p>
          <a:p>
            <a:pPr marL="84138" lvl="0" indent="0" algn="l" rtl="0">
              <a:lnSpc>
                <a:spcPct val="90000"/>
              </a:lnSpc>
              <a:spcBef>
                <a:spcPts val="1000"/>
              </a:spcBef>
              <a:spcAft>
                <a:spcPts val="0"/>
              </a:spcAft>
              <a:buClr>
                <a:schemeClr val="dk1"/>
              </a:buClr>
              <a:buSzPct val="108108"/>
              <a:buNone/>
            </a:pPr>
            <a:r>
              <a:rPr lang="en-US" sz="4200">
                <a:solidFill>
                  <a:schemeClr val="dk1"/>
                </a:solidFill>
                <a:latin typeface="Times New Roman"/>
                <a:ea typeface="Times New Roman"/>
                <a:cs typeface="Times New Roman"/>
                <a:sym typeface="Times New Roman"/>
              </a:rPr>
              <a:t>    </a:t>
            </a:r>
            <a:endParaRPr sz="4200">
              <a:solidFill>
                <a:schemeClr val="dk1"/>
              </a:solidFill>
              <a:latin typeface="Times New Roman"/>
              <a:ea typeface="Times New Roman"/>
              <a:cs typeface="Times New Roman"/>
              <a:sym typeface="Times New Roman"/>
            </a:endParaRPr>
          </a:p>
          <a:p>
            <a:pPr marL="84138" lvl="0" indent="0" algn="l" rtl="0">
              <a:lnSpc>
                <a:spcPct val="90000"/>
              </a:lnSpc>
              <a:spcBef>
                <a:spcPts val="1000"/>
              </a:spcBef>
              <a:spcAft>
                <a:spcPts val="0"/>
              </a:spcAft>
              <a:buClr>
                <a:schemeClr val="dk1"/>
              </a:buClr>
              <a:buSzPct val="108108"/>
              <a:buNone/>
            </a:pPr>
            <a:r>
              <a:rPr lang="en-US" sz="4200">
                <a:latin typeface="Times New Roman"/>
                <a:ea typeface="Times New Roman"/>
                <a:cs typeface="Times New Roman"/>
                <a:sym typeface="Times New Roman"/>
              </a:rPr>
              <a:t> </a:t>
            </a:r>
            <a:endParaRPr sz="42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8108"/>
              <a:buNone/>
            </a:pPr>
            <a:endParaRPr/>
          </a:p>
        </p:txBody>
      </p:sp>
      <p:sp>
        <p:nvSpPr>
          <p:cNvPr id="92" name="Google Shape;92;p2"/>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93" name="Google Shape;93;p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capstone project                                                                                            Department of ECE, KGiSL Institute of Technology, Coimbatore </a:t>
            </a:r>
            <a:endParaRPr/>
          </a:p>
        </p:txBody>
      </p:sp>
      <p:sp>
        <p:nvSpPr>
          <p:cNvPr id="94" name="Google Shape;94;p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95" name="Google Shape;95;p2"/>
          <p:cNvPicPr preferRelativeResize="0"/>
          <p:nvPr/>
        </p:nvPicPr>
        <p:blipFill rotWithShape="1">
          <a:blip r:embed="rId3">
            <a:alphaModFix/>
          </a:blip>
          <a:srcRect/>
          <a:stretch/>
        </p:blipFill>
        <p:spPr>
          <a:xfrm>
            <a:off x="11202296" y="0"/>
            <a:ext cx="989704" cy="9251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p16"/>
          <p:cNvSpPr txBox="1">
            <a:spLocks noGrp="1"/>
          </p:cNvSpPr>
          <p:nvPr>
            <p:ph type="title"/>
          </p:nvPr>
        </p:nvSpPr>
        <p:spPr>
          <a:xfrm>
            <a:off x="764343" y="2801550"/>
            <a:ext cx="10515600" cy="12893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lgerian"/>
              <a:buNone/>
            </a:pPr>
            <a:r>
              <a:rPr lang="en-US" sz="7800">
                <a:latin typeface="Algerian"/>
                <a:ea typeface="Algerian"/>
                <a:cs typeface="Algerian"/>
                <a:sym typeface="Algerian"/>
              </a:rPr>
              <a:t>THANK YOU</a:t>
            </a:r>
            <a:br>
              <a:rPr lang="en-US" sz="6000">
                <a:latin typeface="Algerian"/>
                <a:ea typeface="Algerian"/>
                <a:cs typeface="Algerian"/>
                <a:sym typeface="Algerian"/>
              </a:rPr>
            </a:br>
            <a:endParaRPr sz="6000"/>
          </a:p>
        </p:txBody>
      </p:sp>
      <p:sp>
        <p:nvSpPr>
          <p:cNvPr id="274" name="Google Shape;274;p16"/>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275" name="Google Shape;275;p16"/>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capstone project                                                                                               Department of ECE, KGiSL Institute of Technology, Coimbatore </a:t>
            </a:r>
            <a:endParaRPr/>
          </a:p>
        </p:txBody>
      </p:sp>
      <p:sp>
        <p:nvSpPr>
          <p:cNvPr id="276" name="Google Shape;276;p16"/>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277" name="Google Shape;277;p16"/>
          <p:cNvPicPr preferRelativeResize="0"/>
          <p:nvPr/>
        </p:nvPicPr>
        <p:blipFill rotWithShape="1">
          <a:blip r:embed="rId3">
            <a:alphaModFix/>
          </a:blip>
          <a:srcRect/>
          <a:stretch/>
        </p:blipFill>
        <p:spPr>
          <a:xfrm>
            <a:off x="11202296" y="0"/>
            <a:ext cx="989704" cy="9251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INTRODUCTION</a:t>
            </a:r>
            <a:endParaRPr/>
          </a:p>
        </p:txBody>
      </p:sp>
      <p:sp>
        <p:nvSpPr>
          <p:cNvPr id="101" name="Google Shape;101;p4"/>
          <p:cNvSpPr txBox="1">
            <a:spLocks noGrp="1"/>
          </p:cNvSpPr>
          <p:nvPr>
            <p:ph type="body" idx="1"/>
          </p:nvPr>
        </p:nvSpPr>
        <p:spPr>
          <a:xfrm>
            <a:off x="303628" y="1101212"/>
            <a:ext cx="10876990" cy="5093111"/>
          </a:xfrm>
          <a:prstGeom prst="rect">
            <a:avLst/>
          </a:prstGeom>
          <a:noFill/>
          <a:ln>
            <a:noFill/>
          </a:ln>
        </p:spPr>
        <p:txBody>
          <a:bodyPr spcFirstLastPara="1" wrap="square" lIns="91425" tIns="144000" rIns="91425" bIns="54000" anchor="t" anchorCtr="0">
            <a:normAutofit fontScale="25000" lnSpcReduction="20000"/>
          </a:bodyPr>
          <a:lstStyle/>
          <a:p>
            <a:pPr marL="534988" lvl="0" indent="-420818" algn="just" rtl="0">
              <a:lnSpc>
                <a:spcPct val="100000"/>
              </a:lnSpc>
              <a:spcBef>
                <a:spcPts val="0"/>
              </a:spcBef>
              <a:spcAft>
                <a:spcPts val="0"/>
              </a:spcAft>
              <a:buSzPct val="142968"/>
              <a:buFont typeface="Noto Sans Symbols"/>
              <a:buChar char="⮚"/>
            </a:pPr>
            <a:r>
              <a:rPr lang="en-US" sz="6507">
                <a:latin typeface="Times New Roman"/>
                <a:ea typeface="Times New Roman"/>
                <a:cs typeface="Times New Roman"/>
                <a:sym typeface="Times New Roman"/>
              </a:rPr>
              <a:t>The tasks of managing and using cars well, cracking theft and robbery of motor vehicles, as well as maintaining the normal order of urban transport have become increasingly heavy. </a:t>
            </a:r>
            <a:endParaRPr sz="4707"/>
          </a:p>
          <a:p>
            <a:pPr marL="534988" lvl="0" indent="-273048" algn="just" rtl="0">
              <a:lnSpc>
                <a:spcPct val="100000"/>
              </a:lnSpc>
              <a:spcBef>
                <a:spcPts val="0"/>
              </a:spcBef>
              <a:spcAft>
                <a:spcPts val="0"/>
              </a:spcAft>
              <a:buSzPct val="121097"/>
              <a:buFont typeface="Noto Sans Symbols"/>
              <a:buNone/>
            </a:pPr>
            <a:endParaRPr sz="6107">
              <a:latin typeface="Times New Roman"/>
              <a:ea typeface="Times New Roman"/>
              <a:cs typeface="Times New Roman"/>
              <a:sym typeface="Times New Roman"/>
            </a:endParaRPr>
          </a:p>
          <a:p>
            <a:pPr marL="534988" lvl="0" indent="-420818" algn="l" rtl="0">
              <a:lnSpc>
                <a:spcPct val="100000"/>
              </a:lnSpc>
              <a:spcBef>
                <a:spcPts val="0"/>
              </a:spcBef>
              <a:spcAft>
                <a:spcPts val="0"/>
              </a:spcAft>
              <a:buSzPct val="142968"/>
              <a:buFont typeface="Noto Sans Symbols"/>
              <a:buChar char="⮚"/>
            </a:pPr>
            <a:r>
              <a:rPr lang="en-US" sz="6507">
                <a:latin typeface="Times New Roman"/>
                <a:ea typeface="Times New Roman"/>
                <a:cs typeface="Times New Roman"/>
                <a:sym typeface="Times New Roman"/>
              </a:rPr>
              <a:t>Currently, it has become an important issue for the public security department to tom static management into dynamic change management and to tumor manual management into automation. </a:t>
            </a:r>
            <a:endParaRPr sz="4707"/>
          </a:p>
          <a:p>
            <a:pPr marL="534988" lvl="0" indent="-273048" algn="l" rtl="0">
              <a:lnSpc>
                <a:spcPct val="100000"/>
              </a:lnSpc>
              <a:spcBef>
                <a:spcPts val="0"/>
              </a:spcBef>
              <a:spcAft>
                <a:spcPts val="0"/>
              </a:spcAft>
              <a:buSzPct val="113654"/>
              <a:buFont typeface="Noto Sans Symbols"/>
              <a:buNone/>
            </a:pPr>
            <a:endParaRPr sz="6507">
              <a:latin typeface="Times New Roman"/>
              <a:ea typeface="Times New Roman"/>
              <a:cs typeface="Times New Roman"/>
              <a:sym typeface="Times New Roman"/>
            </a:endParaRPr>
          </a:p>
          <a:p>
            <a:pPr marL="534988" lvl="0" indent="-420818" algn="just" rtl="0">
              <a:lnSpc>
                <a:spcPct val="100000"/>
              </a:lnSpc>
              <a:spcBef>
                <a:spcPts val="0"/>
              </a:spcBef>
              <a:spcAft>
                <a:spcPts val="0"/>
              </a:spcAft>
              <a:buSzPct val="142968"/>
              <a:buFont typeface="Noto Sans Symbols"/>
              <a:buChar char="⮚"/>
            </a:pPr>
            <a:r>
              <a:rPr lang="en-US" sz="6507">
                <a:latin typeface="Times New Roman"/>
                <a:ea typeface="Times New Roman"/>
                <a:cs typeface="Times New Roman"/>
                <a:sym typeface="Times New Roman"/>
              </a:rPr>
              <a:t>There is an urgent need to employ an Intelligent Transportation System (ITS) so as to make effective management. ITS can perform efficient and reliable management of ambient vehicles under various circumstances.</a:t>
            </a:r>
            <a:endParaRPr sz="4707"/>
          </a:p>
          <a:p>
            <a:pPr marL="534988" lvl="0" indent="-273048" algn="just" rtl="0">
              <a:lnSpc>
                <a:spcPct val="100000"/>
              </a:lnSpc>
              <a:spcBef>
                <a:spcPts val="0"/>
              </a:spcBef>
              <a:spcAft>
                <a:spcPts val="0"/>
              </a:spcAft>
              <a:buSzPct val="113654"/>
              <a:buFont typeface="Noto Sans Symbols"/>
              <a:buNone/>
            </a:pPr>
            <a:endParaRPr sz="6507">
              <a:latin typeface="Times New Roman"/>
              <a:ea typeface="Times New Roman"/>
              <a:cs typeface="Times New Roman"/>
              <a:sym typeface="Times New Roman"/>
            </a:endParaRPr>
          </a:p>
          <a:p>
            <a:pPr marL="534988" lvl="0" indent="-420818" algn="just" rtl="0">
              <a:lnSpc>
                <a:spcPct val="100000"/>
              </a:lnSpc>
              <a:spcBef>
                <a:spcPts val="0"/>
              </a:spcBef>
              <a:spcAft>
                <a:spcPts val="0"/>
              </a:spcAft>
              <a:buSzPct val="142968"/>
              <a:buFont typeface="Noto Sans Symbols"/>
              <a:buChar char="⮚"/>
            </a:pPr>
            <a:r>
              <a:rPr lang="en-US" sz="6507">
                <a:latin typeface="Times New Roman"/>
                <a:ea typeface="Times New Roman"/>
                <a:cs typeface="Times New Roman"/>
                <a:sym typeface="Times New Roman"/>
              </a:rPr>
              <a:t> Currently, it has become an important issue for the public security department to tom static management into dynamic change management and to tumor manual management into automation</a:t>
            </a:r>
            <a:endParaRPr sz="4707"/>
          </a:p>
          <a:p>
            <a:pPr marL="84138" lvl="0" indent="0" algn="just" rtl="0">
              <a:lnSpc>
                <a:spcPct val="100000"/>
              </a:lnSpc>
              <a:spcBef>
                <a:spcPts val="0"/>
              </a:spcBef>
              <a:spcAft>
                <a:spcPts val="0"/>
              </a:spcAft>
              <a:buSzPct val="113654"/>
              <a:buNone/>
            </a:pPr>
            <a:endParaRPr sz="6507">
              <a:latin typeface="Times New Roman"/>
              <a:ea typeface="Times New Roman"/>
              <a:cs typeface="Times New Roman"/>
              <a:sym typeface="Times New Roman"/>
            </a:endParaRPr>
          </a:p>
          <a:p>
            <a:pPr marL="534988" lvl="0" indent="-420818" algn="just" rtl="0">
              <a:lnSpc>
                <a:spcPct val="100000"/>
              </a:lnSpc>
              <a:spcBef>
                <a:spcPts val="0"/>
              </a:spcBef>
              <a:spcAft>
                <a:spcPts val="0"/>
              </a:spcAft>
              <a:buSzPct val="142968"/>
              <a:buFont typeface="Noto Sans Symbols"/>
              <a:buChar char="⮚"/>
            </a:pPr>
            <a:r>
              <a:rPr lang="en-US" sz="6507">
                <a:latin typeface="Times New Roman"/>
                <a:ea typeface="Times New Roman"/>
                <a:cs typeface="Times New Roman"/>
                <a:sym typeface="Times New Roman"/>
              </a:rPr>
              <a:t> As one of the core technologies of ITS, Vehicle Feature Recognition Technology is an important link to police enforcement systems, automated highway toll collection systems, Urban Traffic Surveillance Systems Intelligent Parking Management systems, etc</a:t>
            </a:r>
            <a:endParaRPr sz="6507">
              <a:latin typeface="Times New Roman"/>
              <a:ea typeface="Times New Roman"/>
              <a:cs typeface="Times New Roman"/>
              <a:sym typeface="Times New Roman"/>
            </a:endParaRPr>
          </a:p>
          <a:p>
            <a:pPr marL="84138" lvl="0" indent="0" algn="just" rtl="0">
              <a:lnSpc>
                <a:spcPct val="100000"/>
              </a:lnSpc>
              <a:spcBef>
                <a:spcPts val="0"/>
              </a:spcBef>
              <a:spcAft>
                <a:spcPts val="0"/>
              </a:spcAft>
              <a:buSzPct val="113654"/>
              <a:buNone/>
            </a:pPr>
            <a:r>
              <a:rPr lang="en-US" sz="6507">
                <a:latin typeface="Times New Roman"/>
                <a:ea typeface="Times New Roman"/>
                <a:cs typeface="Times New Roman"/>
                <a:sym typeface="Times New Roman"/>
              </a:rPr>
              <a:t>.</a:t>
            </a:r>
            <a:endParaRPr sz="4707"/>
          </a:p>
          <a:p>
            <a:pPr marL="534988" lvl="0" indent="-420818" algn="just" rtl="0">
              <a:lnSpc>
                <a:spcPct val="100000"/>
              </a:lnSpc>
              <a:spcBef>
                <a:spcPts val="0"/>
              </a:spcBef>
              <a:spcAft>
                <a:spcPts val="0"/>
              </a:spcAft>
              <a:buSzPct val="142968"/>
              <a:buFont typeface="Noto Sans Symbols"/>
              <a:buChar char="⮚"/>
            </a:pPr>
            <a:r>
              <a:rPr lang="en-US" sz="6507">
                <a:latin typeface="Times New Roman"/>
                <a:ea typeface="Times New Roman"/>
                <a:cs typeface="Times New Roman"/>
                <a:sym typeface="Times New Roman"/>
              </a:rPr>
              <a:t> As one of the core technologies of ITS, Vehicle Feature Recognition Technology is an important link to police enforcement systems, automated highway toll collection systems, Urban Traffic Surveillance Systems Intelligent Parking Management systems, etc. </a:t>
            </a:r>
            <a:endParaRPr sz="4707"/>
          </a:p>
          <a:p>
            <a:pPr marL="534988" lvl="0" indent="-273048" algn="just" rtl="0">
              <a:lnSpc>
                <a:spcPct val="100000"/>
              </a:lnSpc>
              <a:spcBef>
                <a:spcPts val="0"/>
              </a:spcBef>
              <a:spcAft>
                <a:spcPts val="0"/>
              </a:spcAft>
              <a:buSzPct val="113654"/>
              <a:buFont typeface="Noto Sans Symbols"/>
              <a:buNone/>
            </a:pPr>
            <a:endParaRPr sz="6507">
              <a:latin typeface="Times New Roman"/>
              <a:ea typeface="Times New Roman"/>
              <a:cs typeface="Times New Roman"/>
              <a:sym typeface="Times New Roman"/>
            </a:endParaRPr>
          </a:p>
          <a:p>
            <a:pPr marL="534988" lvl="0" indent="-420818" algn="just" rtl="0">
              <a:lnSpc>
                <a:spcPct val="100000"/>
              </a:lnSpc>
              <a:spcBef>
                <a:spcPts val="0"/>
              </a:spcBef>
              <a:spcAft>
                <a:spcPts val="0"/>
              </a:spcAft>
              <a:buSzPct val="142968"/>
              <a:buFont typeface="Noto Sans Symbols"/>
              <a:buChar char="⮚"/>
            </a:pPr>
            <a:r>
              <a:rPr lang="en-US" sz="6507">
                <a:latin typeface="Times New Roman"/>
                <a:ea typeface="Times New Roman"/>
                <a:cs typeface="Times New Roman"/>
                <a:sym typeface="Times New Roman"/>
              </a:rPr>
              <a:t>Thus employing image processing technology to recognize the vehicle license plate number of various kinds of vehicles is not only an important issue for information process technology but also a research issue that is of great importance in modem transportation management</a:t>
            </a:r>
            <a:endParaRPr sz="6507">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2800">
              <a:latin typeface="Times New Roman"/>
              <a:ea typeface="Times New Roman"/>
              <a:cs typeface="Times New Roman"/>
              <a:sym typeface="Times New Roman"/>
            </a:endParaRPr>
          </a:p>
        </p:txBody>
      </p:sp>
      <p:sp>
        <p:nvSpPr>
          <p:cNvPr id="102" name="Google Shape;102;p4"/>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103" name="Google Shape;103;p4"/>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 capstone project                                                                                             Department of ECE, KGiSL Institute of Technology, Coimbatore </a:t>
            </a:r>
            <a:endParaRPr/>
          </a:p>
        </p:txBody>
      </p:sp>
      <p:sp>
        <p:nvSpPr>
          <p:cNvPr id="104" name="Google Shape;104;p4"/>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105" name="Google Shape;105;p4"/>
          <p:cNvPicPr preferRelativeResize="0"/>
          <p:nvPr/>
        </p:nvPicPr>
        <p:blipFill rotWithShape="1">
          <a:blip r:embed="rId3">
            <a:alphaModFix/>
          </a:blip>
          <a:srcRect/>
          <a:stretch/>
        </p:blipFill>
        <p:spPr>
          <a:xfrm>
            <a:off x="11202296" y="0"/>
            <a:ext cx="989704" cy="9251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303628" y="161431"/>
            <a:ext cx="10898668"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 LITERATURE SURVEY</a:t>
            </a:r>
            <a:endParaRPr/>
          </a:p>
        </p:txBody>
      </p:sp>
      <p:sp>
        <p:nvSpPr>
          <p:cNvPr id="111" name="Google Shape;111;p5"/>
          <p:cNvSpPr txBox="1">
            <a:spLocks noGrp="1"/>
          </p:cNvSpPr>
          <p:nvPr>
            <p:ph type="body" idx="1"/>
          </p:nvPr>
        </p:nvSpPr>
        <p:spPr>
          <a:xfrm>
            <a:off x="303628" y="1129658"/>
            <a:ext cx="1058915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12" name="Google Shape;112;p5"/>
          <p:cNvSpPr txBox="1">
            <a:spLocks noGrp="1"/>
          </p:cNvSpPr>
          <p:nvPr>
            <p:ph type="dt" idx="10"/>
          </p:nvPr>
        </p:nvSpPr>
        <p:spPr>
          <a:xfrm>
            <a:off x="303628" y="6385756"/>
            <a:ext cx="1328224"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600"/>
              <a:t>17-06-2023</a:t>
            </a:r>
            <a:endParaRPr sz="1600"/>
          </a:p>
        </p:txBody>
      </p:sp>
      <p:sp>
        <p:nvSpPr>
          <p:cNvPr id="113" name="Google Shape;113;p5"/>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600"/>
              <a:t>capstone project                                                                                             Department of ECE, KGiSL Institute of Technology, Coimbatore </a:t>
            </a:r>
            <a:endParaRPr/>
          </a:p>
        </p:txBody>
      </p:sp>
      <p:sp>
        <p:nvSpPr>
          <p:cNvPr id="114" name="Google Shape;114;p5"/>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115" name="Google Shape;115;p5"/>
          <p:cNvPicPr preferRelativeResize="0"/>
          <p:nvPr/>
        </p:nvPicPr>
        <p:blipFill rotWithShape="1">
          <a:blip r:embed="rId3">
            <a:alphaModFix/>
          </a:blip>
          <a:srcRect/>
          <a:stretch/>
        </p:blipFill>
        <p:spPr>
          <a:xfrm>
            <a:off x="11202296" y="0"/>
            <a:ext cx="989704" cy="925158"/>
          </a:xfrm>
          <a:prstGeom prst="rect">
            <a:avLst/>
          </a:prstGeom>
          <a:noFill/>
          <a:ln>
            <a:noFill/>
          </a:ln>
        </p:spPr>
      </p:pic>
      <p:graphicFrame>
        <p:nvGraphicFramePr>
          <p:cNvPr id="116" name="Google Shape;116;p5"/>
          <p:cNvGraphicFramePr/>
          <p:nvPr/>
        </p:nvGraphicFramePr>
        <p:xfrm>
          <a:off x="303628" y="1087099"/>
          <a:ext cx="11259125" cy="4448475"/>
        </p:xfrm>
        <a:graphic>
          <a:graphicData uri="http://schemas.openxmlformats.org/drawingml/2006/table">
            <a:tbl>
              <a:tblPr firstRow="1" bandRow="1">
                <a:noFill/>
                <a:tableStyleId>{7EA6CE3D-4E88-4B24-A8DB-42E0BF47D5B4}</a:tableStyleId>
              </a:tblPr>
              <a:tblGrid>
                <a:gridCol w="2164075">
                  <a:extLst>
                    <a:ext uri="{9D8B030D-6E8A-4147-A177-3AD203B41FA5}">
                      <a16:colId xmlns:a16="http://schemas.microsoft.com/office/drawing/2014/main" val="20000"/>
                    </a:ext>
                  </a:extLst>
                </a:gridCol>
                <a:gridCol w="2400325">
                  <a:extLst>
                    <a:ext uri="{9D8B030D-6E8A-4147-A177-3AD203B41FA5}">
                      <a16:colId xmlns:a16="http://schemas.microsoft.com/office/drawing/2014/main" val="20001"/>
                    </a:ext>
                  </a:extLst>
                </a:gridCol>
                <a:gridCol w="2736325">
                  <a:extLst>
                    <a:ext uri="{9D8B030D-6E8A-4147-A177-3AD203B41FA5}">
                      <a16:colId xmlns:a16="http://schemas.microsoft.com/office/drawing/2014/main" val="20002"/>
                    </a:ext>
                  </a:extLst>
                </a:gridCol>
                <a:gridCol w="1960850">
                  <a:extLst>
                    <a:ext uri="{9D8B030D-6E8A-4147-A177-3AD203B41FA5}">
                      <a16:colId xmlns:a16="http://schemas.microsoft.com/office/drawing/2014/main" val="20003"/>
                    </a:ext>
                  </a:extLst>
                </a:gridCol>
                <a:gridCol w="1997550">
                  <a:extLst>
                    <a:ext uri="{9D8B030D-6E8A-4147-A177-3AD203B41FA5}">
                      <a16:colId xmlns:a16="http://schemas.microsoft.com/office/drawing/2014/main" val="20004"/>
                    </a:ext>
                  </a:extLst>
                </a:gridCol>
              </a:tblGrid>
              <a:tr h="65995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TITLE </a:t>
                      </a: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PUBLICATION DETAILS</a:t>
                      </a: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METHODOLOGY/</a:t>
                      </a:r>
                      <a:endParaRPr sz="1400" u="none" strike="noStrike" cap="none"/>
                    </a:p>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ALGORITHMS</a:t>
                      </a: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MERITS</a:t>
                      </a: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DEMERITS</a:t>
                      </a: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a:ea typeface="Times"/>
                          <a:cs typeface="Times"/>
                          <a:sym typeface="Times"/>
                        </a:rPr>
                        <a:t>Automatic license plate detection and recognition system</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1" u="none" strike="noStrike" cap="none">
                          <a:latin typeface="Times"/>
                          <a:ea typeface="Times"/>
                          <a:cs typeface="Times"/>
                          <a:sym typeface="Times"/>
                        </a:rPr>
                        <a:t>TharaaAqaileh</a:t>
                      </a:r>
                      <a:endParaRPr sz="1600" b="1" u="none" strike="noStrike" cap="none">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r>
                        <a:rPr lang="en-US" sz="1600" u="none" strike="noStrike" cap="none">
                          <a:latin typeface="Times"/>
                          <a:ea typeface="Times"/>
                          <a:cs typeface="Times"/>
                          <a:sym typeface="Times"/>
                        </a:rPr>
                        <a:t>"</a:t>
                      </a:r>
                      <a:r>
                        <a:rPr lang="en-US" sz="1600" b="0" u="none" strike="noStrike" cap="none">
                          <a:latin typeface="Times"/>
                          <a:ea typeface="Times"/>
                          <a:cs typeface="Times"/>
                          <a:sym typeface="Times"/>
                        </a:rPr>
                        <a:t>OpenCV:Automatic License/Number Plate Recognition (ANPR) with Python</a:t>
                      </a:r>
                      <a:r>
                        <a:rPr lang="en-US" sz="1600" b="0" i="0" u="none" strike="noStrike" cap="none">
                          <a:solidFill>
                            <a:schemeClr val="dk1"/>
                          </a:solidFill>
                          <a:latin typeface="Times"/>
                          <a:ea typeface="Times"/>
                          <a:cs typeface="Times"/>
                          <a:sym typeface="Times"/>
                        </a:rPr>
                        <a:t>.</a:t>
                      </a:r>
                      <a:r>
                        <a:rPr lang="en-US" sz="1600" b="0" u="none" strike="noStrike" cap="none">
                          <a:latin typeface="Times"/>
                          <a:ea typeface="Times"/>
                          <a:cs typeface="Times"/>
                          <a:sym typeface="Times"/>
                        </a:rPr>
                        <a:t>"</a:t>
                      </a:r>
                      <a:endParaRPr sz="1600" b="0" i="0" u="none" strike="noStrike" cap="none">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a:ea typeface="Times"/>
                          <a:cs typeface="Times"/>
                          <a:sym typeface="Times"/>
                        </a:rPr>
                        <a:t>Publisher:</a:t>
                      </a:r>
                      <a:endParaRPr sz="1400" u="none" strike="noStrike" cap="none"/>
                    </a:p>
                    <a:p>
                      <a:pPr marL="0" marR="0" lvl="0" indent="0" algn="just"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a:ea typeface="Times"/>
                          <a:cs typeface="Times"/>
                          <a:sym typeface="Times"/>
                        </a:rPr>
                        <a:t>Faisal Alkhateeb</a:t>
                      </a:r>
                      <a:endParaRPr sz="1600" b="1" i="0" u="none" strike="noStrike" cap="none">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a:ea typeface="Times"/>
                          <a:cs typeface="Times"/>
                          <a:sym typeface="Times"/>
                        </a:rPr>
                        <a:t>Year</a:t>
                      </a:r>
                      <a:r>
                        <a:rPr lang="en-US" sz="1600" b="0" i="0" u="none" strike="noStrike" cap="none">
                          <a:solidFill>
                            <a:schemeClr val="dk1"/>
                          </a:solidFill>
                          <a:latin typeface="Times"/>
                          <a:ea typeface="Times"/>
                          <a:cs typeface="Times"/>
                          <a:sym typeface="Times"/>
                        </a:rPr>
                        <a:t> : 2023</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92075"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 Detect and localize a license plate in an input image/frame.</a:t>
                      </a:r>
                      <a:endParaRPr sz="1400" u="none" strike="noStrike" cap="none"/>
                    </a:p>
                    <a:p>
                      <a:pPr marL="92075" marR="0" lvl="0" indent="-92075"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  Extract the characters from the license plate</a:t>
                      </a:r>
                      <a:endParaRPr sz="1400" u="none" strike="noStrike" cap="none"/>
                    </a:p>
                    <a:p>
                      <a:pPr marL="92075" marR="0" lvl="0" indent="-92075"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Apply some form of Optical Character Recognition (OCR) to recognize the extracted character</a:t>
                      </a:r>
                      <a:endParaRPr sz="1400" u="none" strike="noStrike" cap="none"/>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a:ea typeface="Times"/>
                          <a:cs typeface="Times"/>
                          <a:sym typeface="Times"/>
                        </a:rPr>
                        <a:t>  </a:t>
                      </a:r>
                      <a:r>
                        <a:rPr lang="en-US" sz="1600" b="1" i="0" u="none" strike="noStrike" cap="none">
                          <a:solidFill>
                            <a:schemeClr val="dk1"/>
                          </a:solidFill>
                          <a:latin typeface="Times"/>
                          <a:ea typeface="Times"/>
                          <a:cs typeface="Times"/>
                          <a:sym typeface="Times"/>
                        </a:rPr>
                        <a:t>Software : Python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 Additional Safety</a:t>
                      </a:r>
                      <a:endParaRPr sz="1400" u="none" strike="noStrike" cap="none"/>
                    </a:p>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Greater safety</a:t>
                      </a:r>
                      <a:endParaRPr sz="1400" u="none" strike="noStrike" cap="none"/>
                    </a:p>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Cost-effective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Limited accuracy</a:t>
                      </a:r>
                      <a:endParaRPr sz="1400" u="none" strike="noStrike" cap="none"/>
                    </a:p>
                    <a:p>
                      <a:pPr marL="88900" marR="0" lvl="0" indent="-8890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Less control</a:t>
                      </a:r>
                      <a:endParaRPr sz="1400" u="none" strike="noStrike" cap="none"/>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622b343020_0_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123" name="Google Shape;123;g2622b343020_0_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sp>
        <p:nvSpPr>
          <p:cNvPr id="124" name="Google Shape;124;g2622b343020_0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25" name="Google Shape;125;g2622b343020_0_10"/>
          <p:cNvPicPr preferRelativeResize="0"/>
          <p:nvPr/>
        </p:nvPicPr>
        <p:blipFill rotWithShape="1">
          <a:blip r:embed="rId3">
            <a:alphaModFix/>
          </a:blip>
          <a:srcRect/>
          <a:stretch/>
        </p:blipFill>
        <p:spPr>
          <a:xfrm>
            <a:off x="-81636" y="0"/>
            <a:ext cx="123599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622b343020_0_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132" name="Google Shape;132;g2622b343020_0_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sp>
        <p:nvSpPr>
          <p:cNvPr id="133" name="Google Shape;133;g2622b343020_0_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134" name="Google Shape;134;g2622b343020_0_18"/>
          <p:cNvPicPr preferRelativeResize="0"/>
          <p:nvPr/>
        </p:nvPicPr>
        <p:blipFill rotWithShape="1">
          <a:blip r:embed="rId3">
            <a:alphaModFix/>
          </a:blip>
          <a:srcRect/>
          <a:stretch/>
        </p:blipFill>
        <p:spPr>
          <a:xfrm>
            <a:off x="0" y="0"/>
            <a:ext cx="1211105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g262128e971f_0_167"/>
          <p:cNvSpPr txBox="1">
            <a:spLocks noGrp="1"/>
          </p:cNvSpPr>
          <p:nvPr>
            <p:ph type="title"/>
          </p:nvPr>
        </p:nvSpPr>
        <p:spPr>
          <a:xfrm>
            <a:off x="303628" y="161431"/>
            <a:ext cx="10898700" cy="84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 LITERATURE SURVEY</a:t>
            </a:r>
            <a:endParaRPr/>
          </a:p>
        </p:txBody>
      </p:sp>
      <p:sp>
        <p:nvSpPr>
          <p:cNvPr id="140" name="Google Shape;140;g262128e971f_0_167"/>
          <p:cNvSpPr txBox="1">
            <a:spLocks noGrp="1"/>
          </p:cNvSpPr>
          <p:nvPr>
            <p:ph type="body" idx="1"/>
          </p:nvPr>
        </p:nvSpPr>
        <p:spPr>
          <a:xfrm>
            <a:off x="303628" y="1129658"/>
            <a:ext cx="10589100" cy="5247300"/>
          </a:xfrm>
          <a:prstGeom prst="rect">
            <a:avLst/>
          </a:prstGeom>
          <a:noFill/>
          <a:ln>
            <a:noFill/>
          </a:ln>
        </p:spPr>
        <p:txBody>
          <a:bodyPr spcFirstLastPara="1" wrap="square" lIns="91425" tIns="45700" rIns="91425" bIns="45700" anchor="t" anchorCtr="0">
            <a:normAutofit/>
          </a:bodyPr>
          <a:lstStyle/>
          <a:p>
            <a:pPr marL="84137"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41" name="Google Shape;141;g262128e971f_0_167"/>
          <p:cNvSpPr txBox="1">
            <a:spLocks noGrp="1"/>
          </p:cNvSpPr>
          <p:nvPr>
            <p:ph type="ftr" idx="11"/>
          </p:nvPr>
        </p:nvSpPr>
        <p:spPr>
          <a:xfrm>
            <a:off x="2712720" y="6385755"/>
            <a:ext cx="67665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t>capstone project</a:t>
            </a:r>
            <a:endParaRPr sz="1400"/>
          </a:p>
        </p:txBody>
      </p:sp>
      <p:sp>
        <p:nvSpPr>
          <p:cNvPr id="142" name="Google Shape;142;g262128e971f_0_167"/>
          <p:cNvSpPr txBox="1">
            <a:spLocks noGrp="1"/>
          </p:cNvSpPr>
          <p:nvPr>
            <p:ph type="sldNum" idx="12"/>
          </p:nvPr>
        </p:nvSpPr>
        <p:spPr>
          <a:xfrm>
            <a:off x="11465168" y="6380969"/>
            <a:ext cx="556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pic>
        <p:nvPicPr>
          <p:cNvPr id="143" name="Google Shape;143;g262128e971f_0_167"/>
          <p:cNvPicPr preferRelativeResize="0"/>
          <p:nvPr/>
        </p:nvPicPr>
        <p:blipFill rotWithShape="1">
          <a:blip r:embed="rId3">
            <a:alphaModFix/>
          </a:blip>
          <a:srcRect/>
          <a:stretch/>
        </p:blipFill>
        <p:spPr>
          <a:xfrm>
            <a:off x="11202296" y="0"/>
            <a:ext cx="989704" cy="925158"/>
          </a:xfrm>
          <a:prstGeom prst="rect">
            <a:avLst/>
          </a:prstGeom>
          <a:noFill/>
          <a:ln>
            <a:noFill/>
          </a:ln>
        </p:spPr>
      </p:pic>
      <p:graphicFrame>
        <p:nvGraphicFramePr>
          <p:cNvPr id="144" name="Google Shape;144;g262128e971f_0_167"/>
          <p:cNvGraphicFramePr/>
          <p:nvPr/>
        </p:nvGraphicFramePr>
        <p:xfrm>
          <a:off x="303616" y="1087099"/>
          <a:ext cx="11259125" cy="4611495"/>
        </p:xfrm>
        <a:graphic>
          <a:graphicData uri="http://schemas.openxmlformats.org/drawingml/2006/table">
            <a:tbl>
              <a:tblPr firstRow="1" bandRow="1">
                <a:noFill/>
                <a:tableStyleId>{7EA6CE3D-4E88-4B24-A8DB-42E0BF47D5B4}</a:tableStyleId>
              </a:tblPr>
              <a:tblGrid>
                <a:gridCol w="2019700">
                  <a:extLst>
                    <a:ext uri="{9D8B030D-6E8A-4147-A177-3AD203B41FA5}">
                      <a16:colId xmlns:a16="http://schemas.microsoft.com/office/drawing/2014/main" val="20000"/>
                    </a:ext>
                  </a:extLst>
                </a:gridCol>
                <a:gridCol w="2544700">
                  <a:extLst>
                    <a:ext uri="{9D8B030D-6E8A-4147-A177-3AD203B41FA5}">
                      <a16:colId xmlns:a16="http://schemas.microsoft.com/office/drawing/2014/main" val="20001"/>
                    </a:ext>
                  </a:extLst>
                </a:gridCol>
                <a:gridCol w="2736325">
                  <a:extLst>
                    <a:ext uri="{9D8B030D-6E8A-4147-A177-3AD203B41FA5}">
                      <a16:colId xmlns:a16="http://schemas.microsoft.com/office/drawing/2014/main" val="20002"/>
                    </a:ext>
                  </a:extLst>
                </a:gridCol>
                <a:gridCol w="1960850">
                  <a:extLst>
                    <a:ext uri="{9D8B030D-6E8A-4147-A177-3AD203B41FA5}">
                      <a16:colId xmlns:a16="http://schemas.microsoft.com/office/drawing/2014/main" val="20003"/>
                    </a:ext>
                  </a:extLst>
                </a:gridCol>
                <a:gridCol w="1997550">
                  <a:extLst>
                    <a:ext uri="{9D8B030D-6E8A-4147-A177-3AD203B41FA5}">
                      <a16:colId xmlns:a16="http://schemas.microsoft.com/office/drawing/2014/main" val="20004"/>
                    </a:ext>
                  </a:extLst>
                </a:gridCol>
              </a:tblGrid>
              <a:tr h="65995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TITLE </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PUBLICATION DETAILS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METHODOLOGY/</a:t>
                      </a:r>
                      <a:endParaRPr sz="1400" u="none" strike="noStrike" cap="none"/>
                    </a:p>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ALGORITHMS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MERITS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DEMERITS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0" marR="0" lvl="0" indent="0" algn="l" rtl="0">
                        <a:lnSpc>
                          <a:spcPct val="100000"/>
                        </a:lnSpc>
                        <a:spcBef>
                          <a:spcPts val="0"/>
                        </a:spcBef>
                        <a:spcAft>
                          <a:spcPts val="0"/>
                        </a:spcAft>
                        <a:buClr>
                          <a:schemeClr val="dk1"/>
                        </a:buClr>
                        <a:buSzPts val="1100"/>
                        <a:buFont typeface="Arial"/>
                        <a:buNone/>
                      </a:pPr>
                      <a:r>
                        <a:rPr lang="en-US" sz="1900" u="none" strike="noStrike" cap="none">
                          <a:latin typeface="Times"/>
                          <a:ea typeface="Times"/>
                          <a:cs typeface="Times"/>
                          <a:sym typeface="Times"/>
                        </a:rPr>
                        <a:t>A new DNN model and Bengali OCR engine for Auto-</a:t>
                      </a:r>
                      <a:endParaRPr sz="1900" u="none" strike="noStrike" cap="none">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r>
                        <a:rPr lang="en-US" sz="1900" u="none" strike="noStrike" cap="none">
                          <a:latin typeface="Times"/>
                          <a:ea typeface="Times"/>
                          <a:cs typeface="Times"/>
                          <a:sym typeface="Times"/>
                        </a:rPr>
                        <a:t>matic License Plate Recognition</a:t>
                      </a:r>
                      <a:endParaRPr sz="19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100"/>
                        <a:buFont typeface="Arial"/>
                        <a:buNone/>
                      </a:pPr>
                      <a:r>
                        <a:rPr lang="en-US" sz="1700" u="none" strike="noStrike" cap="none">
                          <a:latin typeface="Times"/>
                          <a:ea typeface="Times"/>
                          <a:cs typeface="Times"/>
                          <a:sym typeface="Times"/>
                        </a:rPr>
                        <a:t>A new DNN model and Bengali</a:t>
                      </a:r>
                      <a:r>
                        <a:rPr lang="en-US" sz="1700" b="1" u="none" strike="noStrike" cap="none">
                          <a:latin typeface="Times"/>
                          <a:ea typeface="Times"/>
                          <a:cs typeface="Times"/>
                          <a:sym typeface="Times"/>
                        </a:rPr>
                        <a:t> OCR</a:t>
                      </a:r>
                      <a:r>
                        <a:rPr lang="en-US" sz="1700" u="none" strike="noStrike" cap="none">
                          <a:latin typeface="Times"/>
                          <a:ea typeface="Times"/>
                          <a:cs typeface="Times"/>
                          <a:sym typeface="Times"/>
                        </a:rPr>
                        <a:t> </a:t>
                      </a:r>
                      <a:r>
                        <a:rPr lang="en-US" sz="1700" b="1" u="none" strike="noStrike" cap="none">
                          <a:latin typeface="Times"/>
                          <a:ea typeface="Times"/>
                          <a:cs typeface="Times"/>
                          <a:sym typeface="Times"/>
                        </a:rPr>
                        <a:t>engine</a:t>
                      </a:r>
                      <a:r>
                        <a:rPr lang="en-US" sz="1700" u="none" strike="noStrike" cap="none">
                          <a:latin typeface="Times"/>
                          <a:ea typeface="Times"/>
                          <a:cs typeface="Times"/>
                          <a:sym typeface="Times"/>
                        </a:rPr>
                        <a:t> for Automatic License Plate Recognition</a:t>
                      </a:r>
                      <a:endParaRPr sz="1700" u="none" strike="noStrike" cap="none">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endParaRPr sz="1700" u="none" strike="noStrike" cap="none">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r>
                        <a:rPr lang="en-US" sz="1700" b="1" i="0" u="none" strike="noStrike" cap="none">
                          <a:solidFill>
                            <a:schemeClr val="dk1"/>
                          </a:solidFill>
                          <a:latin typeface="Times"/>
                          <a:ea typeface="Times"/>
                          <a:cs typeface="Times"/>
                          <a:sym typeface="Times"/>
                        </a:rPr>
                        <a:t>Publisher:</a:t>
                      </a:r>
                      <a:r>
                        <a:rPr lang="en-US" sz="1700" b="1" u="none" strike="noStrike" cap="none">
                          <a:latin typeface="Times"/>
                          <a:ea typeface="Times"/>
                          <a:cs typeface="Times"/>
                          <a:sym typeface="Times"/>
                        </a:rPr>
                        <a:t>Hussain Nyeem,</a:t>
                      </a:r>
                      <a:endParaRPr sz="1700" b="1" i="0" u="none" strike="noStrike" cap="none">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r>
                        <a:rPr lang="en-US" sz="1700" b="1" i="0" u="none" strike="noStrike" cap="none">
                          <a:solidFill>
                            <a:schemeClr val="dk1"/>
                          </a:solidFill>
                          <a:latin typeface="Times"/>
                          <a:ea typeface="Times"/>
                          <a:cs typeface="Times"/>
                          <a:sym typeface="Times"/>
                        </a:rPr>
                        <a:t>Year</a:t>
                      </a:r>
                      <a:r>
                        <a:rPr lang="en-US" sz="1700" b="0" i="0" u="none" strike="noStrike" cap="none">
                          <a:solidFill>
                            <a:schemeClr val="dk1"/>
                          </a:solidFill>
                          <a:latin typeface="Times"/>
                          <a:ea typeface="Times"/>
                          <a:cs typeface="Times"/>
                          <a:sym typeface="Times"/>
                        </a:rPr>
                        <a:t>:202</a:t>
                      </a:r>
                      <a:r>
                        <a:rPr lang="en-US" sz="1700" u="none" strike="noStrike" cap="none">
                          <a:latin typeface="Times"/>
                          <a:ea typeface="Times"/>
                          <a:cs typeface="Times"/>
                          <a:sym typeface="Times"/>
                        </a:rPr>
                        <a:t>1</a:t>
                      </a:r>
                      <a:endParaRPr sz="15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latin typeface="Times"/>
                          <a:ea typeface="Times"/>
                          <a:cs typeface="Times"/>
                          <a:sym typeface="Times"/>
                        </a:rPr>
                        <a:t>The analysis of total learnable parameters of the model followed by the results discussed in three main parts, namely, for vehicle detection, VLP detection and finally, for the OCR and word-mapping.</a:t>
                      </a:r>
                      <a:endParaRPr sz="1800" u="none" strike="noStrike" cap="none">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a:ea typeface="Times"/>
                          <a:cs typeface="Times"/>
                          <a:sym typeface="Times"/>
                        </a:rPr>
                        <a:t>Software: python</a:t>
                      </a:r>
                      <a:endParaRPr sz="1600" b="1" i="0" u="none" strike="noStrike" cap="none">
                        <a:solidFill>
                          <a:schemeClr val="dk1"/>
                        </a:solidFill>
                        <a:latin typeface="Times"/>
                        <a:ea typeface="Times"/>
                        <a:cs typeface="Times"/>
                        <a:sym typeface="Times"/>
                      </a:endParaRPr>
                    </a:p>
                    <a:p>
                      <a:pPr marL="0" marR="0" lvl="0" indent="0" algn="just" rtl="0">
                        <a:lnSpc>
                          <a:spcPct val="100000"/>
                        </a:lnSpc>
                        <a:spcBef>
                          <a:spcPts val="0"/>
                        </a:spcBef>
                        <a:spcAft>
                          <a:spcPts val="0"/>
                        </a:spcAft>
                        <a:buClr>
                          <a:srgbClr val="000000"/>
                        </a:buClr>
                        <a:buSzPts val="1600"/>
                        <a:buFont typeface="Arial"/>
                        <a:buNone/>
                      </a:pPr>
                      <a:endParaRPr sz="1600" b="1" u="none" strike="noStrike" cap="none">
                        <a:latin typeface="Times"/>
                        <a:ea typeface="Times"/>
                        <a:cs typeface="Times"/>
                        <a:sym typeface="Times"/>
                      </a:endParaRPr>
                    </a:p>
                    <a:p>
                      <a:pPr marL="92075"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20650" algn="just" rtl="0">
                        <a:lnSpc>
                          <a:spcPct val="100000"/>
                        </a:lnSpc>
                        <a:spcBef>
                          <a:spcPts val="0"/>
                        </a:spcBef>
                        <a:spcAft>
                          <a:spcPts val="0"/>
                        </a:spcAft>
                        <a:buClr>
                          <a:srgbClr val="000000"/>
                        </a:buClr>
                        <a:buSzPts val="1900"/>
                        <a:buFont typeface="Arial"/>
                        <a:buChar char="•"/>
                      </a:pPr>
                      <a:r>
                        <a:rPr lang="en-US" sz="1900" u="none" strike="noStrike" cap="none">
                          <a:latin typeface="Times"/>
                          <a:ea typeface="Times"/>
                          <a:cs typeface="Times"/>
                          <a:sym typeface="Times"/>
                        </a:rPr>
                        <a:t>road-safety measures </a:t>
                      </a:r>
                      <a:endParaRPr sz="1900" u="none" strike="noStrike" cap="none">
                        <a:latin typeface="Times"/>
                        <a:ea typeface="Times"/>
                        <a:cs typeface="Times"/>
                        <a:sym typeface="Times"/>
                      </a:endParaRPr>
                    </a:p>
                    <a:p>
                      <a:pPr marL="88900" marR="0" lvl="0" indent="-120650" algn="just" rtl="0">
                        <a:lnSpc>
                          <a:spcPct val="100000"/>
                        </a:lnSpc>
                        <a:spcBef>
                          <a:spcPts val="0"/>
                        </a:spcBef>
                        <a:spcAft>
                          <a:spcPts val="0"/>
                        </a:spcAft>
                        <a:buClr>
                          <a:srgbClr val="000000"/>
                        </a:buClr>
                        <a:buSzPts val="1900"/>
                        <a:buFont typeface="Arial"/>
                        <a:buChar char="•"/>
                      </a:pPr>
                      <a:r>
                        <a:rPr lang="en-US" sz="1900" u="none" strike="noStrike" cap="none">
                          <a:latin typeface="Times"/>
                          <a:ea typeface="Times"/>
                          <a:cs typeface="Times"/>
                          <a:sym typeface="Times"/>
                        </a:rPr>
                        <a:t>poor traffic management.</a:t>
                      </a:r>
                      <a:endParaRPr sz="17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a:ea typeface="Times"/>
                          <a:cs typeface="Times"/>
                          <a:sym typeface="Times"/>
                        </a:rPr>
                        <a:t>Poor lightning</a:t>
                      </a:r>
                      <a:endParaRPr sz="1600" u="none" strike="noStrike" cap="none"/>
                    </a:p>
                    <a:p>
                      <a:pPr marL="285750" marR="0" lvl="0" indent="-285750" algn="just" rtl="0">
                        <a:lnSpc>
                          <a:spcPct val="100000"/>
                        </a:lnSpc>
                        <a:spcBef>
                          <a:spcPts val="0"/>
                        </a:spcBef>
                        <a:spcAft>
                          <a:spcPts val="0"/>
                        </a:spcAft>
                        <a:buClr>
                          <a:srgbClr val="000000"/>
                        </a:buClr>
                        <a:buSzPts val="1800"/>
                        <a:buFont typeface="Arial"/>
                        <a:buChar char="•"/>
                      </a:pPr>
                      <a:r>
                        <a:rPr lang="en-US" sz="1800" u="none" strike="noStrike" cap="none">
                          <a:latin typeface="Times"/>
                          <a:ea typeface="Times"/>
                          <a:cs typeface="Times"/>
                          <a:sym typeface="Times"/>
                        </a:rPr>
                        <a:t>Climatic Conditions.</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g262128e971f_0_87"/>
          <p:cNvSpPr txBox="1">
            <a:spLocks noGrp="1"/>
          </p:cNvSpPr>
          <p:nvPr>
            <p:ph type="title"/>
          </p:nvPr>
        </p:nvSpPr>
        <p:spPr>
          <a:xfrm>
            <a:off x="303628" y="161431"/>
            <a:ext cx="10898700" cy="84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 LITERATURE SURVEY</a:t>
            </a:r>
            <a:endParaRPr/>
          </a:p>
        </p:txBody>
      </p:sp>
      <p:sp>
        <p:nvSpPr>
          <p:cNvPr id="150" name="Google Shape;150;g262128e971f_0_87"/>
          <p:cNvSpPr txBox="1">
            <a:spLocks noGrp="1"/>
          </p:cNvSpPr>
          <p:nvPr>
            <p:ph type="body" idx="1"/>
          </p:nvPr>
        </p:nvSpPr>
        <p:spPr>
          <a:xfrm>
            <a:off x="303628" y="1129658"/>
            <a:ext cx="10589100" cy="5247300"/>
          </a:xfrm>
          <a:prstGeom prst="rect">
            <a:avLst/>
          </a:prstGeom>
          <a:noFill/>
          <a:ln>
            <a:noFill/>
          </a:ln>
        </p:spPr>
        <p:txBody>
          <a:bodyPr spcFirstLastPara="1" wrap="square" lIns="91425" tIns="45700" rIns="91425" bIns="45700" anchor="t" anchorCtr="0">
            <a:normAutofit/>
          </a:bodyPr>
          <a:lstStyle/>
          <a:p>
            <a:pPr marL="84137"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51" name="Google Shape;151;g262128e971f_0_87"/>
          <p:cNvSpPr txBox="1">
            <a:spLocks noGrp="1"/>
          </p:cNvSpPr>
          <p:nvPr>
            <p:ph type="dt" idx="10"/>
          </p:nvPr>
        </p:nvSpPr>
        <p:spPr>
          <a:xfrm>
            <a:off x="303628" y="6385756"/>
            <a:ext cx="13281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sz="1600"/>
          </a:p>
        </p:txBody>
      </p:sp>
      <p:sp>
        <p:nvSpPr>
          <p:cNvPr id="152" name="Google Shape;152;g262128e971f_0_87"/>
          <p:cNvSpPr txBox="1">
            <a:spLocks noGrp="1"/>
          </p:cNvSpPr>
          <p:nvPr>
            <p:ph type="ftr" idx="11"/>
          </p:nvPr>
        </p:nvSpPr>
        <p:spPr>
          <a:xfrm>
            <a:off x="2712720" y="6385755"/>
            <a:ext cx="67665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t>capstone project</a:t>
            </a:r>
            <a:endParaRPr sz="1400"/>
          </a:p>
        </p:txBody>
      </p:sp>
      <p:sp>
        <p:nvSpPr>
          <p:cNvPr id="153" name="Google Shape;153;g262128e971f_0_87"/>
          <p:cNvSpPr txBox="1">
            <a:spLocks noGrp="1"/>
          </p:cNvSpPr>
          <p:nvPr>
            <p:ph type="sldNum" idx="12"/>
          </p:nvPr>
        </p:nvSpPr>
        <p:spPr>
          <a:xfrm>
            <a:off x="11465168" y="6380969"/>
            <a:ext cx="556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pic>
        <p:nvPicPr>
          <p:cNvPr id="154" name="Google Shape;154;g262128e971f_0_87"/>
          <p:cNvPicPr preferRelativeResize="0"/>
          <p:nvPr/>
        </p:nvPicPr>
        <p:blipFill rotWithShape="1">
          <a:blip r:embed="rId3">
            <a:alphaModFix/>
          </a:blip>
          <a:srcRect/>
          <a:stretch/>
        </p:blipFill>
        <p:spPr>
          <a:xfrm>
            <a:off x="11202296" y="0"/>
            <a:ext cx="989704" cy="925158"/>
          </a:xfrm>
          <a:prstGeom prst="rect">
            <a:avLst/>
          </a:prstGeom>
          <a:noFill/>
          <a:ln>
            <a:noFill/>
          </a:ln>
        </p:spPr>
      </p:pic>
      <p:graphicFrame>
        <p:nvGraphicFramePr>
          <p:cNvPr id="155" name="Google Shape;155;g262128e971f_0_87"/>
          <p:cNvGraphicFramePr/>
          <p:nvPr/>
        </p:nvGraphicFramePr>
        <p:xfrm>
          <a:off x="303628" y="1087099"/>
          <a:ext cx="11259125" cy="4611495"/>
        </p:xfrm>
        <a:graphic>
          <a:graphicData uri="http://schemas.openxmlformats.org/drawingml/2006/table">
            <a:tbl>
              <a:tblPr firstRow="1" bandRow="1">
                <a:noFill/>
                <a:tableStyleId>{7EA6CE3D-4E88-4B24-A8DB-42E0BF47D5B4}</a:tableStyleId>
              </a:tblPr>
              <a:tblGrid>
                <a:gridCol w="2164075">
                  <a:extLst>
                    <a:ext uri="{9D8B030D-6E8A-4147-A177-3AD203B41FA5}">
                      <a16:colId xmlns:a16="http://schemas.microsoft.com/office/drawing/2014/main" val="20000"/>
                    </a:ext>
                  </a:extLst>
                </a:gridCol>
                <a:gridCol w="2400325">
                  <a:extLst>
                    <a:ext uri="{9D8B030D-6E8A-4147-A177-3AD203B41FA5}">
                      <a16:colId xmlns:a16="http://schemas.microsoft.com/office/drawing/2014/main" val="20001"/>
                    </a:ext>
                  </a:extLst>
                </a:gridCol>
                <a:gridCol w="2736325">
                  <a:extLst>
                    <a:ext uri="{9D8B030D-6E8A-4147-A177-3AD203B41FA5}">
                      <a16:colId xmlns:a16="http://schemas.microsoft.com/office/drawing/2014/main" val="20002"/>
                    </a:ext>
                  </a:extLst>
                </a:gridCol>
                <a:gridCol w="1960850">
                  <a:extLst>
                    <a:ext uri="{9D8B030D-6E8A-4147-A177-3AD203B41FA5}">
                      <a16:colId xmlns:a16="http://schemas.microsoft.com/office/drawing/2014/main" val="20003"/>
                    </a:ext>
                  </a:extLst>
                </a:gridCol>
                <a:gridCol w="1997550">
                  <a:extLst>
                    <a:ext uri="{9D8B030D-6E8A-4147-A177-3AD203B41FA5}">
                      <a16:colId xmlns:a16="http://schemas.microsoft.com/office/drawing/2014/main" val="20004"/>
                    </a:ext>
                  </a:extLst>
                </a:gridCol>
              </a:tblGrid>
              <a:tr h="65995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TITLE </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PUBLICATION DETAILS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METHODOLOGY/</a:t>
                      </a:r>
                      <a:endParaRPr sz="1400" u="none" strike="noStrike" cap="none"/>
                    </a:p>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ALGORITHMS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MERITS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DEMERITS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latin typeface="Times"/>
                          <a:ea typeface="Times"/>
                          <a:cs typeface="Times"/>
                          <a:sym typeface="Times"/>
                        </a:rPr>
                        <a:t>Automatic Jordanian License Plate Detection and Recognition System Using Deep Learning Techniques </a:t>
                      </a:r>
                      <a:endParaRPr sz="1800" u="none" strike="noStrike" cap="none">
                        <a:latin typeface="Times"/>
                        <a:ea typeface="Times"/>
                        <a:cs typeface="Times"/>
                        <a:sym typeface="Times"/>
                      </a:endParaRPr>
                    </a:p>
                    <a:p>
                      <a:pPr marL="0" marR="0" lvl="0" indent="0" algn="l" rtl="0">
                        <a:lnSpc>
                          <a:spcPct val="100000"/>
                        </a:lnSpc>
                        <a:spcBef>
                          <a:spcPts val="0"/>
                        </a:spcBef>
                        <a:spcAft>
                          <a:spcPts val="0"/>
                        </a:spcAft>
                        <a:buClr>
                          <a:schemeClr val="dk1"/>
                        </a:buClr>
                        <a:buSzPts val="1100"/>
                        <a:buFont typeface="Arial"/>
                        <a:buNone/>
                      </a:pPr>
                      <a:endParaRPr sz="18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800" u="none" strike="noStrike" cap="none"/>
                        <a:t>Automatic license plate detection and recognition; automatic vehicle logo detection and  recognition; deep learning; transfer learning; convolutional neural network.</a:t>
                      </a:r>
                      <a:endParaRPr sz="1800" u="none" strike="noStrike" cap="none"/>
                    </a:p>
                    <a:p>
                      <a:pPr marL="0" marR="0" lvl="0" indent="0" algn="just" rtl="0">
                        <a:lnSpc>
                          <a:spcPct val="100000"/>
                        </a:lnSpc>
                        <a:spcBef>
                          <a:spcPts val="0"/>
                        </a:spcBef>
                        <a:spcAft>
                          <a:spcPts val="0"/>
                        </a:spcAft>
                        <a:buClr>
                          <a:srgbClr val="000000"/>
                        </a:buClr>
                        <a:buSzPts val="1600"/>
                        <a:buFont typeface="Arial"/>
                        <a:buNone/>
                      </a:pPr>
                      <a:r>
                        <a:rPr lang="en-US" sz="1800" b="1" u="none" strike="noStrike" cap="none"/>
                        <a:t>Publisher:</a:t>
                      </a:r>
                      <a:r>
                        <a:rPr lang="en-US" sz="1800" u="none" strike="noStrike" cap="none"/>
                        <a:t> </a:t>
                      </a:r>
                      <a:endParaRPr sz="1800" u="none" strike="noStrike" cap="none"/>
                    </a:p>
                    <a:p>
                      <a:pPr marL="0" marR="0" lvl="0" indent="0" algn="just" rtl="0">
                        <a:lnSpc>
                          <a:spcPct val="100000"/>
                        </a:lnSpc>
                        <a:spcBef>
                          <a:spcPts val="0"/>
                        </a:spcBef>
                        <a:spcAft>
                          <a:spcPts val="0"/>
                        </a:spcAft>
                        <a:buClr>
                          <a:srgbClr val="000000"/>
                        </a:buClr>
                        <a:buSzPts val="1600"/>
                        <a:buFont typeface="Arial"/>
                        <a:buNone/>
                      </a:pPr>
                      <a:r>
                        <a:rPr lang="en-US" sz="1700" u="none" strike="noStrike" cap="none">
                          <a:latin typeface="Arial"/>
                          <a:ea typeface="Arial"/>
                          <a:cs typeface="Arial"/>
                          <a:sym typeface="Arial"/>
                        </a:rPr>
                        <a:t>Tharaa Aqaileh</a:t>
                      </a:r>
                      <a:endParaRPr sz="1700" u="none" strike="noStrike" cap="none">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700" b="1" u="none" strike="noStrike" cap="none">
                          <a:latin typeface="Arial"/>
                          <a:ea typeface="Arial"/>
                          <a:cs typeface="Arial"/>
                          <a:sym typeface="Arial"/>
                        </a:rPr>
                        <a:t>Year:</a:t>
                      </a:r>
                      <a:r>
                        <a:rPr lang="en-US" sz="1700" u="none" strike="noStrike" cap="none">
                          <a:latin typeface="Arial"/>
                          <a:ea typeface="Arial"/>
                          <a:cs typeface="Arial"/>
                          <a:sym typeface="Arial"/>
                        </a:rPr>
                        <a:t>2023 </a:t>
                      </a:r>
                      <a:endParaRPr sz="22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10160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T</a:t>
                      </a:r>
                      <a:r>
                        <a:rPr lang="en-US" sz="1900" b="0" i="0" u="none" strike="noStrike" cap="none">
                          <a:solidFill>
                            <a:schemeClr val="dk1"/>
                          </a:solidFill>
                          <a:latin typeface="Times"/>
                          <a:ea typeface="Times"/>
                          <a:cs typeface="Times"/>
                          <a:sym typeface="Times"/>
                        </a:rPr>
                        <a:t>his allows the ANPR system to identify license plates.</a:t>
                      </a:r>
                      <a:endParaRPr sz="1700" u="none" strike="noStrike" cap="none"/>
                    </a:p>
                    <a:p>
                      <a:pPr marL="92075" marR="0" lvl="0" indent="-120650" algn="just" rtl="0">
                        <a:lnSpc>
                          <a:spcPct val="100000"/>
                        </a:lnSpc>
                        <a:spcBef>
                          <a:spcPts val="0"/>
                        </a:spcBef>
                        <a:spcAft>
                          <a:spcPts val="0"/>
                        </a:spcAft>
                        <a:buClr>
                          <a:srgbClr val="000000"/>
                        </a:buClr>
                        <a:buSzPts val="1900"/>
                        <a:buFont typeface="Arial"/>
                        <a:buChar char="•"/>
                      </a:pPr>
                      <a:r>
                        <a:rPr lang="en-US" sz="1900" b="0" i="0" u="none" strike="noStrike" cap="none">
                          <a:solidFill>
                            <a:schemeClr val="dk1"/>
                          </a:solidFill>
                          <a:latin typeface="Times"/>
                          <a:ea typeface="Times"/>
                          <a:cs typeface="Times"/>
                          <a:sym typeface="Times"/>
                        </a:rPr>
                        <a:t>Image processing techniques such as Tesseract OCR or MaskOCR algorithms.</a:t>
                      </a:r>
                      <a:endParaRPr sz="1700" u="none" strike="noStrike" cap="none"/>
                    </a:p>
                    <a:p>
                      <a:pPr marL="92075" marR="0" lvl="0" indent="-120650" algn="just" rtl="0">
                        <a:lnSpc>
                          <a:spcPct val="100000"/>
                        </a:lnSpc>
                        <a:spcBef>
                          <a:spcPts val="0"/>
                        </a:spcBef>
                        <a:spcAft>
                          <a:spcPts val="0"/>
                        </a:spcAft>
                        <a:buClr>
                          <a:srgbClr val="000000"/>
                        </a:buClr>
                        <a:buSzPts val="1900"/>
                        <a:buFont typeface="Arial"/>
                        <a:buChar char="•"/>
                      </a:pPr>
                      <a:r>
                        <a:rPr lang="en-US" sz="1900" b="1" i="0" u="none" strike="noStrike" cap="none">
                          <a:solidFill>
                            <a:schemeClr val="dk1"/>
                          </a:solidFill>
                          <a:latin typeface="Times"/>
                          <a:ea typeface="Times"/>
                          <a:cs typeface="Times"/>
                          <a:sym typeface="Times"/>
                        </a:rPr>
                        <a:t>Software:Python</a:t>
                      </a:r>
                      <a:endParaRPr sz="1900" b="1" i="0" u="none" strike="noStrike" cap="none">
                        <a:solidFill>
                          <a:schemeClr val="dk1"/>
                        </a:solidFill>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349250" algn="just" rtl="0">
                        <a:lnSpc>
                          <a:spcPct val="100000"/>
                        </a:lnSpc>
                        <a:spcBef>
                          <a:spcPts val="0"/>
                        </a:spcBef>
                        <a:spcAft>
                          <a:spcPts val="0"/>
                        </a:spcAft>
                        <a:buClr>
                          <a:srgbClr val="000000"/>
                        </a:buClr>
                        <a:buSzPts val="1900"/>
                        <a:buFont typeface="Times"/>
                        <a:buChar char="●"/>
                      </a:pPr>
                      <a:r>
                        <a:rPr lang="en-US" sz="1900" u="none" strike="noStrike" cap="none">
                          <a:latin typeface="Times"/>
                          <a:ea typeface="Times"/>
                          <a:cs typeface="Times"/>
                          <a:sym typeface="Times"/>
                        </a:rPr>
                        <a:t>Transmits real-time stamp of entry/exit of the vehicle to the database.</a:t>
                      </a:r>
                      <a:endParaRPr sz="1900" u="none" strike="noStrike" cap="none">
                        <a:latin typeface="Times"/>
                        <a:ea typeface="Times"/>
                        <a:cs typeface="Times"/>
                        <a:sym typeface="Times"/>
                      </a:endParaRPr>
                    </a:p>
                    <a:p>
                      <a:pPr marL="457200" marR="0" lvl="0" indent="-349250" algn="just" rtl="0">
                        <a:lnSpc>
                          <a:spcPct val="100000"/>
                        </a:lnSpc>
                        <a:spcBef>
                          <a:spcPts val="0"/>
                        </a:spcBef>
                        <a:spcAft>
                          <a:spcPts val="0"/>
                        </a:spcAft>
                        <a:buClr>
                          <a:srgbClr val="000000"/>
                        </a:buClr>
                        <a:buSzPts val="1900"/>
                        <a:buFont typeface="Times"/>
                        <a:buChar char="●"/>
                      </a:pPr>
                      <a:r>
                        <a:rPr lang="en-US" sz="1900" u="none" strike="noStrike" cap="none">
                          <a:latin typeface="Times"/>
                          <a:ea typeface="Times"/>
                          <a:cs typeface="Times"/>
                          <a:sym typeface="Times"/>
                        </a:rPr>
                        <a:t>Search and Rescue</a:t>
                      </a:r>
                      <a:endParaRPr sz="19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285750" marR="0" lvl="0" indent="-285750" algn="just" rtl="0">
                        <a:lnSpc>
                          <a:spcPct val="100000"/>
                        </a:lnSpc>
                        <a:spcBef>
                          <a:spcPts val="0"/>
                        </a:spcBef>
                        <a:spcAft>
                          <a:spcPts val="0"/>
                        </a:spcAft>
                        <a:buClr>
                          <a:srgbClr val="000000"/>
                        </a:buClr>
                        <a:buSzPts val="1800"/>
                        <a:buFont typeface="Arial"/>
                        <a:buChar char="•"/>
                      </a:pPr>
                      <a:r>
                        <a:rPr lang="en-US" sz="1400" b="1" u="none" strike="noStrike" cap="none">
                          <a:solidFill>
                            <a:srgbClr val="040C28"/>
                          </a:solidFill>
                          <a:latin typeface="Arial"/>
                          <a:ea typeface="Arial"/>
                          <a:cs typeface="Arial"/>
                          <a:sym typeface="Arial"/>
                        </a:rPr>
                        <a:t>non-uniformity of license plate number</a:t>
                      </a:r>
                      <a:endParaRPr sz="1400" b="1" u="none" strike="noStrike" cap="none">
                        <a:solidFill>
                          <a:srgbClr val="040C28"/>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Char char="•"/>
                      </a:pPr>
                      <a:r>
                        <a:rPr lang="en-US" sz="1700" b="1" u="none" strike="noStrike" cap="none">
                          <a:latin typeface="Times"/>
                          <a:ea typeface="Times"/>
                          <a:cs typeface="Times"/>
                          <a:sym typeface="Times"/>
                        </a:rPr>
                        <a:t>Data Variability</a:t>
                      </a:r>
                      <a:endParaRPr sz="1700" b="1" u="none" strike="noStrike" cap="none">
                        <a:latin typeface="Times"/>
                        <a:ea typeface="Times"/>
                        <a:cs typeface="Times"/>
                        <a:sym typeface="Times"/>
                      </a:endParaRPr>
                    </a:p>
                    <a:p>
                      <a:pPr marL="457200" marR="0" lvl="0" indent="0" algn="just" rtl="0">
                        <a:lnSpc>
                          <a:spcPct val="100000"/>
                        </a:lnSpc>
                        <a:spcBef>
                          <a:spcPts val="0"/>
                        </a:spcBef>
                        <a:spcAft>
                          <a:spcPts val="0"/>
                        </a:spcAft>
                        <a:buClr>
                          <a:srgbClr val="000000"/>
                        </a:buClr>
                        <a:buSzPts val="1400"/>
                        <a:buFont typeface="Arial"/>
                        <a:buNone/>
                      </a:pPr>
                      <a:endParaRPr sz="1400" b="1" u="none" strike="noStrike" cap="none">
                        <a:solidFill>
                          <a:srgbClr val="040C28"/>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9"/>
        <p:cNvGrpSpPr/>
        <p:nvPr/>
      </p:nvGrpSpPr>
      <p:grpSpPr>
        <a:xfrm>
          <a:off x="0" y="0"/>
          <a:ext cx="0" cy="0"/>
          <a:chOff x="0" y="0"/>
          <a:chExt cx="0" cy="0"/>
        </a:xfrm>
      </p:grpSpPr>
      <p:sp>
        <p:nvSpPr>
          <p:cNvPr id="160" name="Google Shape;160;g262128e971f_0_7"/>
          <p:cNvSpPr txBox="1">
            <a:spLocks noGrp="1"/>
          </p:cNvSpPr>
          <p:nvPr>
            <p:ph type="title"/>
          </p:nvPr>
        </p:nvSpPr>
        <p:spPr>
          <a:xfrm>
            <a:off x="303628" y="161431"/>
            <a:ext cx="10898700" cy="84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 LITERATURE SURVEY</a:t>
            </a:r>
            <a:endParaRPr/>
          </a:p>
        </p:txBody>
      </p:sp>
      <p:sp>
        <p:nvSpPr>
          <p:cNvPr id="161" name="Google Shape;161;g262128e971f_0_7"/>
          <p:cNvSpPr txBox="1">
            <a:spLocks noGrp="1"/>
          </p:cNvSpPr>
          <p:nvPr>
            <p:ph type="body" idx="1"/>
          </p:nvPr>
        </p:nvSpPr>
        <p:spPr>
          <a:xfrm>
            <a:off x="303628" y="1129658"/>
            <a:ext cx="10589100" cy="5247300"/>
          </a:xfrm>
          <a:prstGeom prst="rect">
            <a:avLst/>
          </a:prstGeom>
          <a:noFill/>
          <a:ln>
            <a:noFill/>
          </a:ln>
        </p:spPr>
        <p:txBody>
          <a:bodyPr spcFirstLastPara="1" wrap="square" lIns="91425" tIns="45700" rIns="91425" bIns="45700" anchor="t" anchorCtr="0">
            <a:normAutofit/>
          </a:bodyPr>
          <a:lstStyle/>
          <a:p>
            <a:pPr marL="84137"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sp>
        <p:nvSpPr>
          <p:cNvPr id="162" name="Google Shape;162;g262128e971f_0_7"/>
          <p:cNvSpPr txBox="1">
            <a:spLocks noGrp="1"/>
          </p:cNvSpPr>
          <p:nvPr>
            <p:ph type="dt" idx="10"/>
          </p:nvPr>
        </p:nvSpPr>
        <p:spPr>
          <a:xfrm>
            <a:off x="303628" y="6385756"/>
            <a:ext cx="13281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sz="1600"/>
          </a:p>
        </p:txBody>
      </p:sp>
      <p:sp>
        <p:nvSpPr>
          <p:cNvPr id="163" name="Google Shape;163;g262128e971f_0_7"/>
          <p:cNvSpPr txBox="1">
            <a:spLocks noGrp="1"/>
          </p:cNvSpPr>
          <p:nvPr>
            <p:ph type="ftr" idx="11"/>
          </p:nvPr>
        </p:nvSpPr>
        <p:spPr>
          <a:xfrm>
            <a:off x="2712720" y="6385755"/>
            <a:ext cx="67665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t>capstone project </a:t>
            </a:r>
            <a:endParaRPr sz="1400"/>
          </a:p>
        </p:txBody>
      </p:sp>
      <p:sp>
        <p:nvSpPr>
          <p:cNvPr id="164" name="Google Shape;164;g262128e971f_0_7"/>
          <p:cNvSpPr txBox="1">
            <a:spLocks noGrp="1"/>
          </p:cNvSpPr>
          <p:nvPr>
            <p:ph type="sldNum" idx="12"/>
          </p:nvPr>
        </p:nvSpPr>
        <p:spPr>
          <a:xfrm>
            <a:off x="11465168" y="6380969"/>
            <a:ext cx="556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pic>
        <p:nvPicPr>
          <p:cNvPr id="165" name="Google Shape;165;g262128e971f_0_7"/>
          <p:cNvPicPr preferRelativeResize="0"/>
          <p:nvPr/>
        </p:nvPicPr>
        <p:blipFill rotWithShape="1">
          <a:blip r:embed="rId3">
            <a:alphaModFix/>
          </a:blip>
          <a:srcRect/>
          <a:stretch/>
        </p:blipFill>
        <p:spPr>
          <a:xfrm>
            <a:off x="11202296" y="0"/>
            <a:ext cx="989704" cy="925158"/>
          </a:xfrm>
          <a:prstGeom prst="rect">
            <a:avLst/>
          </a:prstGeom>
          <a:noFill/>
          <a:ln>
            <a:noFill/>
          </a:ln>
        </p:spPr>
      </p:pic>
      <p:graphicFrame>
        <p:nvGraphicFramePr>
          <p:cNvPr id="166" name="Google Shape;166;g262128e971f_0_7"/>
          <p:cNvGraphicFramePr/>
          <p:nvPr/>
        </p:nvGraphicFramePr>
        <p:xfrm>
          <a:off x="303628" y="1087099"/>
          <a:ext cx="11259125" cy="4611495"/>
        </p:xfrm>
        <a:graphic>
          <a:graphicData uri="http://schemas.openxmlformats.org/drawingml/2006/table">
            <a:tbl>
              <a:tblPr firstRow="1" bandRow="1">
                <a:noFill/>
                <a:tableStyleId>{7EA6CE3D-4E88-4B24-A8DB-42E0BF47D5B4}</a:tableStyleId>
              </a:tblPr>
              <a:tblGrid>
                <a:gridCol w="2301925">
                  <a:extLst>
                    <a:ext uri="{9D8B030D-6E8A-4147-A177-3AD203B41FA5}">
                      <a16:colId xmlns:a16="http://schemas.microsoft.com/office/drawing/2014/main" val="20000"/>
                    </a:ext>
                  </a:extLst>
                </a:gridCol>
                <a:gridCol w="2262475">
                  <a:extLst>
                    <a:ext uri="{9D8B030D-6E8A-4147-A177-3AD203B41FA5}">
                      <a16:colId xmlns:a16="http://schemas.microsoft.com/office/drawing/2014/main" val="20001"/>
                    </a:ext>
                  </a:extLst>
                </a:gridCol>
                <a:gridCol w="2736325">
                  <a:extLst>
                    <a:ext uri="{9D8B030D-6E8A-4147-A177-3AD203B41FA5}">
                      <a16:colId xmlns:a16="http://schemas.microsoft.com/office/drawing/2014/main" val="20002"/>
                    </a:ext>
                  </a:extLst>
                </a:gridCol>
                <a:gridCol w="1960850">
                  <a:extLst>
                    <a:ext uri="{9D8B030D-6E8A-4147-A177-3AD203B41FA5}">
                      <a16:colId xmlns:a16="http://schemas.microsoft.com/office/drawing/2014/main" val="20003"/>
                    </a:ext>
                  </a:extLst>
                </a:gridCol>
                <a:gridCol w="1997550">
                  <a:extLst>
                    <a:ext uri="{9D8B030D-6E8A-4147-A177-3AD203B41FA5}">
                      <a16:colId xmlns:a16="http://schemas.microsoft.com/office/drawing/2014/main" val="20004"/>
                    </a:ext>
                  </a:extLst>
                </a:gridCol>
              </a:tblGrid>
              <a:tr h="659950">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TITLE </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4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PUBLICATION DETAILS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METHODOLOGY/</a:t>
                      </a:r>
                      <a:endParaRPr sz="1400" u="none" strike="noStrike" cap="none"/>
                    </a:p>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ALGORITHMS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MERITS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u="none" strike="noStrike" cap="none">
                          <a:solidFill>
                            <a:schemeClr val="dk1"/>
                          </a:solidFill>
                          <a:latin typeface="Times"/>
                          <a:ea typeface="Times"/>
                          <a:cs typeface="Times"/>
                          <a:sym typeface="Times"/>
                        </a:rPr>
                        <a:t>DEMERITS</a:t>
                      </a:r>
                      <a:endParaRPr sz="1400" u="none" strike="noStrike" cap="none">
                        <a:latin typeface="Times"/>
                        <a:ea typeface="Times"/>
                        <a:cs typeface="Times"/>
                        <a:sym typeface="Times"/>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7067" marR="508" lvl="0" indent="-6898" algn="l" rtl="0">
                        <a:lnSpc>
                          <a:spcPct val="116620"/>
                        </a:lnSpc>
                        <a:spcBef>
                          <a:spcPts val="0"/>
                        </a:spcBef>
                        <a:spcAft>
                          <a:spcPts val="0"/>
                        </a:spcAft>
                        <a:buClr>
                          <a:schemeClr val="dk1"/>
                        </a:buClr>
                        <a:buSzPts val="1100"/>
                        <a:buFont typeface="Arial"/>
                        <a:buNone/>
                      </a:pPr>
                      <a:r>
                        <a:rPr lang="en-US" sz="1525" u="none" strike="noStrike" cap="none">
                          <a:latin typeface="Martel"/>
                          <a:ea typeface="Martel"/>
                          <a:cs typeface="Martel"/>
                          <a:sym typeface="Martel"/>
                        </a:rPr>
                        <a:t>ALPR - An Intelligent Approach Towards Detection and Recognition of License Plates in Uncontrolled Environments </a:t>
                      </a:r>
                      <a:endParaRPr sz="1525" u="none" strike="noStrike" cap="none">
                        <a:latin typeface="Martel"/>
                        <a:ea typeface="Martel"/>
                        <a:cs typeface="Martel"/>
                        <a:sym typeface="Martel"/>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4125"/>
                        </a:lnSpc>
                        <a:spcBef>
                          <a:spcPts val="0"/>
                        </a:spcBef>
                        <a:spcAft>
                          <a:spcPts val="0"/>
                        </a:spcAft>
                        <a:buClr>
                          <a:schemeClr val="dk1"/>
                        </a:buClr>
                        <a:buSzPts val="1100"/>
                        <a:buFont typeface="Arial"/>
                        <a:buNone/>
                      </a:pPr>
                      <a:r>
                        <a:rPr lang="en-US" sz="1534" u="none" strike="noStrike" cap="none">
                          <a:latin typeface="Arial"/>
                          <a:ea typeface="Arial"/>
                          <a:cs typeface="Arial"/>
                          <a:sym typeface="Arial"/>
                        </a:rPr>
                        <a:t>Detection and Recognition of License Plates in Uncontrolled Environments </a:t>
                      </a:r>
                      <a:endParaRPr sz="1534" u="none" strike="noStrike" cap="none">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700" b="1" u="none" strike="noStrike" cap="none">
                          <a:latin typeface="Times"/>
                          <a:ea typeface="Times"/>
                          <a:cs typeface="Times"/>
                          <a:sym typeface="Times"/>
                        </a:rPr>
                        <a:t>Publisher:</a:t>
                      </a:r>
                      <a:r>
                        <a:rPr lang="en-US" sz="1695" u="none" strike="noStrike" cap="none">
                          <a:latin typeface="Arial"/>
                          <a:ea typeface="Arial"/>
                          <a:cs typeface="Arial"/>
                          <a:sym typeface="Arial"/>
                        </a:rPr>
                        <a:t>SandeepS. Udmale</a:t>
                      </a:r>
                      <a:endParaRPr sz="1695" u="none" strike="noStrike" cap="none">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95" b="1" u="none" strike="noStrike" cap="none">
                          <a:latin typeface="Arial"/>
                          <a:ea typeface="Arial"/>
                          <a:cs typeface="Arial"/>
                          <a:sym typeface="Arial"/>
                        </a:rPr>
                        <a:t>Year:</a:t>
                      </a:r>
                      <a:r>
                        <a:rPr lang="en-US" sz="1695" u="none" strike="noStrike" cap="none">
                          <a:latin typeface="Arial"/>
                          <a:ea typeface="Arial"/>
                          <a:cs typeface="Arial"/>
                          <a:sym typeface="Arial"/>
                        </a:rPr>
                        <a:t>2023</a:t>
                      </a:r>
                      <a:endParaRPr sz="1695" u="none" strike="noStrike" cap="none">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101600" algn="just" rtl="0">
                        <a:lnSpc>
                          <a:spcPct val="100000"/>
                        </a:lnSpc>
                        <a:spcBef>
                          <a:spcPts val="0"/>
                        </a:spcBef>
                        <a:spcAft>
                          <a:spcPts val="0"/>
                        </a:spcAft>
                        <a:buClr>
                          <a:srgbClr val="000000"/>
                        </a:buClr>
                        <a:buSzPts val="1600"/>
                        <a:buFont typeface="Arial"/>
                        <a:buChar char="•"/>
                      </a:pPr>
                      <a:r>
                        <a:rPr lang="en-US" sz="1800" b="0" i="0" u="none" strike="noStrike" cap="none">
                          <a:solidFill>
                            <a:schemeClr val="dk1"/>
                          </a:solidFill>
                          <a:latin typeface="Times"/>
                          <a:ea typeface="Times"/>
                          <a:cs typeface="Times"/>
                          <a:sym typeface="Times"/>
                        </a:rPr>
                        <a:t> </a:t>
                      </a:r>
                      <a:r>
                        <a:rPr lang="en-US" sz="1496" u="none" strike="noStrike" cap="none">
                          <a:latin typeface="Arial"/>
                          <a:ea typeface="Arial"/>
                          <a:cs typeface="Arial"/>
                          <a:sym typeface="Arial"/>
                        </a:rPr>
                        <a:t>The algorithm must have an acceptable performance and recall rate because even a small amount of missed detection will cause the LP detection process to perform worse. </a:t>
                      </a:r>
                      <a:r>
                        <a:rPr lang="en-US" sz="1496" b="1" u="none" strike="noStrike" cap="none">
                          <a:latin typeface="Arial"/>
                          <a:ea typeface="Arial"/>
                          <a:cs typeface="Arial"/>
                          <a:sym typeface="Arial"/>
                        </a:rPr>
                        <a:t>2)</a:t>
                      </a:r>
                      <a:r>
                        <a:rPr lang="en-US" sz="1496" u="none" strike="noStrike" cap="none">
                          <a:latin typeface="Arial"/>
                          <a:ea typeface="Arial"/>
                          <a:cs typeface="Arial"/>
                          <a:sym typeface="Arial"/>
                        </a:rPr>
                        <a:t> For real-time detection to be reliable, the method must have a high calculation speed. </a:t>
                      </a:r>
                      <a:r>
                        <a:rPr lang="en-US" sz="1496" b="1" u="none" strike="noStrike" cap="none">
                          <a:latin typeface="Arial"/>
                          <a:ea typeface="Arial"/>
                          <a:cs typeface="Arial"/>
                          <a:sym typeface="Arial"/>
                        </a:rPr>
                        <a:t>3) </a:t>
                      </a:r>
                      <a:r>
                        <a:rPr lang="en-US" sz="1496" u="none" strike="noStrike" cap="none">
                          <a:latin typeface="Arial"/>
                          <a:ea typeface="Arial"/>
                          <a:cs typeface="Arial"/>
                          <a:sym typeface="Arial"/>
                        </a:rPr>
                        <a:t>Additionally, since their use in practical applications won’t be hampered, the calculating costs should be reasonable. </a:t>
                      </a:r>
                      <a:endParaRPr sz="1496" u="none" strike="noStrike" cap="none">
                        <a:latin typeface="Arial"/>
                        <a:ea typeface="Arial"/>
                        <a:cs typeface="Arial"/>
                        <a:sym typeface="Arial"/>
                      </a:endParaRPr>
                    </a:p>
                    <a:p>
                      <a:pPr marL="92075" marR="0" lvl="0" indent="-94996" algn="just" rtl="0">
                        <a:lnSpc>
                          <a:spcPct val="100000"/>
                        </a:lnSpc>
                        <a:spcBef>
                          <a:spcPts val="0"/>
                        </a:spcBef>
                        <a:spcAft>
                          <a:spcPts val="0"/>
                        </a:spcAft>
                        <a:buClr>
                          <a:srgbClr val="000000"/>
                        </a:buClr>
                        <a:buSzPts val="1496"/>
                        <a:buFont typeface="Arial"/>
                        <a:buChar char="•"/>
                      </a:pPr>
                      <a:r>
                        <a:rPr lang="en-US" sz="1496" b="1" u="none" strike="noStrike" cap="none">
                          <a:latin typeface="Arial"/>
                          <a:ea typeface="Arial"/>
                          <a:cs typeface="Arial"/>
                          <a:sym typeface="Arial"/>
                        </a:rPr>
                        <a:t>language</a:t>
                      </a:r>
                      <a:r>
                        <a:rPr lang="en-US" sz="1496" u="none" strike="noStrike" cap="none">
                          <a:latin typeface="Arial"/>
                          <a:ea typeface="Arial"/>
                          <a:cs typeface="Arial"/>
                          <a:sym typeface="Arial"/>
                        </a:rPr>
                        <a:t>:python</a:t>
                      </a:r>
                      <a:endParaRPr sz="1496" u="none" strike="noStrike" cap="none">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01600" algn="just" rtl="0">
                        <a:lnSpc>
                          <a:spcPct val="100000"/>
                        </a:lnSpc>
                        <a:spcBef>
                          <a:spcPts val="0"/>
                        </a:spcBef>
                        <a:spcAft>
                          <a:spcPts val="0"/>
                        </a:spcAft>
                        <a:buClr>
                          <a:srgbClr val="000000"/>
                        </a:buClr>
                        <a:buSzPts val="1600"/>
                        <a:buFont typeface="Arial"/>
                        <a:buChar char="•"/>
                      </a:pPr>
                      <a:r>
                        <a:rPr lang="en-US" sz="1600" b="0" i="0" u="none" strike="noStrike" cap="none">
                          <a:solidFill>
                            <a:schemeClr val="dk1"/>
                          </a:solidFill>
                          <a:latin typeface="Times"/>
                          <a:ea typeface="Times"/>
                          <a:cs typeface="Times"/>
                          <a:sym typeface="Times"/>
                        </a:rPr>
                        <a:t> </a:t>
                      </a:r>
                      <a:r>
                        <a:rPr lang="en-US" sz="1700" u="none" strike="noStrike" cap="none">
                          <a:latin typeface="Times"/>
                          <a:ea typeface="Times"/>
                          <a:cs typeface="Times"/>
                          <a:sym typeface="Times"/>
                        </a:rPr>
                        <a:t>24/7 operation.</a:t>
                      </a:r>
                      <a:endParaRPr sz="1700" u="none" strike="noStrike" cap="none">
                        <a:latin typeface="Times"/>
                        <a:ea typeface="Times"/>
                        <a:cs typeface="Times"/>
                        <a:sym typeface="Times"/>
                      </a:endParaRPr>
                    </a:p>
                    <a:p>
                      <a:pPr marL="457200" marR="0" lvl="0" indent="-336550" algn="just" rtl="0">
                        <a:lnSpc>
                          <a:spcPct val="100000"/>
                        </a:lnSpc>
                        <a:spcBef>
                          <a:spcPts val="0"/>
                        </a:spcBef>
                        <a:spcAft>
                          <a:spcPts val="0"/>
                        </a:spcAft>
                        <a:buClr>
                          <a:srgbClr val="000000"/>
                        </a:buClr>
                        <a:buSzPts val="1700"/>
                        <a:buFont typeface="Times"/>
                        <a:buChar char="•"/>
                      </a:pPr>
                      <a:r>
                        <a:rPr lang="en-US" sz="1700" u="none" strike="noStrike" cap="none">
                          <a:latin typeface="Times"/>
                          <a:ea typeface="Times"/>
                          <a:cs typeface="Times"/>
                          <a:sym typeface="Times"/>
                        </a:rPr>
                        <a:t>Real time detection and recognition process for Vehicle License Plates.</a:t>
                      </a:r>
                      <a:endParaRPr sz="1700" u="none" strike="noStrike" cap="none">
                        <a:latin typeface="Times"/>
                        <a:ea typeface="Times"/>
                        <a:cs typeface="Times"/>
                        <a:sym typeface="Times"/>
                      </a:endParaRPr>
                    </a:p>
                    <a:p>
                      <a:pPr marL="457200" marR="0" lvl="0" indent="-336550" algn="just" rtl="0">
                        <a:lnSpc>
                          <a:spcPct val="100000"/>
                        </a:lnSpc>
                        <a:spcBef>
                          <a:spcPts val="0"/>
                        </a:spcBef>
                        <a:spcAft>
                          <a:spcPts val="0"/>
                        </a:spcAft>
                        <a:buClr>
                          <a:srgbClr val="000000"/>
                        </a:buClr>
                        <a:buSzPts val="1700"/>
                        <a:buFont typeface="Times"/>
                        <a:buChar char="•"/>
                      </a:pPr>
                      <a:r>
                        <a:rPr lang="en-US" sz="1700" u="none" strike="noStrike" cap="none">
                          <a:latin typeface="Times"/>
                          <a:ea typeface="Times"/>
                          <a:cs typeface="Times"/>
                          <a:sym typeface="Times"/>
                        </a:rPr>
                        <a:t>24/7 operation</a:t>
                      </a:r>
                      <a:endParaRPr sz="1700" u="none" strike="noStrike" cap="none">
                        <a:latin typeface="Times"/>
                        <a:ea typeface="Times"/>
                        <a:cs typeface="Times"/>
                        <a:sym typeface="Times"/>
                      </a:endParaRPr>
                    </a:p>
                    <a:p>
                      <a:pPr marL="457200" marR="0" lvl="0" indent="-336550" algn="just" rtl="0">
                        <a:lnSpc>
                          <a:spcPct val="100000"/>
                        </a:lnSpc>
                        <a:spcBef>
                          <a:spcPts val="0"/>
                        </a:spcBef>
                        <a:spcAft>
                          <a:spcPts val="0"/>
                        </a:spcAft>
                        <a:buClr>
                          <a:srgbClr val="000000"/>
                        </a:buClr>
                        <a:buSzPts val="1700"/>
                        <a:buFont typeface="Times"/>
                        <a:buChar char="•"/>
                      </a:pPr>
                      <a:r>
                        <a:rPr lang="en-US" sz="1700" u="none" strike="noStrike" cap="none">
                          <a:latin typeface="Times"/>
                          <a:ea typeface="Times"/>
                          <a:cs typeface="Times"/>
                          <a:sym typeface="Times"/>
                        </a:rPr>
                        <a:t>Reliable performance and good accuracy for different license plates.</a:t>
                      </a:r>
                      <a:endParaRPr sz="1700" u="none" strike="noStrike" cap="none">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349250" algn="just" rtl="0">
                        <a:lnSpc>
                          <a:spcPct val="100000"/>
                        </a:lnSpc>
                        <a:spcBef>
                          <a:spcPts val="0"/>
                        </a:spcBef>
                        <a:spcAft>
                          <a:spcPts val="0"/>
                        </a:spcAft>
                        <a:buClr>
                          <a:srgbClr val="000000"/>
                        </a:buClr>
                        <a:buSzPts val="1900"/>
                        <a:buFont typeface="Times"/>
                        <a:buChar char="●"/>
                      </a:pPr>
                      <a:r>
                        <a:rPr lang="en-US" sz="1900" u="none" strike="noStrike" cap="none">
                          <a:latin typeface="Times"/>
                          <a:ea typeface="Times"/>
                          <a:cs typeface="Times"/>
                          <a:sym typeface="Times"/>
                        </a:rPr>
                        <a:t>weather conditions and obstacles.</a:t>
                      </a:r>
                      <a:endParaRPr sz="1900" b="0" i="0" u="none" strike="noStrike" cap="none">
                        <a:solidFill>
                          <a:schemeClr val="dk1"/>
                        </a:solidFill>
                        <a:latin typeface="Times"/>
                        <a:ea typeface="Times"/>
                        <a:cs typeface="Times"/>
                        <a:sym typeface="Times"/>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Agenda </vt:lpstr>
      <vt:lpstr>INTRODUCTION</vt:lpstr>
      <vt:lpstr> LITERATURE SURVEY</vt:lpstr>
      <vt:lpstr>PowerPoint Presentation</vt:lpstr>
      <vt:lpstr>PowerPoint Presentation</vt:lpstr>
      <vt:lpstr> LITERATURE SURVEY</vt:lpstr>
      <vt:lpstr> LITERATURE SURVEY</vt:lpstr>
      <vt:lpstr> LITERATURE SURVEY</vt:lpstr>
      <vt:lpstr>OBJECTIVE  </vt:lpstr>
      <vt:lpstr>Algorithm</vt:lpstr>
      <vt:lpstr>Proposed Block diagram</vt:lpstr>
      <vt:lpstr>Output</vt:lpstr>
      <vt:lpstr>ADVANCES/ MERITS OF PROPOSED WORK</vt:lpstr>
      <vt:lpstr>CHALLENGES FACED  </vt:lpstr>
      <vt:lpstr>CONCLUSION</vt:lpstr>
      <vt:lpstr>FUTURE ENHANCEMENT</vt:lpstr>
      <vt:lpstr>REFERENCE</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Dr.MYDHILI.S.K</dc:creator>
  <cp:revision>136</cp:revision>
  <dcterms:created xsi:type="dcterms:W3CDTF">2023-09-08T09:25:59Z</dcterms:created>
  <dcterms:modified xsi:type="dcterms:W3CDTF">2024-03-06T06:23:25Z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ca228ae3c9c04fcea499d2baa3efc3de</vt:lpwstr>
  </property>
</Properties>
</file>