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82" y="-168"/>
      </p:cViewPr>
      <p:guideLst>
        <p:guide orient="horz" pos="2592"/>
        <p:guide pos="4608"/>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transition spd="med" advClick="0" advTm="30000">
    <p:wedge/>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ransition spd="med" advClick="0" advTm="30000">
    <p:wedge/>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308610" y="1680210"/>
            <a:ext cx="4869180" cy="486918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Text 2"/>
          <p:cNvSpPr/>
          <p:nvPr/>
        </p:nvSpPr>
        <p:spPr>
          <a:xfrm>
            <a:off x="6350437" y="2074902"/>
            <a:ext cx="7415927" cy="2129314"/>
          </a:xfrm>
          <a:prstGeom prst="rect">
            <a:avLst/>
          </a:prstGeom>
          <a:noFill/>
          <a:ln/>
        </p:spPr>
        <p:txBody>
          <a:bodyPr wrap="square" rtlCol="0" anchor="t"/>
          <a:lstStyle/>
          <a:p>
            <a:pPr marL="0" indent="0">
              <a:lnSpc>
                <a:spcPts val="8384"/>
              </a:lnSpc>
              <a:buNone/>
            </a:pPr>
            <a:r>
              <a:rPr lang="en-US" sz="6707" b="1" kern="0" spc="-201" dirty="0">
                <a:solidFill>
                  <a:srgbClr val="000000"/>
                </a:solidFill>
                <a:latin typeface="Inter" pitchFamily="34" charset="0"/>
                <a:ea typeface="Inter" pitchFamily="34" charset="-122"/>
                <a:cs typeface="Inter" pitchFamily="34" charset="-120"/>
              </a:rPr>
              <a:t>Introduction to HTML</a:t>
            </a:r>
            <a:endParaRPr lang="en-US" sz="6707" dirty="0"/>
          </a:p>
        </p:txBody>
      </p:sp>
      <p:sp>
        <p:nvSpPr>
          <p:cNvPr id="7" name="Text 3"/>
          <p:cNvSpPr/>
          <p:nvPr/>
        </p:nvSpPr>
        <p:spPr>
          <a:xfrm>
            <a:off x="6350437" y="4574500"/>
            <a:ext cx="7415927" cy="1580198"/>
          </a:xfrm>
          <a:prstGeom prst="rect">
            <a:avLst/>
          </a:prstGeom>
          <a:noFill/>
          <a:ln/>
        </p:spPr>
        <p:txBody>
          <a:bodyPr wrap="square" rtlCol="0" anchor="t"/>
          <a:lstStyle/>
          <a:p>
            <a:pPr marL="0" indent="0">
              <a:lnSpc>
                <a:spcPts val="3110"/>
              </a:lnSpc>
              <a:buNone/>
            </a:pPr>
            <a:r>
              <a:rPr lang="en-US" sz="1944" kern="0" spc="-39" dirty="0">
                <a:solidFill>
                  <a:srgbClr val="272525"/>
                </a:solidFill>
                <a:latin typeface="Inter" pitchFamily="34" charset="0"/>
                <a:ea typeface="Inter" pitchFamily="34" charset="-122"/>
                <a:cs typeface="Inter" pitchFamily="34" charset="-120"/>
              </a:rPr>
              <a:t> HTML, or Hypertext Markup Language, is the standard language used to create and structure web pages. It provides the basic building blocks for web development, allowing you to create and organize content on the internet.</a:t>
            </a:r>
            <a:endParaRPr lang="en-US" sz="1944" dirty="0"/>
          </a:p>
        </p:txBody>
      </p:sp>
    </p:spTree>
  </p:cSld>
  <p:clrMapOvr>
    <a:masterClrMapping/>
  </p:clrMapOvr>
  <p:transition spd="med" advClick="0" advTm="20000">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864037" y="2180749"/>
            <a:ext cx="6172200" cy="771525"/>
          </a:xfrm>
          <a:prstGeom prst="rect">
            <a:avLst/>
          </a:prstGeom>
          <a:noFill/>
          <a:ln/>
        </p:spPr>
        <p:txBody>
          <a:bodyPr wrap="none" rtlCol="0" anchor="t"/>
          <a:lstStyle/>
          <a:p>
            <a:pPr marL="0" indent="0">
              <a:lnSpc>
                <a:spcPts val="6075"/>
              </a:lnSpc>
              <a:buNone/>
            </a:pPr>
            <a:r>
              <a:rPr lang="en-US" sz="4860" b="1" kern="0" spc="-146" dirty="0">
                <a:solidFill>
                  <a:srgbClr val="000000"/>
                </a:solidFill>
                <a:latin typeface="Inter" pitchFamily="34" charset="0"/>
                <a:ea typeface="Inter" pitchFamily="34" charset="-122"/>
                <a:cs typeface="Inter" pitchFamily="34" charset="-120"/>
              </a:rPr>
              <a:t>HTML Lists</a:t>
            </a:r>
            <a:endParaRPr lang="en-US" sz="4860" dirty="0"/>
          </a:p>
        </p:txBody>
      </p:sp>
      <p:sp>
        <p:nvSpPr>
          <p:cNvPr id="5" name="Text 3"/>
          <p:cNvSpPr/>
          <p:nvPr/>
        </p:nvSpPr>
        <p:spPr>
          <a:xfrm>
            <a:off x="864037" y="3569375"/>
            <a:ext cx="3086100" cy="385763"/>
          </a:xfrm>
          <a:prstGeom prst="rect">
            <a:avLst/>
          </a:prstGeom>
          <a:noFill/>
          <a:ln/>
        </p:spPr>
        <p:txBody>
          <a:bodyPr wrap="none" rtlCol="0" anchor="t"/>
          <a:lstStyle/>
          <a:p>
            <a:pPr marL="0" indent="0">
              <a:lnSpc>
                <a:spcPts val="3038"/>
              </a:lnSpc>
              <a:buNone/>
            </a:pPr>
            <a:r>
              <a:rPr lang="en-US" sz="2430" b="1" kern="0" spc="-73" dirty="0">
                <a:solidFill>
                  <a:srgbClr val="000000"/>
                </a:solidFill>
                <a:latin typeface="Inter" pitchFamily="34" charset="0"/>
                <a:ea typeface="Inter" pitchFamily="34" charset="-122"/>
                <a:cs typeface="Inter" pitchFamily="34" charset="-120"/>
              </a:rPr>
              <a:t>Unordered Lists</a:t>
            </a:r>
            <a:endParaRPr lang="en-US" sz="2430" dirty="0"/>
          </a:p>
        </p:txBody>
      </p:sp>
      <p:sp>
        <p:nvSpPr>
          <p:cNvPr id="6" name="Text 4"/>
          <p:cNvSpPr/>
          <p:nvPr/>
        </p:nvSpPr>
        <p:spPr>
          <a:xfrm>
            <a:off x="1258967" y="4201954"/>
            <a:ext cx="3503890" cy="402669"/>
          </a:xfrm>
          <a:prstGeom prst="rect">
            <a:avLst/>
          </a:prstGeom>
          <a:noFill/>
          <a:ln/>
        </p:spPr>
        <p:txBody>
          <a:bodyPr wrap="none" rtlCol="0" anchor="t"/>
          <a:lstStyle/>
          <a:p>
            <a:pPr marL="342900" indent="-342900" algn="l">
              <a:lnSpc>
                <a:spcPts val="3110"/>
              </a:lnSpc>
              <a:buSzPct val="100000"/>
              <a:buChar char="•"/>
            </a:pPr>
            <a:r>
              <a:rPr lang="en-US" sz="1944" kern="0" spc="-39" dirty="0">
                <a:solidFill>
                  <a:srgbClr val="272525"/>
                </a:solidFill>
                <a:latin typeface="Inter" pitchFamily="34" charset="0"/>
                <a:ea typeface="Inter" pitchFamily="34" charset="-122"/>
                <a:cs typeface="Inter" pitchFamily="34" charset="-120"/>
              </a:rPr>
              <a:t>Use the </a:t>
            </a:r>
            <a:r>
              <a:rPr lang="en-US" sz="1944" kern="0" spc="-39" dirty="0">
                <a:solidFill>
                  <a:srgbClr val="272525"/>
                </a:solidFill>
                <a:highlight>
                  <a:srgbClr val="ECEDF8"/>
                </a:highlight>
                <a:latin typeface="Consolas" pitchFamily="34" charset="0"/>
                <a:ea typeface="Consolas" pitchFamily="34" charset="-122"/>
                <a:cs typeface="Consolas" pitchFamily="34" charset="-120"/>
              </a:rPr>
              <a:t>&lt;ul&gt;</a:t>
            </a:r>
            <a:r>
              <a:rPr lang="en-US" sz="1944" kern="0" spc="-39" dirty="0">
                <a:solidFill>
                  <a:srgbClr val="272525"/>
                </a:solidFill>
                <a:latin typeface="Inter" pitchFamily="34" charset="0"/>
                <a:ea typeface="Inter" pitchFamily="34" charset="-122"/>
                <a:cs typeface="Inter" pitchFamily="34" charset="-120"/>
              </a:rPr>
              <a:t> tag</a:t>
            </a:r>
            <a:endParaRPr lang="en-US" sz="1944" dirty="0"/>
          </a:p>
        </p:txBody>
      </p:sp>
      <p:sp>
        <p:nvSpPr>
          <p:cNvPr id="7" name="Text 5"/>
          <p:cNvSpPr/>
          <p:nvPr/>
        </p:nvSpPr>
        <p:spPr>
          <a:xfrm>
            <a:off x="1258967" y="4690943"/>
            <a:ext cx="3503890" cy="790099"/>
          </a:xfrm>
          <a:prstGeom prst="rect">
            <a:avLst/>
          </a:prstGeom>
          <a:noFill/>
          <a:ln/>
        </p:spPr>
        <p:txBody>
          <a:bodyPr wrap="square" rtlCol="0" anchor="t"/>
          <a:lstStyle/>
          <a:p>
            <a:pPr marL="342900" indent="-342900" algn="l">
              <a:lnSpc>
                <a:spcPts val="3110"/>
              </a:lnSpc>
              <a:buSzPct val="100000"/>
              <a:buChar char="•"/>
            </a:pPr>
            <a:r>
              <a:rPr lang="en-US" sz="1944" kern="0" spc="-39" dirty="0">
                <a:solidFill>
                  <a:srgbClr val="272525"/>
                </a:solidFill>
                <a:latin typeface="Inter" pitchFamily="34" charset="0"/>
                <a:ea typeface="Inter" pitchFamily="34" charset="-122"/>
                <a:cs typeface="Inter" pitchFamily="34" charset="-120"/>
              </a:rPr>
              <a:t>Displays bullet points by default</a:t>
            </a:r>
            <a:endParaRPr lang="en-US" sz="1944" dirty="0"/>
          </a:p>
        </p:txBody>
      </p:sp>
      <p:sp>
        <p:nvSpPr>
          <p:cNvPr id="8" name="Text 6"/>
          <p:cNvSpPr/>
          <p:nvPr/>
        </p:nvSpPr>
        <p:spPr>
          <a:xfrm>
            <a:off x="1258967" y="5567363"/>
            <a:ext cx="3503890" cy="395049"/>
          </a:xfrm>
          <a:prstGeom prst="rect">
            <a:avLst/>
          </a:prstGeom>
          <a:noFill/>
          <a:ln/>
        </p:spPr>
        <p:txBody>
          <a:bodyPr wrap="none" rtlCol="0" anchor="t"/>
          <a:lstStyle/>
          <a:p>
            <a:pPr marL="342900" indent="-342900" algn="l">
              <a:lnSpc>
                <a:spcPts val="3110"/>
              </a:lnSpc>
              <a:buSzPct val="100000"/>
              <a:buChar char="•"/>
            </a:pPr>
            <a:r>
              <a:rPr lang="en-US" sz="1944" kern="0" spc="-39" dirty="0">
                <a:solidFill>
                  <a:srgbClr val="272525"/>
                </a:solidFill>
                <a:latin typeface="Inter" pitchFamily="34" charset="0"/>
                <a:ea typeface="Inter" pitchFamily="34" charset="-122"/>
                <a:cs typeface="Inter" pitchFamily="34" charset="-120"/>
              </a:rPr>
              <a:t>Great for itemized lists</a:t>
            </a:r>
            <a:endParaRPr lang="en-US" sz="1944" dirty="0"/>
          </a:p>
        </p:txBody>
      </p:sp>
      <p:sp>
        <p:nvSpPr>
          <p:cNvPr id="9" name="Text 7"/>
          <p:cNvSpPr/>
          <p:nvPr/>
        </p:nvSpPr>
        <p:spPr>
          <a:xfrm>
            <a:off x="5372695" y="3569375"/>
            <a:ext cx="3086100" cy="385763"/>
          </a:xfrm>
          <a:prstGeom prst="rect">
            <a:avLst/>
          </a:prstGeom>
          <a:noFill/>
          <a:ln/>
        </p:spPr>
        <p:txBody>
          <a:bodyPr wrap="none" rtlCol="0" anchor="t"/>
          <a:lstStyle/>
          <a:p>
            <a:pPr marL="0" indent="0">
              <a:lnSpc>
                <a:spcPts val="3038"/>
              </a:lnSpc>
              <a:buNone/>
            </a:pPr>
            <a:r>
              <a:rPr lang="en-US" sz="2430" b="1" kern="0" spc="-73" dirty="0">
                <a:solidFill>
                  <a:srgbClr val="000000"/>
                </a:solidFill>
                <a:latin typeface="Inter" pitchFamily="34" charset="0"/>
                <a:ea typeface="Inter" pitchFamily="34" charset="-122"/>
                <a:cs typeface="Inter" pitchFamily="34" charset="-120"/>
              </a:rPr>
              <a:t>Ordered Lists</a:t>
            </a:r>
            <a:endParaRPr lang="en-US" sz="2430" dirty="0"/>
          </a:p>
        </p:txBody>
      </p:sp>
      <p:sp>
        <p:nvSpPr>
          <p:cNvPr id="10" name="Text 8"/>
          <p:cNvSpPr/>
          <p:nvPr/>
        </p:nvSpPr>
        <p:spPr>
          <a:xfrm>
            <a:off x="5767626" y="4201954"/>
            <a:ext cx="3503890" cy="402669"/>
          </a:xfrm>
          <a:prstGeom prst="rect">
            <a:avLst/>
          </a:prstGeom>
          <a:noFill/>
          <a:ln/>
        </p:spPr>
        <p:txBody>
          <a:bodyPr wrap="none" rtlCol="0" anchor="t"/>
          <a:lstStyle/>
          <a:p>
            <a:pPr marL="342900" indent="-342900" algn="l">
              <a:lnSpc>
                <a:spcPts val="3110"/>
              </a:lnSpc>
              <a:buSzPct val="100000"/>
              <a:buFont typeface="+mj-lt"/>
              <a:buAutoNum type="arabicPeriod"/>
            </a:pPr>
            <a:r>
              <a:rPr lang="en-US" sz="1944" kern="0" spc="-39" dirty="0">
                <a:solidFill>
                  <a:srgbClr val="272525"/>
                </a:solidFill>
                <a:latin typeface="Inter" pitchFamily="34" charset="0"/>
                <a:ea typeface="Inter" pitchFamily="34" charset="-122"/>
                <a:cs typeface="Inter" pitchFamily="34" charset="-120"/>
              </a:rPr>
              <a:t>Use the </a:t>
            </a:r>
            <a:r>
              <a:rPr lang="en-US" sz="1944" kern="0" spc="-39" dirty="0">
                <a:solidFill>
                  <a:srgbClr val="272525"/>
                </a:solidFill>
                <a:highlight>
                  <a:srgbClr val="ECEDF8"/>
                </a:highlight>
                <a:latin typeface="Consolas" pitchFamily="34" charset="0"/>
                <a:ea typeface="Consolas" pitchFamily="34" charset="-122"/>
                <a:cs typeface="Consolas" pitchFamily="34" charset="-120"/>
              </a:rPr>
              <a:t>&lt;ol&gt;</a:t>
            </a:r>
            <a:r>
              <a:rPr lang="en-US" sz="1944" kern="0" spc="-39" dirty="0">
                <a:solidFill>
                  <a:srgbClr val="272525"/>
                </a:solidFill>
                <a:latin typeface="Inter" pitchFamily="34" charset="0"/>
                <a:ea typeface="Inter" pitchFamily="34" charset="-122"/>
                <a:cs typeface="Inter" pitchFamily="34" charset="-120"/>
              </a:rPr>
              <a:t> tag</a:t>
            </a:r>
            <a:endParaRPr lang="en-US" sz="1944" dirty="0"/>
          </a:p>
        </p:txBody>
      </p:sp>
      <p:sp>
        <p:nvSpPr>
          <p:cNvPr id="11" name="Text 9"/>
          <p:cNvSpPr/>
          <p:nvPr/>
        </p:nvSpPr>
        <p:spPr>
          <a:xfrm>
            <a:off x="5767626" y="4690943"/>
            <a:ext cx="3503890" cy="395049"/>
          </a:xfrm>
          <a:prstGeom prst="rect">
            <a:avLst/>
          </a:prstGeom>
          <a:noFill/>
          <a:ln/>
        </p:spPr>
        <p:txBody>
          <a:bodyPr wrap="none" rtlCol="0" anchor="t"/>
          <a:lstStyle/>
          <a:p>
            <a:pPr marL="342900" indent="-342900" algn="l">
              <a:lnSpc>
                <a:spcPts val="3110"/>
              </a:lnSpc>
              <a:buSzPct val="100000"/>
              <a:buFont typeface="+mj-lt"/>
              <a:buAutoNum type="arabicPeriod" startAt="2"/>
            </a:pPr>
            <a:r>
              <a:rPr lang="en-US" sz="1944" kern="0" spc="-39" dirty="0">
                <a:solidFill>
                  <a:srgbClr val="272525"/>
                </a:solidFill>
                <a:latin typeface="Inter" pitchFamily="34" charset="0"/>
                <a:ea typeface="Inter" pitchFamily="34" charset="-122"/>
                <a:cs typeface="Inter" pitchFamily="34" charset="-120"/>
              </a:rPr>
              <a:t>Displays numbered items</a:t>
            </a:r>
            <a:endParaRPr lang="en-US" sz="1944" dirty="0"/>
          </a:p>
        </p:txBody>
      </p:sp>
      <p:sp>
        <p:nvSpPr>
          <p:cNvPr id="12" name="Text 10"/>
          <p:cNvSpPr/>
          <p:nvPr/>
        </p:nvSpPr>
        <p:spPr>
          <a:xfrm>
            <a:off x="5767626" y="5172313"/>
            <a:ext cx="3503890" cy="395049"/>
          </a:xfrm>
          <a:prstGeom prst="rect">
            <a:avLst/>
          </a:prstGeom>
          <a:noFill/>
          <a:ln/>
        </p:spPr>
        <p:txBody>
          <a:bodyPr wrap="none" rtlCol="0" anchor="t"/>
          <a:lstStyle/>
          <a:p>
            <a:pPr marL="342900" indent="-342900" algn="l">
              <a:lnSpc>
                <a:spcPts val="3110"/>
              </a:lnSpc>
              <a:buSzPct val="100000"/>
              <a:buFont typeface="+mj-lt"/>
              <a:buAutoNum type="arabicPeriod" startAt="3"/>
            </a:pPr>
            <a:r>
              <a:rPr lang="en-US" sz="1944" kern="0" spc="-39" dirty="0">
                <a:solidFill>
                  <a:srgbClr val="272525"/>
                </a:solidFill>
                <a:latin typeface="Inter" pitchFamily="34" charset="0"/>
                <a:ea typeface="Inter" pitchFamily="34" charset="-122"/>
                <a:cs typeface="Inter" pitchFamily="34" charset="-120"/>
              </a:rPr>
              <a:t>Useful for sequential steps</a:t>
            </a:r>
            <a:endParaRPr lang="en-US" sz="1944" dirty="0"/>
          </a:p>
        </p:txBody>
      </p:sp>
      <p:sp>
        <p:nvSpPr>
          <p:cNvPr id="13" name="Text 11"/>
          <p:cNvSpPr/>
          <p:nvPr/>
        </p:nvSpPr>
        <p:spPr>
          <a:xfrm>
            <a:off x="9881354" y="3569375"/>
            <a:ext cx="3086100" cy="385763"/>
          </a:xfrm>
          <a:prstGeom prst="rect">
            <a:avLst/>
          </a:prstGeom>
          <a:noFill/>
          <a:ln/>
        </p:spPr>
        <p:txBody>
          <a:bodyPr wrap="none" rtlCol="0" anchor="t"/>
          <a:lstStyle/>
          <a:p>
            <a:pPr marL="0" indent="0">
              <a:lnSpc>
                <a:spcPts val="3038"/>
              </a:lnSpc>
              <a:buNone/>
            </a:pPr>
            <a:r>
              <a:rPr lang="en-US" sz="2430" b="1" kern="0" spc="-73" dirty="0">
                <a:solidFill>
                  <a:srgbClr val="000000"/>
                </a:solidFill>
                <a:latin typeface="Inter" pitchFamily="34" charset="0"/>
                <a:ea typeface="Inter" pitchFamily="34" charset="-122"/>
                <a:cs typeface="Inter" pitchFamily="34" charset="-120"/>
              </a:rPr>
              <a:t>Definition Lists</a:t>
            </a:r>
            <a:endParaRPr lang="en-US" sz="2430" dirty="0"/>
          </a:p>
        </p:txBody>
      </p:sp>
      <p:sp>
        <p:nvSpPr>
          <p:cNvPr id="14" name="Text 12"/>
          <p:cNvSpPr/>
          <p:nvPr/>
        </p:nvSpPr>
        <p:spPr>
          <a:xfrm>
            <a:off x="9881354" y="4201954"/>
            <a:ext cx="3898821" cy="1208008"/>
          </a:xfrm>
          <a:prstGeom prst="rect">
            <a:avLst/>
          </a:prstGeom>
          <a:noFill/>
          <a:ln/>
        </p:spPr>
        <p:txBody>
          <a:bodyPr wrap="square" rtlCol="0" anchor="t"/>
          <a:lstStyle/>
          <a:p>
            <a:pPr marL="0" indent="0">
              <a:lnSpc>
                <a:spcPts val="3110"/>
              </a:lnSpc>
              <a:buNone/>
            </a:pPr>
            <a:r>
              <a:rPr lang="en-US" sz="1944" kern="0" spc="-39" dirty="0">
                <a:solidFill>
                  <a:srgbClr val="272525"/>
                </a:solidFill>
                <a:latin typeface="Inter" pitchFamily="34" charset="0"/>
                <a:ea typeface="Inter" pitchFamily="34" charset="-122"/>
                <a:cs typeface="Inter" pitchFamily="34" charset="-120"/>
              </a:rPr>
              <a:t>The </a:t>
            </a:r>
            <a:r>
              <a:rPr lang="en-US" sz="1944" kern="0" spc="-39" dirty="0">
                <a:solidFill>
                  <a:srgbClr val="272525"/>
                </a:solidFill>
                <a:highlight>
                  <a:srgbClr val="ECEDF8"/>
                </a:highlight>
                <a:latin typeface="Consolas" pitchFamily="34" charset="0"/>
                <a:ea typeface="Consolas" pitchFamily="34" charset="-122"/>
                <a:cs typeface="Consolas" pitchFamily="34" charset="-120"/>
              </a:rPr>
              <a:t>&lt;dl&gt;</a:t>
            </a:r>
            <a:r>
              <a:rPr lang="en-US" sz="1944" kern="0" spc="-39" dirty="0">
                <a:solidFill>
                  <a:srgbClr val="272525"/>
                </a:solidFill>
                <a:latin typeface="Inter" pitchFamily="34" charset="0"/>
                <a:ea typeface="Inter" pitchFamily="34" charset="-122"/>
                <a:cs typeface="Inter" pitchFamily="34" charset="-120"/>
              </a:rPr>
              <a:t> tag is used to create a list of definitions, with </a:t>
            </a:r>
            <a:r>
              <a:rPr lang="en-US" sz="1944" kern="0" spc="-39" dirty="0">
                <a:solidFill>
                  <a:srgbClr val="272525"/>
                </a:solidFill>
                <a:highlight>
                  <a:srgbClr val="ECEDF8"/>
                </a:highlight>
                <a:latin typeface="Consolas" pitchFamily="34" charset="0"/>
                <a:ea typeface="Consolas" pitchFamily="34" charset="-122"/>
                <a:cs typeface="Consolas" pitchFamily="34" charset="-120"/>
              </a:rPr>
              <a:t>&lt;dt&gt;</a:t>
            </a:r>
            <a:r>
              <a:rPr lang="en-US" sz="1944" kern="0" spc="-39" dirty="0">
                <a:solidFill>
                  <a:srgbClr val="272525"/>
                </a:solidFill>
                <a:latin typeface="Inter" pitchFamily="34" charset="0"/>
                <a:ea typeface="Inter" pitchFamily="34" charset="-122"/>
                <a:cs typeface="Inter" pitchFamily="34" charset="-120"/>
              </a:rPr>
              <a:t> for the term and </a:t>
            </a:r>
            <a:r>
              <a:rPr lang="en-US" sz="1944" kern="0" spc="-39" dirty="0">
                <a:solidFill>
                  <a:srgbClr val="272525"/>
                </a:solidFill>
                <a:highlight>
                  <a:srgbClr val="ECEDF8"/>
                </a:highlight>
                <a:latin typeface="Consolas" pitchFamily="34" charset="0"/>
                <a:ea typeface="Consolas" pitchFamily="34" charset="-122"/>
                <a:cs typeface="Consolas" pitchFamily="34" charset="-120"/>
              </a:rPr>
              <a:t>&lt;dd&gt;</a:t>
            </a:r>
            <a:r>
              <a:rPr lang="en-US" sz="1944" kern="0" spc="-39" dirty="0">
                <a:solidFill>
                  <a:srgbClr val="272525"/>
                </a:solidFill>
                <a:latin typeface="Inter" pitchFamily="34" charset="0"/>
                <a:ea typeface="Inter" pitchFamily="34" charset="-122"/>
                <a:cs typeface="Inter" pitchFamily="34" charset="-120"/>
              </a:rPr>
              <a:t> for the definition.</a:t>
            </a:r>
            <a:endParaRPr lang="en-US" sz="1944" dirty="0"/>
          </a:p>
        </p:txBody>
      </p:sp>
    </p:spTree>
  </p:cSld>
  <p:clrMapOvr>
    <a:masterClrMapping/>
  </p:clrMapOvr>
  <p:transition spd="med" advClick="0" advTm="30000">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6251" y="1994053"/>
            <a:ext cx="6918592" cy="255591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566931" y="2980306"/>
            <a:ext cx="10091450" cy="1569660"/>
          </a:xfrm>
          <a:prstGeom prst="rect">
            <a:avLst/>
          </a:prstGeom>
          <a:noFill/>
        </p:spPr>
        <p:txBody>
          <a:bodyPr wrap="square" rtlCol="0">
            <a:spAutoFit/>
          </a:bodyPr>
          <a:lstStyle/>
          <a:p>
            <a:pPr algn="ctr"/>
            <a:r>
              <a:rPr lang="en-US" sz="9600" b="1" dirty="0" smtClean="0">
                <a:ln w="12700">
                  <a:solidFill>
                    <a:schemeClr val="tx2">
                      <a:satMod val="155000"/>
                    </a:schemeClr>
                  </a:solidFill>
                  <a:prstDash val="solid"/>
                </a:ln>
                <a:solidFill>
                  <a:schemeClr val="accent1">
                    <a:lumMod val="75000"/>
                  </a:schemeClr>
                </a:solidFill>
                <a:effectLst>
                  <a:outerShdw blurRad="38100" dist="38100" dir="2700000" algn="tl">
                    <a:srgbClr val="000000">
                      <a:alpha val="43137"/>
                    </a:srgbClr>
                  </a:outerShdw>
                </a:effectLst>
                <a:latin typeface="Algerian" pitchFamily="82" charset="0"/>
              </a:rPr>
              <a:t>Thank you</a:t>
            </a:r>
            <a:endParaRPr lang="en-US" sz="9600" b="1" dirty="0">
              <a:ln w="12700">
                <a:solidFill>
                  <a:schemeClr val="tx2">
                    <a:satMod val="155000"/>
                  </a:schemeClr>
                </a:solidFill>
                <a:prstDash val="solid"/>
              </a:ln>
              <a:solidFill>
                <a:schemeClr val="accent1">
                  <a:lumMod val="75000"/>
                </a:schemeClr>
              </a:solidFill>
              <a:effectLst>
                <a:outerShdw blurRad="38100" dist="38100" dir="2700000" algn="tl">
                  <a:srgbClr val="000000">
                    <a:alpha val="43137"/>
                  </a:srgbClr>
                </a:outerShdw>
              </a:effectLst>
              <a:latin typeface="Algerian" pitchFamily="82" charset="0"/>
            </a:endParaRPr>
          </a:p>
        </p:txBody>
      </p:sp>
    </p:spTree>
  </p:cSld>
  <p:clrMapOvr>
    <a:masterClrMapping/>
  </p:clrMapOvr>
  <p:transition spd="med" advClick="0" advTm="5000">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22034" y="0"/>
            <a:ext cx="14630400" cy="8229600"/>
          </a:xfrm>
          <a:prstGeom prst="rect">
            <a:avLst/>
          </a:prstGeom>
          <a:solidFill>
            <a:srgbClr val="FFFFFF"/>
          </a:solidFill>
          <a:ln/>
        </p:spPr>
      </p:sp>
      <p:sp>
        <p:nvSpPr>
          <p:cNvPr id="4" name="Text 2"/>
          <p:cNvSpPr/>
          <p:nvPr/>
        </p:nvSpPr>
        <p:spPr>
          <a:xfrm>
            <a:off x="1096089" y="808553"/>
            <a:ext cx="5692497" cy="711518"/>
          </a:xfrm>
          <a:prstGeom prst="rect">
            <a:avLst/>
          </a:prstGeom>
          <a:noFill/>
          <a:ln/>
        </p:spPr>
        <p:txBody>
          <a:bodyPr wrap="none" rtlCol="0" anchor="t"/>
          <a:lstStyle/>
          <a:p>
            <a:pPr marL="0" indent="0">
              <a:lnSpc>
                <a:spcPts val="5603"/>
              </a:lnSpc>
              <a:buNone/>
            </a:pPr>
            <a:r>
              <a:rPr lang="en-US" sz="4482" b="1" kern="0" spc="-134" dirty="0">
                <a:solidFill>
                  <a:srgbClr val="000000"/>
                </a:solidFill>
                <a:latin typeface="Inter" pitchFamily="34" charset="0"/>
                <a:ea typeface="Inter" pitchFamily="34" charset="-122"/>
                <a:cs typeface="Inter" pitchFamily="34" charset="-120"/>
              </a:rPr>
              <a:t>HTML Structure</a:t>
            </a:r>
            <a:endParaRPr lang="en-US" sz="4482" dirty="0"/>
          </a:p>
        </p:txBody>
      </p:sp>
      <p:sp>
        <p:nvSpPr>
          <p:cNvPr id="5" name="Text 3"/>
          <p:cNvSpPr/>
          <p:nvPr/>
        </p:nvSpPr>
        <p:spPr>
          <a:xfrm>
            <a:off x="1096089" y="2089190"/>
            <a:ext cx="2846189" cy="355759"/>
          </a:xfrm>
          <a:prstGeom prst="rect">
            <a:avLst/>
          </a:prstGeom>
          <a:noFill/>
          <a:ln/>
        </p:spPr>
        <p:txBody>
          <a:bodyPr wrap="none" rtlCol="0" anchor="t"/>
          <a:lstStyle/>
          <a:p>
            <a:pPr marL="0" indent="0">
              <a:lnSpc>
                <a:spcPts val="2801"/>
              </a:lnSpc>
              <a:buNone/>
            </a:pPr>
            <a:r>
              <a:rPr lang="en-US" sz="2241" b="1" kern="0" spc="-67" dirty="0">
                <a:solidFill>
                  <a:srgbClr val="000000"/>
                </a:solidFill>
                <a:latin typeface="Inter" pitchFamily="34" charset="0"/>
                <a:ea typeface="Inter" pitchFamily="34" charset="-122"/>
                <a:cs typeface="Inter" pitchFamily="34" charset="-120"/>
              </a:rPr>
              <a:t>Head</a:t>
            </a:r>
            <a:endParaRPr lang="en-US" sz="2241" dirty="0"/>
          </a:p>
        </p:txBody>
      </p:sp>
      <p:sp>
        <p:nvSpPr>
          <p:cNvPr id="6" name="Text 4"/>
          <p:cNvSpPr/>
          <p:nvPr/>
        </p:nvSpPr>
        <p:spPr>
          <a:xfrm>
            <a:off x="1096089" y="2672596"/>
            <a:ext cx="5941338" cy="1092637"/>
          </a:xfrm>
          <a:prstGeom prst="rect">
            <a:avLst/>
          </a:prstGeom>
          <a:noFill/>
          <a:ln/>
        </p:spPr>
        <p:txBody>
          <a:bodyPr wrap="square" rtlCol="0" anchor="t"/>
          <a:lstStyle/>
          <a:p>
            <a:pPr marL="0" indent="0">
              <a:lnSpc>
                <a:spcPts val="2869"/>
              </a:lnSpc>
              <a:buNone/>
            </a:pPr>
            <a:r>
              <a:rPr lang="en-US" sz="1793" kern="0" spc="-36" dirty="0">
                <a:solidFill>
                  <a:srgbClr val="272525"/>
                </a:solidFill>
                <a:latin typeface="Inter" pitchFamily="34" charset="0"/>
                <a:ea typeface="Inter" pitchFamily="34" charset="-122"/>
                <a:cs typeface="Inter" pitchFamily="34" charset="-120"/>
              </a:rPr>
              <a:t>The head section contains metadata, such as the page title, and links to external resources like stylesheets and scripts.</a:t>
            </a:r>
            <a:endParaRPr lang="en-US" sz="1793" dirty="0"/>
          </a:p>
        </p:txBody>
      </p:sp>
      <p:sp>
        <p:nvSpPr>
          <p:cNvPr id="7" name="Text 5"/>
          <p:cNvSpPr/>
          <p:nvPr/>
        </p:nvSpPr>
        <p:spPr>
          <a:xfrm>
            <a:off x="1096089" y="3992880"/>
            <a:ext cx="2846189" cy="355759"/>
          </a:xfrm>
          <a:prstGeom prst="rect">
            <a:avLst/>
          </a:prstGeom>
          <a:noFill/>
          <a:ln/>
        </p:spPr>
        <p:txBody>
          <a:bodyPr wrap="none" rtlCol="0" anchor="t"/>
          <a:lstStyle/>
          <a:p>
            <a:pPr marL="0" indent="0">
              <a:lnSpc>
                <a:spcPts val="2801"/>
              </a:lnSpc>
              <a:buNone/>
            </a:pPr>
            <a:r>
              <a:rPr lang="en-US" sz="2241" b="1" kern="0" spc="-67" dirty="0">
                <a:solidFill>
                  <a:srgbClr val="000000"/>
                </a:solidFill>
                <a:latin typeface="Inter" pitchFamily="34" charset="0"/>
                <a:ea typeface="Inter" pitchFamily="34" charset="-122"/>
                <a:cs typeface="Inter" pitchFamily="34" charset="-120"/>
              </a:rPr>
              <a:t>Body</a:t>
            </a:r>
            <a:endParaRPr lang="en-US" sz="2241" dirty="0"/>
          </a:p>
        </p:txBody>
      </p:sp>
      <p:sp>
        <p:nvSpPr>
          <p:cNvPr id="8" name="Text 6"/>
          <p:cNvSpPr/>
          <p:nvPr/>
        </p:nvSpPr>
        <p:spPr>
          <a:xfrm>
            <a:off x="1096089" y="4576286"/>
            <a:ext cx="5941338" cy="728424"/>
          </a:xfrm>
          <a:prstGeom prst="rect">
            <a:avLst/>
          </a:prstGeom>
          <a:noFill/>
          <a:ln/>
        </p:spPr>
        <p:txBody>
          <a:bodyPr wrap="square" rtlCol="0" anchor="t"/>
          <a:lstStyle/>
          <a:p>
            <a:pPr marL="0" indent="0">
              <a:lnSpc>
                <a:spcPts val="2869"/>
              </a:lnSpc>
              <a:buNone/>
            </a:pPr>
            <a:r>
              <a:rPr lang="en-US" sz="1793" kern="0" spc="-36" dirty="0">
                <a:solidFill>
                  <a:srgbClr val="272525"/>
                </a:solidFill>
                <a:latin typeface="Inter" pitchFamily="34" charset="0"/>
                <a:ea typeface="Inter" pitchFamily="34" charset="-122"/>
                <a:cs typeface="Inter" pitchFamily="34" charset="-120"/>
              </a:rPr>
              <a:t>The body section holds the visible content of the web page, including headings, paragraphs, images, and more.</a:t>
            </a:r>
            <a:endParaRPr lang="en-US" sz="1793" dirty="0"/>
          </a:p>
        </p:txBody>
      </p:sp>
      <p:sp>
        <p:nvSpPr>
          <p:cNvPr id="9" name="Text 7"/>
          <p:cNvSpPr/>
          <p:nvPr/>
        </p:nvSpPr>
        <p:spPr>
          <a:xfrm>
            <a:off x="1096089" y="5532358"/>
            <a:ext cx="2846189" cy="355759"/>
          </a:xfrm>
          <a:prstGeom prst="rect">
            <a:avLst/>
          </a:prstGeom>
          <a:noFill/>
          <a:ln/>
        </p:spPr>
        <p:txBody>
          <a:bodyPr wrap="none" rtlCol="0" anchor="t"/>
          <a:lstStyle/>
          <a:p>
            <a:pPr marL="0" indent="0">
              <a:lnSpc>
                <a:spcPts val="2801"/>
              </a:lnSpc>
              <a:buNone/>
            </a:pPr>
            <a:r>
              <a:rPr lang="en-US" sz="2241" b="1" kern="0" spc="-67" dirty="0">
                <a:solidFill>
                  <a:srgbClr val="000000"/>
                </a:solidFill>
                <a:latin typeface="Inter" pitchFamily="34" charset="0"/>
                <a:ea typeface="Inter" pitchFamily="34" charset="-122"/>
                <a:cs typeface="Inter" pitchFamily="34" charset="-120"/>
              </a:rPr>
              <a:t>Tags</a:t>
            </a:r>
            <a:endParaRPr lang="en-US" sz="2241" dirty="0"/>
          </a:p>
        </p:txBody>
      </p:sp>
      <p:sp>
        <p:nvSpPr>
          <p:cNvPr id="10" name="Text 8"/>
          <p:cNvSpPr/>
          <p:nvPr/>
        </p:nvSpPr>
        <p:spPr>
          <a:xfrm>
            <a:off x="1096089" y="6115764"/>
            <a:ext cx="5941338" cy="1100257"/>
          </a:xfrm>
          <a:prstGeom prst="rect">
            <a:avLst/>
          </a:prstGeom>
          <a:noFill/>
          <a:ln/>
        </p:spPr>
        <p:txBody>
          <a:bodyPr wrap="square" rtlCol="0" anchor="t"/>
          <a:lstStyle/>
          <a:p>
            <a:pPr marL="0" indent="0">
              <a:lnSpc>
                <a:spcPts val="2869"/>
              </a:lnSpc>
              <a:buNone/>
            </a:pPr>
            <a:r>
              <a:rPr lang="en-US" sz="1793" kern="0" spc="-36" dirty="0">
                <a:solidFill>
                  <a:srgbClr val="272525"/>
                </a:solidFill>
                <a:latin typeface="Inter" pitchFamily="34" charset="0"/>
                <a:ea typeface="Inter" pitchFamily="34" charset="-122"/>
                <a:cs typeface="Inter" pitchFamily="34" charset="-120"/>
              </a:rPr>
              <a:t>HTML uses tags to define the structure and meaning of page elements, enclosed within angle brackets like </a:t>
            </a:r>
            <a:r>
              <a:rPr lang="en-US" sz="1793" kern="0" spc="-36" dirty="0">
                <a:solidFill>
                  <a:srgbClr val="272525"/>
                </a:solidFill>
                <a:highlight>
                  <a:srgbClr val="ECEDF8"/>
                </a:highlight>
                <a:latin typeface="Consolas" pitchFamily="34" charset="0"/>
                <a:ea typeface="Consolas" pitchFamily="34" charset="-122"/>
                <a:cs typeface="Consolas" pitchFamily="34" charset="-120"/>
              </a:rPr>
              <a:t>&lt;html&gt;</a:t>
            </a:r>
            <a:r>
              <a:rPr lang="en-US" sz="1793" kern="0" spc="-36" dirty="0">
                <a:solidFill>
                  <a:srgbClr val="272525"/>
                </a:solidFill>
                <a:latin typeface="Inter" pitchFamily="34" charset="0"/>
                <a:ea typeface="Inter" pitchFamily="34" charset="-122"/>
                <a:cs typeface="Inter" pitchFamily="34" charset="-120"/>
              </a:rPr>
              <a:t>.</a:t>
            </a:r>
            <a:endParaRPr lang="en-US" sz="1793" dirty="0"/>
          </a:p>
        </p:txBody>
      </p:sp>
      <p:sp>
        <p:nvSpPr>
          <p:cNvPr id="11" name="Text 9"/>
          <p:cNvSpPr/>
          <p:nvPr/>
        </p:nvSpPr>
        <p:spPr>
          <a:xfrm>
            <a:off x="7600593" y="2066449"/>
            <a:ext cx="5941338" cy="364212"/>
          </a:xfrm>
          <a:prstGeom prst="rect">
            <a:avLst/>
          </a:prstGeom>
          <a:noFill/>
          <a:ln/>
        </p:spPr>
        <p:txBody>
          <a:bodyPr wrap="none" rtlCol="0" anchor="t"/>
          <a:lstStyle/>
          <a:p>
            <a:pPr marL="0" indent="0">
              <a:lnSpc>
                <a:spcPts val="2869"/>
              </a:lnSpc>
              <a:buNone/>
            </a:pPr>
            <a:endParaRPr lang="en-US" sz="1793" dirty="0"/>
          </a:p>
        </p:txBody>
      </p:sp>
      <p:pic>
        <p:nvPicPr>
          <p:cNvPr id="12" name="Image 0" descr="preencoded.png"/>
          <p:cNvPicPr>
            <a:picLocks noChangeAspect="1"/>
          </p:cNvPicPr>
          <p:nvPr/>
        </p:nvPicPr>
        <p:blipFill>
          <a:blip r:embed="rId3"/>
          <a:stretch>
            <a:fillRect/>
          </a:stretch>
        </p:blipFill>
        <p:spPr>
          <a:xfrm>
            <a:off x="7600593" y="2686764"/>
            <a:ext cx="5135880" cy="3697724"/>
          </a:xfrm>
          <a:prstGeom prst="rect">
            <a:avLst/>
          </a:prstGeom>
        </p:spPr>
      </p:pic>
    </p:spTree>
  </p:cSld>
  <p:clrMapOvr>
    <a:masterClrMapping/>
  </p:clrMapOvr>
  <p:transition spd="med" advClick="0" advTm="30000">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85750" y="2453997"/>
            <a:ext cx="4914781" cy="3321606"/>
          </a:xfrm>
          <a:prstGeom prst="rect">
            <a:avLst/>
          </a:prstGeom>
        </p:spPr>
      </p:pic>
      <p:sp>
        <p:nvSpPr>
          <p:cNvPr id="6" name="Text 2"/>
          <p:cNvSpPr/>
          <p:nvPr/>
        </p:nvSpPr>
        <p:spPr>
          <a:xfrm>
            <a:off x="6286738" y="825103"/>
            <a:ext cx="5716905" cy="714613"/>
          </a:xfrm>
          <a:prstGeom prst="rect">
            <a:avLst/>
          </a:prstGeom>
          <a:noFill/>
          <a:ln/>
        </p:spPr>
        <p:txBody>
          <a:bodyPr wrap="none" rtlCol="0" anchor="t"/>
          <a:lstStyle/>
          <a:p>
            <a:pPr marL="0" indent="0">
              <a:lnSpc>
                <a:spcPts val="5627"/>
              </a:lnSpc>
              <a:buNone/>
            </a:pPr>
            <a:r>
              <a:rPr lang="en-US" sz="4502" b="1" kern="0" spc="-135" dirty="0">
                <a:solidFill>
                  <a:srgbClr val="000000"/>
                </a:solidFill>
                <a:latin typeface="Inter" pitchFamily="34" charset="0"/>
                <a:ea typeface="Inter" pitchFamily="34" charset="-122"/>
                <a:cs typeface="Inter" pitchFamily="34" charset="-120"/>
              </a:rPr>
              <a:t>HTML Tags</a:t>
            </a:r>
            <a:endParaRPr lang="en-US" sz="4502" dirty="0"/>
          </a:p>
        </p:txBody>
      </p:sp>
      <p:sp>
        <p:nvSpPr>
          <p:cNvPr id="7" name="Shape 3"/>
          <p:cNvSpPr/>
          <p:nvPr/>
        </p:nvSpPr>
        <p:spPr>
          <a:xfrm>
            <a:off x="6286738" y="2139791"/>
            <a:ext cx="514469" cy="514469"/>
          </a:xfrm>
          <a:prstGeom prst="roundRect">
            <a:avLst>
              <a:gd name="adj" fmla="val 20002"/>
            </a:avLst>
          </a:prstGeom>
          <a:solidFill>
            <a:srgbClr val="DADBF1"/>
          </a:solidFill>
          <a:ln w="7620">
            <a:solidFill>
              <a:srgbClr val="C0C1D7"/>
            </a:solidFill>
            <a:prstDash val="solid"/>
          </a:ln>
        </p:spPr>
      </p:sp>
      <p:sp>
        <p:nvSpPr>
          <p:cNvPr id="8" name="Text 4"/>
          <p:cNvSpPr/>
          <p:nvPr/>
        </p:nvSpPr>
        <p:spPr>
          <a:xfrm>
            <a:off x="6465213" y="2225516"/>
            <a:ext cx="157520" cy="343019"/>
          </a:xfrm>
          <a:prstGeom prst="rect">
            <a:avLst/>
          </a:prstGeom>
          <a:noFill/>
          <a:ln/>
        </p:spPr>
        <p:txBody>
          <a:bodyPr wrap="none" rtlCol="0" anchor="t"/>
          <a:lstStyle/>
          <a:p>
            <a:pPr marL="0" indent="0" algn="ctr">
              <a:lnSpc>
                <a:spcPts val="2701"/>
              </a:lnSpc>
              <a:buNone/>
            </a:pPr>
            <a:r>
              <a:rPr lang="en-US" sz="2701" b="1" kern="0" spc="-81" dirty="0">
                <a:solidFill>
                  <a:srgbClr val="272525"/>
                </a:solidFill>
                <a:latin typeface="Inter" pitchFamily="34" charset="0"/>
                <a:ea typeface="Inter" pitchFamily="34" charset="-122"/>
                <a:cs typeface="Inter" pitchFamily="34" charset="-120"/>
              </a:rPr>
              <a:t>1</a:t>
            </a:r>
            <a:endParaRPr lang="en-US" sz="2701" dirty="0"/>
          </a:p>
        </p:txBody>
      </p:sp>
      <p:sp>
        <p:nvSpPr>
          <p:cNvPr id="9" name="Text 5"/>
          <p:cNvSpPr/>
          <p:nvPr/>
        </p:nvSpPr>
        <p:spPr>
          <a:xfrm>
            <a:off x="7029807" y="2139791"/>
            <a:ext cx="2858453" cy="357307"/>
          </a:xfrm>
          <a:prstGeom prst="rect">
            <a:avLst/>
          </a:prstGeom>
          <a:noFill/>
          <a:ln/>
        </p:spPr>
        <p:txBody>
          <a:bodyPr wrap="none" rtlCol="0" anchor="t"/>
          <a:lstStyle/>
          <a:p>
            <a:pPr marL="0" indent="0">
              <a:lnSpc>
                <a:spcPts val="2813"/>
              </a:lnSpc>
              <a:buNone/>
            </a:pPr>
            <a:r>
              <a:rPr lang="en-US" sz="2251" b="1" kern="0" spc="-68" dirty="0">
                <a:solidFill>
                  <a:srgbClr val="272525"/>
                </a:solidFill>
                <a:latin typeface="Inter" pitchFamily="34" charset="0"/>
                <a:ea typeface="Inter" pitchFamily="34" charset="-122"/>
                <a:cs typeface="Inter" pitchFamily="34" charset="-120"/>
              </a:rPr>
              <a:t>Headings</a:t>
            </a:r>
            <a:endParaRPr lang="en-US" sz="2251" dirty="0"/>
          </a:p>
        </p:txBody>
      </p:sp>
      <p:sp>
        <p:nvSpPr>
          <p:cNvPr id="10" name="Text 6"/>
          <p:cNvSpPr/>
          <p:nvPr/>
        </p:nvSpPr>
        <p:spPr>
          <a:xfrm>
            <a:off x="7029807" y="2634258"/>
            <a:ext cx="6800255" cy="365879"/>
          </a:xfrm>
          <a:prstGeom prst="rect">
            <a:avLst/>
          </a:prstGeom>
          <a:noFill/>
          <a:ln/>
        </p:spPr>
        <p:txBody>
          <a:bodyPr wrap="none" rtlCol="0" anchor="t"/>
          <a:lstStyle/>
          <a:p>
            <a:pPr marL="0" indent="0">
              <a:lnSpc>
                <a:spcPts val="2881"/>
              </a:lnSpc>
              <a:buNone/>
            </a:pPr>
            <a:r>
              <a:rPr lang="en-US" sz="1801" kern="0" spc="-36" dirty="0">
                <a:solidFill>
                  <a:srgbClr val="272525"/>
                </a:solidFill>
                <a:latin typeface="Inter" pitchFamily="34" charset="0"/>
                <a:ea typeface="Inter" pitchFamily="34" charset="-122"/>
                <a:cs typeface="Inter" pitchFamily="34" charset="-120"/>
              </a:rPr>
              <a:t>Headings range from </a:t>
            </a:r>
            <a:r>
              <a:rPr lang="en-US" sz="1801" kern="0" spc="-36" dirty="0">
                <a:solidFill>
                  <a:srgbClr val="272525"/>
                </a:solidFill>
                <a:highlight>
                  <a:srgbClr val="ECEDF8"/>
                </a:highlight>
                <a:latin typeface="Consolas" pitchFamily="34" charset="0"/>
                <a:ea typeface="Consolas" pitchFamily="34" charset="-122"/>
                <a:cs typeface="Consolas" pitchFamily="34" charset="-120"/>
              </a:rPr>
              <a:t>&lt;h1&gt;</a:t>
            </a:r>
            <a:r>
              <a:rPr lang="en-US" sz="1801" kern="0" spc="-36" dirty="0">
                <a:solidFill>
                  <a:srgbClr val="272525"/>
                </a:solidFill>
                <a:latin typeface="Inter" pitchFamily="34" charset="0"/>
                <a:ea typeface="Inter" pitchFamily="34" charset="-122"/>
                <a:cs typeface="Inter" pitchFamily="34" charset="-120"/>
              </a:rPr>
              <a:t> to </a:t>
            </a:r>
            <a:r>
              <a:rPr lang="en-US" sz="1801" kern="0" spc="-36" dirty="0">
                <a:solidFill>
                  <a:srgbClr val="272525"/>
                </a:solidFill>
                <a:highlight>
                  <a:srgbClr val="ECEDF8"/>
                </a:highlight>
                <a:latin typeface="Consolas" pitchFamily="34" charset="0"/>
                <a:ea typeface="Consolas" pitchFamily="34" charset="-122"/>
                <a:cs typeface="Consolas" pitchFamily="34" charset="-120"/>
              </a:rPr>
              <a:t>&lt;h6&gt;</a:t>
            </a:r>
            <a:r>
              <a:rPr lang="en-US" sz="1801" kern="0" spc="-36" dirty="0">
                <a:solidFill>
                  <a:srgbClr val="272525"/>
                </a:solidFill>
                <a:latin typeface="Inter" pitchFamily="34" charset="0"/>
                <a:ea typeface="Inter" pitchFamily="34" charset="-122"/>
                <a:cs typeface="Inter" pitchFamily="34" charset="-120"/>
              </a:rPr>
              <a:t>, with </a:t>
            </a:r>
            <a:r>
              <a:rPr lang="en-US" sz="1801" kern="0" spc="-36" dirty="0">
                <a:solidFill>
                  <a:srgbClr val="272525"/>
                </a:solidFill>
                <a:highlight>
                  <a:srgbClr val="ECEDF8"/>
                </a:highlight>
                <a:latin typeface="Consolas" pitchFamily="34" charset="0"/>
                <a:ea typeface="Consolas" pitchFamily="34" charset="-122"/>
                <a:cs typeface="Consolas" pitchFamily="34" charset="-120"/>
              </a:rPr>
              <a:t>&lt;h1&gt;</a:t>
            </a:r>
            <a:r>
              <a:rPr lang="en-US" sz="1801" kern="0" spc="-36" dirty="0">
                <a:solidFill>
                  <a:srgbClr val="272525"/>
                </a:solidFill>
                <a:latin typeface="Inter" pitchFamily="34" charset="0"/>
                <a:ea typeface="Inter" pitchFamily="34" charset="-122"/>
                <a:cs typeface="Inter" pitchFamily="34" charset="-120"/>
              </a:rPr>
              <a:t> being the largest.</a:t>
            </a:r>
            <a:endParaRPr lang="en-US" sz="1801" dirty="0"/>
          </a:p>
        </p:txBody>
      </p:sp>
      <p:sp>
        <p:nvSpPr>
          <p:cNvPr id="11" name="Shape 7"/>
          <p:cNvSpPr/>
          <p:nvPr/>
        </p:nvSpPr>
        <p:spPr>
          <a:xfrm>
            <a:off x="6286738" y="3485912"/>
            <a:ext cx="514469" cy="514469"/>
          </a:xfrm>
          <a:prstGeom prst="roundRect">
            <a:avLst>
              <a:gd name="adj" fmla="val 20002"/>
            </a:avLst>
          </a:prstGeom>
          <a:solidFill>
            <a:srgbClr val="DADBF1"/>
          </a:solidFill>
          <a:ln w="7620">
            <a:solidFill>
              <a:srgbClr val="C0C1D7"/>
            </a:solidFill>
            <a:prstDash val="solid"/>
          </a:ln>
        </p:spPr>
      </p:sp>
      <p:sp>
        <p:nvSpPr>
          <p:cNvPr id="12" name="Text 8"/>
          <p:cNvSpPr/>
          <p:nvPr/>
        </p:nvSpPr>
        <p:spPr>
          <a:xfrm>
            <a:off x="6441043" y="3571637"/>
            <a:ext cx="205740" cy="343019"/>
          </a:xfrm>
          <a:prstGeom prst="rect">
            <a:avLst/>
          </a:prstGeom>
          <a:noFill/>
          <a:ln/>
        </p:spPr>
        <p:txBody>
          <a:bodyPr wrap="none" rtlCol="0" anchor="t"/>
          <a:lstStyle/>
          <a:p>
            <a:pPr marL="0" indent="0" algn="ctr">
              <a:lnSpc>
                <a:spcPts val="2701"/>
              </a:lnSpc>
              <a:buNone/>
            </a:pPr>
            <a:r>
              <a:rPr lang="en-US" sz="2701" b="1" kern="0" spc="-81" dirty="0">
                <a:solidFill>
                  <a:srgbClr val="272525"/>
                </a:solidFill>
                <a:latin typeface="Inter" pitchFamily="34" charset="0"/>
                <a:ea typeface="Inter" pitchFamily="34" charset="-122"/>
                <a:cs typeface="Inter" pitchFamily="34" charset="-120"/>
              </a:rPr>
              <a:t>2</a:t>
            </a:r>
            <a:endParaRPr lang="en-US" sz="2701" dirty="0"/>
          </a:p>
        </p:txBody>
      </p:sp>
      <p:sp>
        <p:nvSpPr>
          <p:cNvPr id="13" name="Text 9"/>
          <p:cNvSpPr/>
          <p:nvPr/>
        </p:nvSpPr>
        <p:spPr>
          <a:xfrm>
            <a:off x="7029807" y="3485912"/>
            <a:ext cx="2858453" cy="357307"/>
          </a:xfrm>
          <a:prstGeom prst="rect">
            <a:avLst/>
          </a:prstGeom>
          <a:noFill/>
          <a:ln/>
        </p:spPr>
        <p:txBody>
          <a:bodyPr wrap="none" rtlCol="0" anchor="t"/>
          <a:lstStyle/>
          <a:p>
            <a:pPr marL="0" indent="0">
              <a:lnSpc>
                <a:spcPts val="2813"/>
              </a:lnSpc>
              <a:buNone/>
            </a:pPr>
            <a:r>
              <a:rPr lang="en-US" sz="2251" b="1" kern="0" spc="-68" dirty="0">
                <a:solidFill>
                  <a:srgbClr val="272525"/>
                </a:solidFill>
                <a:latin typeface="Inter" pitchFamily="34" charset="0"/>
                <a:ea typeface="Inter" pitchFamily="34" charset="-122"/>
                <a:cs typeface="Inter" pitchFamily="34" charset="-120"/>
              </a:rPr>
              <a:t>Paragraphs</a:t>
            </a:r>
            <a:endParaRPr lang="en-US" sz="2251" dirty="0"/>
          </a:p>
        </p:txBody>
      </p:sp>
      <p:sp>
        <p:nvSpPr>
          <p:cNvPr id="14" name="Text 10"/>
          <p:cNvSpPr/>
          <p:nvPr/>
        </p:nvSpPr>
        <p:spPr>
          <a:xfrm>
            <a:off x="7029807" y="3980378"/>
            <a:ext cx="6800255" cy="365879"/>
          </a:xfrm>
          <a:prstGeom prst="rect">
            <a:avLst/>
          </a:prstGeom>
          <a:noFill/>
          <a:ln/>
        </p:spPr>
        <p:txBody>
          <a:bodyPr wrap="none" rtlCol="0" anchor="t"/>
          <a:lstStyle/>
          <a:p>
            <a:pPr marL="0" indent="0">
              <a:lnSpc>
                <a:spcPts val="2881"/>
              </a:lnSpc>
              <a:buNone/>
            </a:pPr>
            <a:r>
              <a:rPr lang="en-US" sz="1801" kern="0" spc="-36" dirty="0">
                <a:solidFill>
                  <a:srgbClr val="272525"/>
                </a:solidFill>
                <a:latin typeface="Inter" pitchFamily="34" charset="0"/>
                <a:ea typeface="Inter" pitchFamily="34" charset="-122"/>
                <a:cs typeface="Inter" pitchFamily="34" charset="-120"/>
              </a:rPr>
              <a:t>The </a:t>
            </a:r>
            <a:r>
              <a:rPr lang="en-US" sz="1801" kern="0" spc="-36" dirty="0">
                <a:solidFill>
                  <a:srgbClr val="272525"/>
                </a:solidFill>
                <a:highlight>
                  <a:srgbClr val="ECEDF8"/>
                </a:highlight>
                <a:latin typeface="Consolas" pitchFamily="34" charset="0"/>
                <a:ea typeface="Consolas" pitchFamily="34" charset="-122"/>
                <a:cs typeface="Consolas" pitchFamily="34" charset="-120"/>
              </a:rPr>
              <a:t>&lt;p&gt;</a:t>
            </a:r>
            <a:r>
              <a:rPr lang="en-US" sz="1801" kern="0" spc="-36" dirty="0">
                <a:solidFill>
                  <a:srgbClr val="272525"/>
                </a:solidFill>
                <a:latin typeface="Inter" pitchFamily="34" charset="0"/>
                <a:ea typeface="Inter" pitchFamily="34" charset="-122"/>
                <a:cs typeface="Inter" pitchFamily="34" charset="-120"/>
              </a:rPr>
              <a:t> tag is used to create paragraphs of text.</a:t>
            </a:r>
            <a:endParaRPr lang="en-US" sz="1801" dirty="0"/>
          </a:p>
        </p:txBody>
      </p:sp>
      <p:sp>
        <p:nvSpPr>
          <p:cNvPr id="15" name="Shape 11"/>
          <p:cNvSpPr/>
          <p:nvPr/>
        </p:nvSpPr>
        <p:spPr>
          <a:xfrm>
            <a:off x="6286738" y="4832033"/>
            <a:ext cx="514469" cy="514469"/>
          </a:xfrm>
          <a:prstGeom prst="roundRect">
            <a:avLst>
              <a:gd name="adj" fmla="val 20002"/>
            </a:avLst>
          </a:prstGeom>
          <a:solidFill>
            <a:srgbClr val="DADBF1"/>
          </a:solidFill>
          <a:ln w="7620">
            <a:solidFill>
              <a:srgbClr val="C0C1D7"/>
            </a:solidFill>
            <a:prstDash val="solid"/>
          </a:ln>
        </p:spPr>
      </p:sp>
      <p:sp>
        <p:nvSpPr>
          <p:cNvPr id="16" name="Text 12"/>
          <p:cNvSpPr/>
          <p:nvPr/>
        </p:nvSpPr>
        <p:spPr>
          <a:xfrm>
            <a:off x="6436043" y="4917757"/>
            <a:ext cx="215860" cy="343019"/>
          </a:xfrm>
          <a:prstGeom prst="rect">
            <a:avLst/>
          </a:prstGeom>
          <a:noFill/>
          <a:ln/>
        </p:spPr>
        <p:txBody>
          <a:bodyPr wrap="none" rtlCol="0" anchor="t"/>
          <a:lstStyle/>
          <a:p>
            <a:pPr marL="0" indent="0" algn="ctr">
              <a:lnSpc>
                <a:spcPts val="2701"/>
              </a:lnSpc>
              <a:buNone/>
            </a:pPr>
            <a:r>
              <a:rPr lang="en-US" sz="2701" b="1" kern="0" spc="-81" dirty="0">
                <a:solidFill>
                  <a:srgbClr val="272525"/>
                </a:solidFill>
                <a:latin typeface="Inter" pitchFamily="34" charset="0"/>
                <a:ea typeface="Inter" pitchFamily="34" charset="-122"/>
                <a:cs typeface="Inter" pitchFamily="34" charset="-120"/>
              </a:rPr>
              <a:t>3</a:t>
            </a:r>
            <a:endParaRPr lang="en-US" sz="2701" dirty="0"/>
          </a:p>
        </p:txBody>
      </p:sp>
      <p:sp>
        <p:nvSpPr>
          <p:cNvPr id="17" name="Text 13"/>
          <p:cNvSpPr/>
          <p:nvPr/>
        </p:nvSpPr>
        <p:spPr>
          <a:xfrm>
            <a:off x="7029807" y="4832033"/>
            <a:ext cx="2858453" cy="357307"/>
          </a:xfrm>
          <a:prstGeom prst="rect">
            <a:avLst/>
          </a:prstGeom>
          <a:noFill/>
          <a:ln/>
        </p:spPr>
        <p:txBody>
          <a:bodyPr wrap="none" rtlCol="0" anchor="t"/>
          <a:lstStyle/>
          <a:p>
            <a:pPr marL="0" indent="0">
              <a:lnSpc>
                <a:spcPts val="2813"/>
              </a:lnSpc>
              <a:buNone/>
            </a:pPr>
            <a:r>
              <a:rPr lang="en-US" sz="2251" b="1" kern="0" spc="-68" dirty="0">
                <a:solidFill>
                  <a:srgbClr val="272525"/>
                </a:solidFill>
                <a:latin typeface="Inter" pitchFamily="34" charset="0"/>
                <a:ea typeface="Inter" pitchFamily="34" charset="-122"/>
                <a:cs typeface="Inter" pitchFamily="34" charset="-120"/>
              </a:rPr>
              <a:t>Links</a:t>
            </a:r>
            <a:endParaRPr lang="en-US" sz="2251" dirty="0"/>
          </a:p>
        </p:txBody>
      </p:sp>
      <p:sp>
        <p:nvSpPr>
          <p:cNvPr id="18" name="Text 14"/>
          <p:cNvSpPr/>
          <p:nvPr/>
        </p:nvSpPr>
        <p:spPr>
          <a:xfrm>
            <a:off x="7029807" y="5326499"/>
            <a:ext cx="6800255" cy="731758"/>
          </a:xfrm>
          <a:prstGeom prst="rect">
            <a:avLst/>
          </a:prstGeom>
          <a:noFill/>
          <a:ln/>
        </p:spPr>
        <p:txBody>
          <a:bodyPr wrap="square" rtlCol="0" anchor="t"/>
          <a:lstStyle/>
          <a:p>
            <a:pPr marL="0" indent="0">
              <a:lnSpc>
                <a:spcPts val="2881"/>
              </a:lnSpc>
              <a:buNone/>
            </a:pPr>
            <a:r>
              <a:rPr lang="en-US" sz="1801" kern="0" spc="-36" dirty="0">
                <a:solidFill>
                  <a:srgbClr val="272525"/>
                </a:solidFill>
                <a:latin typeface="Inter" pitchFamily="34" charset="0"/>
                <a:ea typeface="Inter" pitchFamily="34" charset="-122"/>
                <a:cs typeface="Inter" pitchFamily="34" charset="-120"/>
              </a:rPr>
              <a:t>The </a:t>
            </a:r>
            <a:r>
              <a:rPr lang="en-US" sz="1801" kern="0" spc="-36" dirty="0">
                <a:solidFill>
                  <a:srgbClr val="272525"/>
                </a:solidFill>
                <a:highlight>
                  <a:srgbClr val="ECEDF8"/>
                </a:highlight>
                <a:latin typeface="Consolas" pitchFamily="34" charset="0"/>
                <a:ea typeface="Consolas" pitchFamily="34" charset="-122"/>
                <a:cs typeface="Consolas" pitchFamily="34" charset="-120"/>
              </a:rPr>
              <a:t>&lt;a&gt;</a:t>
            </a:r>
            <a:r>
              <a:rPr lang="en-US" sz="1801" kern="0" spc="-36" dirty="0">
                <a:solidFill>
                  <a:srgbClr val="272525"/>
                </a:solidFill>
                <a:latin typeface="Inter" pitchFamily="34" charset="0"/>
                <a:ea typeface="Inter" pitchFamily="34" charset="-122"/>
                <a:cs typeface="Inter" pitchFamily="34" charset="-120"/>
              </a:rPr>
              <a:t> tag creates hyperlinks to other web pages or sections within the same page.</a:t>
            </a:r>
            <a:endParaRPr lang="en-US" sz="1801" dirty="0"/>
          </a:p>
        </p:txBody>
      </p:sp>
      <p:sp>
        <p:nvSpPr>
          <p:cNvPr id="19" name="Shape 15"/>
          <p:cNvSpPr/>
          <p:nvPr/>
        </p:nvSpPr>
        <p:spPr>
          <a:xfrm>
            <a:off x="6286738" y="6544032"/>
            <a:ext cx="514469" cy="514469"/>
          </a:xfrm>
          <a:prstGeom prst="roundRect">
            <a:avLst>
              <a:gd name="adj" fmla="val 20002"/>
            </a:avLst>
          </a:prstGeom>
          <a:solidFill>
            <a:srgbClr val="DADBF1"/>
          </a:solidFill>
          <a:ln w="7620">
            <a:solidFill>
              <a:srgbClr val="C0C1D7"/>
            </a:solidFill>
            <a:prstDash val="solid"/>
          </a:ln>
        </p:spPr>
      </p:sp>
      <p:sp>
        <p:nvSpPr>
          <p:cNvPr id="20" name="Text 16"/>
          <p:cNvSpPr/>
          <p:nvPr/>
        </p:nvSpPr>
        <p:spPr>
          <a:xfrm>
            <a:off x="6432828" y="6629757"/>
            <a:ext cx="222171" cy="343019"/>
          </a:xfrm>
          <a:prstGeom prst="rect">
            <a:avLst/>
          </a:prstGeom>
          <a:noFill/>
          <a:ln/>
        </p:spPr>
        <p:txBody>
          <a:bodyPr wrap="none" rtlCol="0" anchor="t"/>
          <a:lstStyle/>
          <a:p>
            <a:pPr marL="0" indent="0" algn="ctr">
              <a:lnSpc>
                <a:spcPts val="2701"/>
              </a:lnSpc>
              <a:buNone/>
            </a:pPr>
            <a:r>
              <a:rPr lang="en-US" sz="2701" b="1" kern="0" spc="-81" dirty="0">
                <a:solidFill>
                  <a:srgbClr val="272525"/>
                </a:solidFill>
                <a:latin typeface="Inter" pitchFamily="34" charset="0"/>
                <a:ea typeface="Inter" pitchFamily="34" charset="-122"/>
                <a:cs typeface="Inter" pitchFamily="34" charset="-120"/>
              </a:rPr>
              <a:t>4</a:t>
            </a:r>
            <a:endParaRPr lang="en-US" sz="2701" dirty="0"/>
          </a:p>
        </p:txBody>
      </p:sp>
      <p:sp>
        <p:nvSpPr>
          <p:cNvPr id="21" name="Text 17"/>
          <p:cNvSpPr/>
          <p:nvPr/>
        </p:nvSpPr>
        <p:spPr>
          <a:xfrm>
            <a:off x="7029807" y="6544032"/>
            <a:ext cx="2858453" cy="357307"/>
          </a:xfrm>
          <a:prstGeom prst="rect">
            <a:avLst/>
          </a:prstGeom>
          <a:noFill/>
          <a:ln/>
        </p:spPr>
        <p:txBody>
          <a:bodyPr wrap="none" rtlCol="0" anchor="t"/>
          <a:lstStyle/>
          <a:p>
            <a:pPr marL="0" indent="0">
              <a:lnSpc>
                <a:spcPts val="2813"/>
              </a:lnSpc>
              <a:buNone/>
            </a:pPr>
            <a:r>
              <a:rPr lang="en-US" sz="2251" b="1" kern="0" spc="-68" dirty="0">
                <a:solidFill>
                  <a:srgbClr val="272525"/>
                </a:solidFill>
                <a:latin typeface="Inter" pitchFamily="34" charset="0"/>
                <a:ea typeface="Inter" pitchFamily="34" charset="-122"/>
                <a:cs typeface="Inter" pitchFamily="34" charset="-120"/>
              </a:rPr>
              <a:t>Images</a:t>
            </a:r>
            <a:endParaRPr lang="en-US" sz="2251" dirty="0"/>
          </a:p>
        </p:txBody>
      </p:sp>
      <p:sp>
        <p:nvSpPr>
          <p:cNvPr id="22" name="Text 18"/>
          <p:cNvSpPr/>
          <p:nvPr/>
        </p:nvSpPr>
        <p:spPr>
          <a:xfrm>
            <a:off x="7029807" y="7038499"/>
            <a:ext cx="6800255" cy="365879"/>
          </a:xfrm>
          <a:prstGeom prst="rect">
            <a:avLst/>
          </a:prstGeom>
          <a:noFill/>
          <a:ln/>
        </p:spPr>
        <p:txBody>
          <a:bodyPr wrap="none" rtlCol="0" anchor="t"/>
          <a:lstStyle/>
          <a:p>
            <a:pPr marL="0" indent="0">
              <a:lnSpc>
                <a:spcPts val="2881"/>
              </a:lnSpc>
              <a:buNone/>
            </a:pPr>
            <a:r>
              <a:rPr lang="en-US" sz="1801" kern="0" spc="-36" dirty="0">
                <a:solidFill>
                  <a:srgbClr val="272525"/>
                </a:solidFill>
                <a:latin typeface="Inter" pitchFamily="34" charset="0"/>
                <a:ea typeface="Inter" pitchFamily="34" charset="-122"/>
                <a:cs typeface="Inter" pitchFamily="34" charset="-120"/>
              </a:rPr>
              <a:t>The </a:t>
            </a:r>
            <a:r>
              <a:rPr lang="en-US" sz="1801" kern="0" spc="-36" dirty="0">
                <a:solidFill>
                  <a:srgbClr val="272525"/>
                </a:solidFill>
                <a:highlight>
                  <a:srgbClr val="ECEDF8"/>
                </a:highlight>
                <a:latin typeface="Consolas" pitchFamily="34" charset="0"/>
                <a:ea typeface="Consolas" pitchFamily="34" charset="-122"/>
                <a:cs typeface="Consolas" pitchFamily="34" charset="-120"/>
              </a:rPr>
              <a:t>&lt;img&gt;</a:t>
            </a:r>
            <a:r>
              <a:rPr lang="en-US" sz="1801" kern="0" spc="-36" dirty="0">
                <a:solidFill>
                  <a:srgbClr val="272525"/>
                </a:solidFill>
                <a:latin typeface="Inter" pitchFamily="34" charset="0"/>
                <a:ea typeface="Inter" pitchFamily="34" charset="-122"/>
                <a:cs typeface="Inter" pitchFamily="34" charset="-120"/>
              </a:rPr>
              <a:t> tag is used to insert images into a web page.</a:t>
            </a:r>
            <a:endParaRPr lang="en-US" sz="1801" dirty="0"/>
          </a:p>
        </p:txBody>
      </p:sp>
    </p:spTree>
  </p:cSld>
  <p:clrMapOvr>
    <a:masterClrMapping/>
  </p:clrMapOvr>
  <p:transition spd="med" advClick="0" advTm="30000">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24511" y="2267783"/>
            <a:ext cx="4925378" cy="3694033"/>
          </a:xfrm>
          <a:prstGeom prst="rect">
            <a:avLst/>
          </a:prstGeom>
        </p:spPr>
      </p:pic>
      <p:sp>
        <p:nvSpPr>
          <p:cNvPr id="6" name="Text 2"/>
          <p:cNvSpPr/>
          <p:nvPr/>
        </p:nvSpPr>
        <p:spPr>
          <a:xfrm>
            <a:off x="785455" y="642104"/>
            <a:ext cx="5611058" cy="701397"/>
          </a:xfrm>
          <a:prstGeom prst="rect">
            <a:avLst/>
          </a:prstGeom>
          <a:noFill/>
          <a:ln/>
        </p:spPr>
        <p:txBody>
          <a:bodyPr wrap="none" rtlCol="0" anchor="t"/>
          <a:lstStyle/>
          <a:p>
            <a:pPr marL="0" indent="0">
              <a:lnSpc>
                <a:spcPts val="5523"/>
              </a:lnSpc>
              <a:buNone/>
            </a:pPr>
            <a:r>
              <a:rPr lang="en-US" sz="4418" b="1" kern="0" spc="-133" dirty="0">
                <a:solidFill>
                  <a:srgbClr val="000000"/>
                </a:solidFill>
                <a:latin typeface="Inter" pitchFamily="34" charset="0"/>
                <a:ea typeface="Inter" pitchFamily="34" charset="-122"/>
                <a:cs typeface="Inter" pitchFamily="34" charset="-120"/>
              </a:rPr>
              <a:t>HTML Attributes</a:t>
            </a:r>
            <a:endParaRPr lang="en-US" sz="4418" dirty="0"/>
          </a:p>
        </p:txBody>
      </p:sp>
      <p:sp>
        <p:nvSpPr>
          <p:cNvPr id="7" name="Shape 3"/>
          <p:cNvSpPr/>
          <p:nvPr/>
        </p:nvSpPr>
        <p:spPr>
          <a:xfrm>
            <a:off x="785455" y="1680091"/>
            <a:ext cx="7573089" cy="1308497"/>
          </a:xfrm>
          <a:prstGeom prst="roundRect">
            <a:avLst>
              <a:gd name="adj" fmla="val 7719"/>
            </a:avLst>
          </a:prstGeom>
          <a:solidFill>
            <a:srgbClr val="DADBF1"/>
          </a:solidFill>
          <a:ln w="7620">
            <a:solidFill>
              <a:srgbClr val="C0C1D7"/>
            </a:solidFill>
            <a:prstDash val="solid"/>
          </a:ln>
        </p:spPr>
      </p:sp>
      <p:sp>
        <p:nvSpPr>
          <p:cNvPr id="8" name="Text 4"/>
          <p:cNvSpPr/>
          <p:nvPr/>
        </p:nvSpPr>
        <p:spPr>
          <a:xfrm>
            <a:off x="1017508" y="1912144"/>
            <a:ext cx="2805470" cy="350639"/>
          </a:xfrm>
          <a:prstGeom prst="rect">
            <a:avLst/>
          </a:prstGeom>
          <a:noFill/>
          <a:ln/>
        </p:spPr>
        <p:txBody>
          <a:bodyPr wrap="none" rtlCol="0" anchor="t"/>
          <a:lstStyle/>
          <a:p>
            <a:pPr marL="0" indent="0">
              <a:lnSpc>
                <a:spcPts val="2761"/>
              </a:lnSpc>
              <a:buNone/>
            </a:pPr>
            <a:r>
              <a:rPr lang="en-US" sz="2209" b="1" kern="0" spc="-66" dirty="0">
                <a:solidFill>
                  <a:srgbClr val="272525"/>
                </a:solidFill>
                <a:latin typeface="Inter" pitchFamily="34" charset="0"/>
                <a:ea typeface="Inter" pitchFamily="34" charset="-122"/>
                <a:cs typeface="Inter" pitchFamily="34" charset="-120"/>
              </a:rPr>
              <a:t>id</a:t>
            </a:r>
            <a:endParaRPr lang="en-US" sz="2209" dirty="0"/>
          </a:p>
        </p:txBody>
      </p:sp>
      <p:sp>
        <p:nvSpPr>
          <p:cNvPr id="9" name="Text 5"/>
          <p:cNvSpPr/>
          <p:nvPr/>
        </p:nvSpPr>
        <p:spPr>
          <a:xfrm>
            <a:off x="1017508" y="2397442"/>
            <a:ext cx="7108984" cy="359092"/>
          </a:xfrm>
          <a:prstGeom prst="rect">
            <a:avLst/>
          </a:prstGeom>
          <a:noFill/>
          <a:ln/>
        </p:spPr>
        <p:txBody>
          <a:bodyPr wrap="none" rtlCol="0" anchor="t"/>
          <a:lstStyle/>
          <a:p>
            <a:pPr marL="0" indent="0">
              <a:lnSpc>
                <a:spcPts val="2828"/>
              </a:lnSpc>
              <a:buNone/>
            </a:pPr>
            <a:r>
              <a:rPr lang="en-US" sz="1767" kern="0" spc="-35" dirty="0">
                <a:solidFill>
                  <a:srgbClr val="272525"/>
                </a:solidFill>
                <a:latin typeface="Inter" pitchFamily="34" charset="0"/>
                <a:ea typeface="Inter" pitchFamily="34" charset="-122"/>
                <a:cs typeface="Inter" pitchFamily="34" charset="-120"/>
              </a:rPr>
              <a:t>Uniquely identifies an element on the page.</a:t>
            </a:r>
            <a:endParaRPr lang="en-US" sz="1767" dirty="0"/>
          </a:p>
        </p:txBody>
      </p:sp>
      <p:sp>
        <p:nvSpPr>
          <p:cNvPr id="10" name="Shape 6"/>
          <p:cNvSpPr/>
          <p:nvPr/>
        </p:nvSpPr>
        <p:spPr>
          <a:xfrm>
            <a:off x="785455" y="3213021"/>
            <a:ext cx="7573089" cy="1308497"/>
          </a:xfrm>
          <a:prstGeom prst="roundRect">
            <a:avLst>
              <a:gd name="adj" fmla="val 7719"/>
            </a:avLst>
          </a:prstGeom>
          <a:solidFill>
            <a:srgbClr val="DADBF1"/>
          </a:solidFill>
          <a:ln w="7620">
            <a:solidFill>
              <a:srgbClr val="C0C1D7"/>
            </a:solidFill>
            <a:prstDash val="solid"/>
          </a:ln>
        </p:spPr>
      </p:sp>
      <p:sp>
        <p:nvSpPr>
          <p:cNvPr id="11" name="Text 7"/>
          <p:cNvSpPr/>
          <p:nvPr/>
        </p:nvSpPr>
        <p:spPr>
          <a:xfrm>
            <a:off x="1017508" y="3445073"/>
            <a:ext cx="2805470" cy="350639"/>
          </a:xfrm>
          <a:prstGeom prst="rect">
            <a:avLst/>
          </a:prstGeom>
          <a:noFill/>
          <a:ln/>
        </p:spPr>
        <p:txBody>
          <a:bodyPr wrap="none" rtlCol="0" anchor="t"/>
          <a:lstStyle/>
          <a:p>
            <a:pPr marL="0" indent="0">
              <a:lnSpc>
                <a:spcPts val="2761"/>
              </a:lnSpc>
              <a:buNone/>
            </a:pPr>
            <a:r>
              <a:rPr lang="en-US" sz="2209" b="1" kern="0" spc="-66" dirty="0">
                <a:solidFill>
                  <a:srgbClr val="272525"/>
                </a:solidFill>
                <a:latin typeface="Inter" pitchFamily="34" charset="0"/>
                <a:ea typeface="Inter" pitchFamily="34" charset="-122"/>
                <a:cs typeface="Inter" pitchFamily="34" charset="-120"/>
              </a:rPr>
              <a:t>class</a:t>
            </a:r>
            <a:endParaRPr lang="en-US" sz="2209" dirty="0"/>
          </a:p>
        </p:txBody>
      </p:sp>
      <p:sp>
        <p:nvSpPr>
          <p:cNvPr id="12" name="Text 8"/>
          <p:cNvSpPr/>
          <p:nvPr/>
        </p:nvSpPr>
        <p:spPr>
          <a:xfrm>
            <a:off x="1017508" y="3930372"/>
            <a:ext cx="7108984" cy="359092"/>
          </a:xfrm>
          <a:prstGeom prst="rect">
            <a:avLst/>
          </a:prstGeom>
          <a:noFill/>
          <a:ln/>
        </p:spPr>
        <p:txBody>
          <a:bodyPr wrap="none" rtlCol="0" anchor="t"/>
          <a:lstStyle/>
          <a:p>
            <a:pPr marL="0" indent="0">
              <a:lnSpc>
                <a:spcPts val="2828"/>
              </a:lnSpc>
              <a:buNone/>
            </a:pPr>
            <a:r>
              <a:rPr lang="en-US" sz="1767" kern="0" spc="-35" dirty="0">
                <a:solidFill>
                  <a:srgbClr val="272525"/>
                </a:solidFill>
                <a:latin typeface="Inter" pitchFamily="34" charset="0"/>
                <a:ea typeface="Inter" pitchFamily="34" charset="-122"/>
                <a:cs typeface="Inter" pitchFamily="34" charset="-120"/>
              </a:rPr>
              <a:t>Allows you to apply styles to multiple elements at once.</a:t>
            </a:r>
            <a:endParaRPr lang="en-US" sz="1767" dirty="0"/>
          </a:p>
        </p:txBody>
      </p:sp>
      <p:sp>
        <p:nvSpPr>
          <p:cNvPr id="13" name="Shape 9"/>
          <p:cNvSpPr/>
          <p:nvPr/>
        </p:nvSpPr>
        <p:spPr>
          <a:xfrm>
            <a:off x="785455" y="4745950"/>
            <a:ext cx="7573089" cy="1308497"/>
          </a:xfrm>
          <a:prstGeom prst="roundRect">
            <a:avLst>
              <a:gd name="adj" fmla="val 7719"/>
            </a:avLst>
          </a:prstGeom>
          <a:solidFill>
            <a:srgbClr val="DADBF1"/>
          </a:solidFill>
          <a:ln w="7620">
            <a:solidFill>
              <a:srgbClr val="C0C1D7"/>
            </a:solidFill>
            <a:prstDash val="solid"/>
          </a:ln>
        </p:spPr>
      </p:sp>
      <p:sp>
        <p:nvSpPr>
          <p:cNvPr id="14" name="Text 10"/>
          <p:cNvSpPr/>
          <p:nvPr/>
        </p:nvSpPr>
        <p:spPr>
          <a:xfrm>
            <a:off x="1017508" y="4978003"/>
            <a:ext cx="2805470" cy="350639"/>
          </a:xfrm>
          <a:prstGeom prst="rect">
            <a:avLst/>
          </a:prstGeom>
          <a:noFill/>
          <a:ln/>
        </p:spPr>
        <p:txBody>
          <a:bodyPr wrap="none" rtlCol="0" anchor="t"/>
          <a:lstStyle/>
          <a:p>
            <a:pPr marL="0" indent="0">
              <a:lnSpc>
                <a:spcPts val="2761"/>
              </a:lnSpc>
              <a:buNone/>
            </a:pPr>
            <a:r>
              <a:rPr lang="en-US" sz="2209" b="1" kern="0" spc="-66" dirty="0">
                <a:solidFill>
                  <a:srgbClr val="272525"/>
                </a:solidFill>
                <a:latin typeface="Inter" pitchFamily="34" charset="0"/>
                <a:ea typeface="Inter" pitchFamily="34" charset="-122"/>
                <a:cs typeface="Inter" pitchFamily="34" charset="-120"/>
              </a:rPr>
              <a:t>src</a:t>
            </a:r>
            <a:endParaRPr lang="en-US" sz="2209" dirty="0"/>
          </a:p>
        </p:txBody>
      </p:sp>
      <p:sp>
        <p:nvSpPr>
          <p:cNvPr id="15" name="Text 11"/>
          <p:cNvSpPr/>
          <p:nvPr/>
        </p:nvSpPr>
        <p:spPr>
          <a:xfrm>
            <a:off x="1017508" y="5463302"/>
            <a:ext cx="7108984" cy="359092"/>
          </a:xfrm>
          <a:prstGeom prst="rect">
            <a:avLst/>
          </a:prstGeom>
          <a:noFill/>
          <a:ln/>
        </p:spPr>
        <p:txBody>
          <a:bodyPr wrap="none" rtlCol="0" anchor="t"/>
          <a:lstStyle/>
          <a:p>
            <a:pPr marL="0" indent="0">
              <a:lnSpc>
                <a:spcPts val="2828"/>
              </a:lnSpc>
              <a:buNone/>
            </a:pPr>
            <a:r>
              <a:rPr lang="en-US" sz="1767" kern="0" spc="-35" dirty="0">
                <a:solidFill>
                  <a:srgbClr val="272525"/>
                </a:solidFill>
                <a:latin typeface="Inter" pitchFamily="34" charset="0"/>
                <a:ea typeface="Inter" pitchFamily="34" charset="-122"/>
                <a:cs typeface="Inter" pitchFamily="34" charset="-120"/>
              </a:rPr>
              <a:t>Specifies the source of an image or other media file.</a:t>
            </a:r>
            <a:endParaRPr lang="en-US" sz="1767" dirty="0"/>
          </a:p>
        </p:txBody>
      </p:sp>
      <p:sp>
        <p:nvSpPr>
          <p:cNvPr id="16" name="Shape 12"/>
          <p:cNvSpPr/>
          <p:nvPr/>
        </p:nvSpPr>
        <p:spPr>
          <a:xfrm>
            <a:off x="785455" y="6278880"/>
            <a:ext cx="7573089" cy="1308497"/>
          </a:xfrm>
          <a:prstGeom prst="roundRect">
            <a:avLst>
              <a:gd name="adj" fmla="val 7719"/>
            </a:avLst>
          </a:prstGeom>
          <a:solidFill>
            <a:srgbClr val="DADBF1"/>
          </a:solidFill>
          <a:ln w="7620">
            <a:solidFill>
              <a:srgbClr val="C0C1D7"/>
            </a:solidFill>
            <a:prstDash val="solid"/>
          </a:ln>
        </p:spPr>
      </p:sp>
      <p:sp>
        <p:nvSpPr>
          <p:cNvPr id="17" name="Text 13"/>
          <p:cNvSpPr/>
          <p:nvPr/>
        </p:nvSpPr>
        <p:spPr>
          <a:xfrm>
            <a:off x="1017508" y="6510933"/>
            <a:ext cx="2805470" cy="350639"/>
          </a:xfrm>
          <a:prstGeom prst="rect">
            <a:avLst/>
          </a:prstGeom>
          <a:noFill/>
          <a:ln/>
        </p:spPr>
        <p:txBody>
          <a:bodyPr wrap="none" rtlCol="0" anchor="t"/>
          <a:lstStyle/>
          <a:p>
            <a:pPr marL="0" indent="0">
              <a:lnSpc>
                <a:spcPts val="2761"/>
              </a:lnSpc>
              <a:buNone/>
            </a:pPr>
            <a:r>
              <a:rPr lang="en-US" sz="2209" b="1" kern="0" spc="-66" dirty="0">
                <a:solidFill>
                  <a:srgbClr val="272525"/>
                </a:solidFill>
                <a:latin typeface="Inter" pitchFamily="34" charset="0"/>
                <a:ea typeface="Inter" pitchFamily="34" charset="-122"/>
                <a:cs typeface="Inter" pitchFamily="34" charset="-120"/>
              </a:rPr>
              <a:t>href</a:t>
            </a:r>
            <a:endParaRPr lang="en-US" sz="2209" dirty="0"/>
          </a:p>
        </p:txBody>
      </p:sp>
      <p:sp>
        <p:nvSpPr>
          <p:cNvPr id="18" name="Text 14"/>
          <p:cNvSpPr/>
          <p:nvPr/>
        </p:nvSpPr>
        <p:spPr>
          <a:xfrm>
            <a:off x="1017508" y="6996232"/>
            <a:ext cx="7108984" cy="359092"/>
          </a:xfrm>
          <a:prstGeom prst="rect">
            <a:avLst/>
          </a:prstGeom>
          <a:noFill/>
          <a:ln/>
        </p:spPr>
        <p:txBody>
          <a:bodyPr wrap="none" rtlCol="0" anchor="t"/>
          <a:lstStyle/>
          <a:p>
            <a:pPr marL="0" indent="0">
              <a:lnSpc>
                <a:spcPts val="2828"/>
              </a:lnSpc>
              <a:buNone/>
            </a:pPr>
            <a:r>
              <a:rPr lang="en-US" sz="1767" kern="0" spc="-35" dirty="0">
                <a:solidFill>
                  <a:srgbClr val="272525"/>
                </a:solidFill>
                <a:latin typeface="Inter" pitchFamily="34" charset="0"/>
                <a:ea typeface="Inter" pitchFamily="34" charset="-122"/>
                <a:cs typeface="Inter" pitchFamily="34" charset="-120"/>
              </a:rPr>
              <a:t>Defines the destination of a hyperlink.</a:t>
            </a:r>
            <a:endParaRPr lang="en-US" sz="1767" dirty="0"/>
          </a:p>
        </p:txBody>
      </p:sp>
    </p:spTree>
  </p:cSld>
  <p:clrMapOvr>
    <a:masterClrMapping/>
  </p:clrMapOvr>
  <p:transition spd="med" advClick="0" advTm="30000">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864037" y="2392918"/>
            <a:ext cx="6172200" cy="771525"/>
          </a:xfrm>
          <a:prstGeom prst="rect">
            <a:avLst/>
          </a:prstGeom>
          <a:noFill/>
          <a:ln/>
        </p:spPr>
        <p:txBody>
          <a:bodyPr wrap="none" rtlCol="0" anchor="t"/>
          <a:lstStyle/>
          <a:p>
            <a:pPr marL="0" indent="0">
              <a:lnSpc>
                <a:spcPts val="6075"/>
              </a:lnSpc>
              <a:buNone/>
            </a:pPr>
            <a:r>
              <a:rPr lang="en-US" sz="4860" b="1" kern="0" spc="-146" dirty="0">
                <a:solidFill>
                  <a:srgbClr val="000000"/>
                </a:solidFill>
                <a:latin typeface="Inter" pitchFamily="34" charset="0"/>
                <a:ea typeface="Inter" pitchFamily="34" charset="-122"/>
                <a:cs typeface="Inter" pitchFamily="34" charset="-120"/>
              </a:rPr>
              <a:t>HTML Elements</a:t>
            </a:r>
            <a:endParaRPr lang="en-US" sz="4860" dirty="0"/>
          </a:p>
        </p:txBody>
      </p:sp>
      <p:sp>
        <p:nvSpPr>
          <p:cNvPr id="5" name="Text 3"/>
          <p:cNvSpPr/>
          <p:nvPr/>
        </p:nvSpPr>
        <p:spPr>
          <a:xfrm>
            <a:off x="864037" y="3781544"/>
            <a:ext cx="3086100" cy="385763"/>
          </a:xfrm>
          <a:prstGeom prst="rect">
            <a:avLst/>
          </a:prstGeom>
          <a:noFill/>
          <a:ln/>
        </p:spPr>
        <p:txBody>
          <a:bodyPr wrap="none" rtlCol="0" anchor="t"/>
          <a:lstStyle/>
          <a:p>
            <a:pPr marL="0" indent="0">
              <a:lnSpc>
                <a:spcPts val="3038"/>
              </a:lnSpc>
              <a:buNone/>
            </a:pPr>
            <a:r>
              <a:rPr lang="en-US" sz="2430" b="1" kern="0" spc="-73" dirty="0">
                <a:solidFill>
                  <a:srgbClr val="000000"/>
                </a:solidFill>
                <a:latin typeface="Inter" pitchFamily="34" charset="0"/>
                <a:ea typeface="Inter" pitchFamily="34" charset="-122"/>
                <a:cs typeface="Inter" pitchFamily="34" charset="-120"/>
              </a:rPr>
              <a:t>Semantic</a:t>
            </a:r>
            <a:endParaRPr lang="en-US" sz="2430" dirty="0"/>
          </a:p>
        </p:txBody>
      </p:sp>
      <p:sp>
        <p:nvSpPr>
          <p:cNvPr id="6" name="Text 4"/>
          <p:cNvSpPr/>
          <p:nvPr/>
        </p:nvSpPr>
        <p:spPr>
          <a:xfrm>
            <a:off x="864037" y="4414123"/>
            <a:ext cx="3898821" cy="1200388"/>
          </a:xfrm>
          <a:prstGeom prst="rect">
            <a:avLst/>
          </a:prstGeom>
          <a:noFill/>
          <a:ln/>
        </p:spPr>
        <p:txBody>
          <a:bodyPr wrap="square" rtlCol="0" anchor="t"/>
          <a:lstStyle/>
          <a:p>
            <a:pPr marL="0" indent="0">
              <a:lnSpc>
                <a:spcPts val="3110"/>
              </a:lnSpc>
              <a:buNone/>
            </a:pPr>
            <a:r>
              <a:rPr lang="en-US" sz="1944" kern="0" spc="-39" dirty="0">
                <a:solidFill>
                  <a:srgbClr val="272525"/>
                </a:solidFill>
                <a:latin typeface="Inter" pitchFamily="34" charset="0"/>
                <a:ea typeface="Inter" pitchFamily="34" charset="-122"/>
                <a:cs typeface="Inter" pitchFamily="34" charset="-120"/>
              </a:rPr>
              <a:t>Semantic elements like </a:t>
            </a:r>
            <a:r>
              <a:rPr lang="en-US" sz="1944" kern="0" spc="-39" dirty="0">
                <a:solidFill>
                  <a:srgbClr val="272525"/>
                </a:solidFill>
                <a:highlight>
                  <a:srgbClr val="ECEDF8"/>
                </a:highlight>
                <a:latin typeface="Consolas" pitchFamily="34" charset="0"/>
                <a:ea typeface="Consolas" pitchFamily="34" charset="-122"/>
                <a:cs typeface="Consolas" pitchFamily="34" charset="-120"/>
              </a:rPr>
              <a:t>&lt;header&gt;</a:t>
            </a:r>
            <a:r>
              <a:rPr lang="en-US" sz="1944" kern="0" spc="-39" dirty="0">
                <a:solidFill>
                  <a:srgbClr val="272525"/>
                </a:solidFill>
                <a:latin typeface="Inter" pitchFamily="34" charset="0"/>
                <a:ea typeface="Inter" pitchFamily="34" charset="-122"/>
                <a:cs typeface="Inter" pitchFamily="34" charset="-120"/>
              </a:rPr>
              <a:t>, </a:t>
            </a:r>
            <a:r>
              <a:rPr lang="en-US" sz="1944" kern="0" spc="-39" dirty="0">
                <a:solidFill>
                  <a:srgbClr val="272525"/>
                </a:solidFill>
                <a:highlight>
                  <a:srgbClr val="ECEDF8"/>
                </a:highlight>
                <a:latin typeface="Consolas" pitchFamily="34" charset="0"/>
                <a:ea typeface="Consolas" pitchFamily="34" charset="-122"/>
                <a:cs typeface="Consolas" pitchFamily="34" charset="-120"/>
              </a:rPr>
              <a:t>&lt;nav&gt;</a:t>
            </a:r>
            <a:r>
              <a:rPr lang="en-US" sz="1944" kern="0" spc="-39" dirty="0">
                <a:solidFill>
                  <a:srgbClr val="272525"/>
                </a:solidFill>
                <a:latin typeface="Inter" pitchFamily="34" charset="0"/>
                <a:ea typeface="Inter" pitchFamily="34" charset="-122"/>
                <a:cs typeface="Inter" pitchFamily="34" charset="-120"/>
              </a:rPr>
              <a:t>, and </a:t>
            </a:r>
            <a:r>
              <a:rPr lang="en-US" sz="1944" kern="0" spc="-39" dirty="0">
                <a:solidFill>
                  <a:srgbClr val="272525"/>
                </a:solidFill>
                <a:highlight>
                  <a:srgbClr val="ECEDF8"/>
                </a:highlight>
                <a:latin typeface="Consolas" pitchFamily="34" charset="0"/>
                <a:ea typeface="Consolas" pitchFamily="34" charset="-122"/>
                <a:cs typeface="Consolas" pitchFamily="34" charset="-120"/>
              </a:rPr>
              <a:t>&lt;article&gt;</a:t>
            </a:r>
            <a:r>
              <a:rPr lang="en-US" sz="1944" kern="0" spc="-39" dirty="0">
                <a:solidFill>
                  <a:srgbClr val="272525"/>
                </a:solidFill>
                <a:latin typeface="Inter" pitchFamily="34" charset="0"/>
                <a:ea typeface="Inter" pitchFamily="34" charset="-122"/>
                <a:cs typeface="Inter" pitchFamily="34" charset="-120"/>
              </a:rPr>
              <a:t> give meaning to the content.</a:t>
            </a:r>
            <a:endParaRPr lang="en-US" sz="1944" dirty="0"/>
          </a:p>
        </p:txBody>
      </p:sp>
      <p:sp>
        <p:nvSpPr>
          <p:cNvPr id="7" name="Text 5"/>
          <p:cNvSpPr/>
          <p:nvPr/>
        </p:nvSpPr>
        <p:spPr>
          <a:xfrm>
            <a:off x="5372695" y="3781544"/>
            <a:ext cx="3086100" cy="385763"/>
          </a:xfrm>
          <a:prstGeom prst="rect">
            <a:avLst/>
          </a:prstGeom>
          <a:noFill/>
          <a:ln/>
        </p:spPr>
        <p:txBody>
          <a:bodyPr wrap="none" rtlCol="0" anchor="t"/>
          <a:lstStyle/>
          <a:p>
            <a:pPr marL="0" indent="0">
              <a:lnSpc>
                <a:spcPts val="3038"/>
              </a:lnSpc>
              <a:buNone/>
            </a:pPr>
            <a:r>
              <a:rPr lang="en-US" sz="2430" b="1" kern="0" spc="-73" dirty="0">
                <a:solidFill>
                  <a:srgbClr val="000000"/>
                </a:solidFill>
                <a:latin typeface="Inter" pitchFamily="34" charset="0"/>
                <a:ea typeface="Inter" pitchFamily="34" charset="-122"/>
                <a:cs typeface="Inter" pitchFamily="34" charset="-120"/>
              </a:rPr>
              <a:t>Structural</a:t>
            </a:r>
            <a:endParaRPr lang="en-US" sz="2430" dirty="0"/>
          </a:p>
        </p:txBody>
      </p:sp>
      <p:sp>
        <p:nvSpPr>
          <p:cNvPr id="8" name="Text 6"/>
          <p:cNvSpPr/>
          <p:nvPr/>
        </p:nvSpPr>
        <p:spPr>
          <a:xfrm>
            <a:off x="5372695" y="4414123"/>
            <a:ext cx="3898821" cy="1200388"/>
          </a:xfrm>
          <a:prstGeom prst="rect">
            <a:avLst/>
          </a:prstGeom>
          <a:noFill/>
          <a:ln/>
        </p:spPr>
        <p:txBody>
          <a:bodyPr wrap="square" rtlCol="0" anchor="t"/>
          <a:lstStyle/>
          <a:p>
            <a:pPr marL="0" indent="0">
              <a:lnSpc>
                <a:spcPts val="3110"/>
              </a:lnSpc>
              <a:buNone/>
            </a:pPr>
            <a:r>
              <a:rPr lang="en-US" sz="1944" kern="0" spc="-39" dirty="0">
                <a:solidFill>
                  <a:srgbClr val="272525"/>
                </a:solidFill>
                <a:latin typeface="Inter" pitchFamily="34" charset="0"/>
                <a:ea typeface="Inter" pitchFamily="34" charset="-122"/>
                <a:cs typeface="Inter" pitchFamily="34" charset="-120"/>
              </a:rPr>
              <a:t>Structural elements like </a:t>
            </a:r>
            <a:r>
              <a:rPr lang="en-US" sz="1944" kern="0" spc="-39" dirty="0">
                <a:solidFill>
                  <a:srgbClr val="272525"/>
                </a:solidFill>
                <a:highlight>
                  <a:srgbClr val="ECEDF8"/>
                </a:highlight>
                <a:latin typeface="Consolas" pitchFamily="34" charset="0"/>
                <a:ea typeface="Consolas" pitchFamily="34" charset="-122"/>
                <a:cs typeface="Consolas" pitchFamily="34" charset="-120"/>
              </a:rPr>
              <a:t>&lt;div&gt;</a:t>
            </a:r>
            <a:r>
              <a:rPr lang="en-US" sz="1944" kern="0" spc="-39" dirty="0">
                <a:solidFill>
                  <a:srgbClr val="272525"/>
                </a:solidFill>
                <a:latin typeface="Inter" pitchFamily="34" charset="0"/>
                <a:ea typeface="Inter" pitchFamily="34" charset="-122"/>
                <a:cs typeface="Inter" pitchFamily="34" charset="-120"/>
              </a:rPr>
              <a:t> and </a:t>
            </a:r>
            <a:r>
              <a:rPr lang="en-US" sz="1944" kern="0" spc="-39" dirty="0">
                <a:solidFill>
                  <a:srgbClr val="272525"/>
                </a:solidFill>
                <a:highlight>
                  <a:srgbClr val="ECEDF8"/>
                </a:highlight>
                <a:latin typeface="Consolas" pitchFamily="34" charset="0"/>
                <a:ea typeface="Consolas" pitchFamily="34" charset="-122"/>
                <a:cs typeface="Consolas" pitchFamily="34" charset="-120"/>
              </a:rPr>
              <a:t>&lt;span&gt;</a:t>
            </a:r>
            <a:r>
              <a:rPr lang="en-US" sz="1944" kern="0" spc="-39" dirty="0">
                <a:solidFill>
                  <a:srgbClr val="272525"/>
                </a:solidFill>
                <a:latin typeface="Inter" pitchFamily="34" charset="0"/>
                <a:ea typeface="Inter" pitchFamily="34" charset="-122"/>
                <a:cs typeface="Inter" pitchFamily="34" charset="-120"/>
              </a:rPr>
              <a:t> are used to group and organize content.</a:t>
            </a:r>
            <a:endParaRPr lang="en-US" sz="1944" dirty="0"/>
          </a:p>
        </p:txBody>
      </p:sp>
      <p:sp>
        <p:nvSpPr>
          <p:cNvPr id="9" name="Text 7"/>
          <p:cNvSpPr/>
          <p:nvPr/>
        </p:nvSpPr>
        <p:spPr>
          <a:xfrm>
            <a:off x="9881354" y="3781544"/>
            <a:ext cx="3086100" cy="385763"/>
          </a:xfrm>
          <a:prstGeom prst="rect">
            <a:avLst/>
          </a:prstGeom>
          <a:noFill/>
          <a:ln/>
        </p:spPr>
        <p:txBody>
          <a:bodyPr wrap="none" rtlCol="0" anchor="t"/>
          <a:lstStyle/>
          <a:p>
            <a:pPr marL="0" indent="0">
              <a:lnSpc>
                <a:spcPts val="3038"/>
              </a:lnSpc>
              <a:buNone/>
            </a:pPr>
            <a:r>
              <a:rPr lang="en-US" sz="2430" b="1" kern="0" spc="-73" dirty="0">
                <a:solidFill>
                  <a:srgbClr val="000000"/>
                </a:solidFill>
                <a:latin typeface="Inter" pitchFamily="34" charset="0"/>
                <a:ea typeface="Inter" pitchFamily="34" charset="-122"/>
                <a:cs typeface="Inter" pitchFamily="34" charset="-120"/>
              </a:rPr>
              <a:t>Media</a:t>
            </a:r>
            <a:endParaRPr lang="en-US" sz="2430" dirty="0"/>
          </a:p>
        </p:txBody>
      </p:sp>
      <p:sp>
        <p:nvSpPr>
          <p:cNvPr id="10" name="Text 8"/>
          <p:cNvSpPr/>
          <p:nvPr/>
        </p:nvSpPr>
        <p:spPr>
          <a:xfrm>
            <a:off x="9881354" y="4414123"/>
            <a:ext cx="3898821" cy="1200388"/>
          </a:xfrm>
          <a:prstGeom prst="rect">
            <a:avLst/>
          </a:prstGeom>
          <a:noFill/>
          <a:ln/>
        </p:spPr>
        <p:txBody>
          <a:bodyPr wrap="square" rtlCol="0" anchor="t"/>
          <a:lstStyle/>
          <a:p>
            <a:pPr marL="0" indent="0">
              <a:lnSpc>
                <a:spcPts val="3110"/>
              </a:lnSpc>
              <a:buNone/>
            </a:pPr>
            <a:r>
              <a:rPr lang="en-US" sz="1944" kern="0" spc="-39" dirty="0">
                <a:solidFill>
                  <a:srgbClr val="272525"/>
                </a:solidFill>
                <a:latin typeface="Inter" pitchFamily="34" charset="0"/>
                <a:ea typeface="Inter" pitchFamily="34" charset="-122"/>
                <a:cs typeface="Inter" pitchFamily="34" charset="-120"/>
              </a:rPr>
              <a:t>Media elements like </a:t>
            </a:r>
            <a:r>
              <a:rPr lang="en-US" sz="1944" kern="0" spc="-39" dirty="0">
                <a:solidFill>
                  <a:srgbClr val="272525"/>
                </a:solidFill>
                <a:highlight>
                  <a:srgbClr val="ECEDF8"/>
                </a:highlight>
                <a:latin typeface="Consolas" pitchFamily="34" charset="0"/>
                <a:ea typeface="Consolas" pitchFamily="34" charset="-122"/>
                <a:cs typeface="Consolas" pitchFamily="34" charset="-120"/>
              </a:rPr>
              <a:t>&lt;img&gt;</a:t>
            </a:r>
            <a:r>
              <a:rPr lang="en-US" sz="1944" kern="0" spc="-39" dirty="0">
                <a:solidFill>
                  <a:srgbClr val="272525"/>
                </a:solidFill>
                <a:latin typeface="Inter" pitchFamily="34" charset="0"/>
                <a:ea typeface="Inter" pitchFamily="34" charset="-122"/>
                <a:cs typeface="Inter" pitchFamily="34" charset="-120"/>
              </a:rPr>
              <a:t>, </a:t>
            </a:r>
            <a:r>
              <a:rPr lang="en-US" sz="1944" kern="0" spc="-39" dirty="0">
                <a:solidFill>
                  <a:srgbClr val="272525"/>
                </a:solidFill>
                <a:highlight>
                  <a:srgbClr val="ECEDF8"/>
                </a:highlight>
                <a:latin typeface="Consolas" pitchFamily="34" charset="0"/>
                <a:ea typeface="Consolas" pitchFamily="34" charset="-122"/>
                <a:cs typeface="Consolas" pitchFamily="34" charset="-120"/>
              </a:rPr>
              <a:t>&lt;video&gt;</a:t>
            </a:r>
            <a:r>
              <a:rPr lang="en-US" sz="1944" kern="0" spc="-39" dirty="0">
                <a:solidFill>
                  <a:srgbClr val="272525"/>
                </a:solidFill>
                <a:latin typeface="Inter" pitchFamily="34" charset="0"/>
                <a:ea typeface="Inter" pitchFamily="34" charset="-122"/>
                <a:cs typeface="Inter" pitchFamily="34" charset="-120"/>
              </a:rPr>
              <a:t>, and </a:t>
            </a:r>
            <a:r>
              <a:rPr lang="en-US" sz="1944" kern="0" spc="-39" dirty="0">
                <a:solidFill>
                  <a:srgbClr val="272525"/>
                </a:solidFill>
                <a:highlight>
                  <a:srgbClr val="ECEDF8"/>
                </a:highlight>
                <a:latin typeface="Consolas" pitchFamily="34" charset="0"/>
                <a:ea typeface="Consolas" pitchFamily="34" charset="-122"/>
                <a:cs typeface="Consolas" pitchFamily="34" charset="-120"/>
              </a:rPr>
              <a:t>&lt;audio&gt;</a:t>
            </a:r>
            <a:r>
              <a:rPr lang="en-US" sz="1944" kern="0" spc="-39" dirty="0">
                <a:solidFill>
                  <a:srgbClr val="272525"/>
                </a:solidFill>
                <a:latin typeface="Inter" pitchFamily="34" charset="0"/>
                <a:ea typeface="Inter" pitchFamily="34" charset="-122"/>
                <a:cs typeface="Inter" pitchFamily="34" charset="-120"/>
              </a:rPr>
              <a:t> are used to embed multimedia on a web page.</a:t>
            </a:r>
            <a:endParaRPr lang="en-US" sz="1944" dirty="0"/>
          </a:p>
        </p:txBody>
      </p:sp>
    </p:spTree>
  </p:cSld>
  <p:clrMapOvr>
    <a:masterClrMapping/>
  </p:clrMapOvr>
  <p:transition spd="med" advClick="0" advTm="30000">
    <p:pull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14630400" cy="2429232"/>
          </a:xfrm>
          <a:prstGeom prst="rect">
            <a:avLst/>
          </a:prstGeom>
        </p:spPr>
      </p:pic>
      <p:sp>
        <p:nvSpPr>
          <p:cNvPr id="5" name="Text 2"/>
          <p:cNvSpPr/>
          <p:nvPr/>
        </p:nvSpPr>
        <p:spPr>
          <a:xfrm>
            <a:off x="2007156" y="2963585"/>
            <a:ext cx="4858464" cy="607338"/>
          </a:xfrm>
          <a:prstGeom prst="rect">
            <a:avLst/>
          </a:prstGeom>
          <a:noFill/>
          <a:ln/>
        </p:spPr>
        <p:txBody>
          <a:bodyPr wrap="none" rtlCol="0" anchor="t"/>
          <a:lstStyle/>
          <a:p>
            <a:pPr marL="0" indent="0">
              <a:lnSpc>
                <a:spcPts val="4782"/>
              </a:lnSpc>
              <a:buNone/>
            </a:pPr>
            <a:r>
              <a:rPr lang="en-US" sz="3826" b="1" kern="0" spc="-115" dirty="0">
                <a:solidFill>
                  <a:srgbClr val="000000"/>
                </a:solidFill>
                <a:latin typeface="Inter" pitchFamily="34" charset="0"/>
                <a:ea typeface="Inter" pitchFamily="34" charset="-122"/>
                <a:cs typeface="Inter" pitchFamily="34" charset="-120"/>
              </a:rPr>
              <a:t>HTML Headings</a:t>
            </a:r>
            <a:endParaRPr lang="en-US" sz="3826" dirty="0"/>
          </a:p>
        </p:txBody>
      </p:sp>
      <p:sp>
        <p:nvSpPr>
          <p:cNvPr id="6" name="Shape 3"/>
          <p:cNvSpPr/>
          <p:nvPr/>
        </p:nvSpPr>
        <p:spPr>
          <a:xfrm>
            <a:off x="2007156" y="5778817"/>
            <a:ext cx="10615970" cy="38814"/>
          </a:xfrm>
          <a:prstGeom prst="roundRect">
            <a:avLst>
              <a:gd name="adj" fmla="val 225317"/>
            </a:avLst>
          </a:prstGeom>
          <a:solidFill>
            <a:srgbClr val="C0C1D7"/>
          </a:solidFill>
          <a:ln/>
        </p:spPr>
      </p:sp>
      <p:sp>
        <p:nvSpPr>
          <p:cNvPr id="7" name="Shape 4"/>
          <p:cNvSpPr/>
          <p:nvPr/>
        </p:nvSpPr>
        <p:spPr>
          <a:xfrm>
            <a:off x="4593074" y="5098733"/>
            <a:ext cx="38814" cy="680085"/>
          </a:xfrm>
          <a:prstGeom prst="roundRect">
            <a:avLst>
              <a:gd name="adj" fmla="val 225317"/>
            </a:avLst>
          </a:prstGeom>
          <a:solidFill>
            <a:srgbClr val="C0C1D7"/>
          </a:solidFill>
          <a:ln/>
        </p:spPr>
      </p:sp>
      <p:sp>
        <p:nvSpPr>
          <p:cNvPr id="8" name="Shape 5"/>
          <p:cNvSpPr/>
          <p:nvPr/>
        </p:nvSpPr>
        <p:spPr>
          <a:xfrm>
            <a:off x="4393883" y="5560219"/>
            <a:ext cx="437198" cy="437198"/>
          </a:xfrm>
          <a:prstGeom prst="roundRect">
            <a:avLst>
              <a:gd name="adj" fmla="val 20003"/>
            </a:avLst>
          </a:prstGeom>
          <a:solidFill>
            <a:srgbClr val="DADBF1"/>
          </a:solidFill>
          <a:ln w="7620">
            <a:solidFill>
              <a:srgbClr val="C0C1D7"/>
            </a:solidFill>
            <a:prstDash val="solid"/>
          </a:ln>
        </p:spPr>
      </p:sp>
      <p:sp>
        <p:nvSpPr>
          <p:cNvPr id="9" name="Text 6"/>
          <p:cNvSpPr/>
          <p:nvPr/>
        </p:nvSpPr>
        <p:spPr>
          <a:xfrm>
            <a:off x="4545449" y="5633085"/>
            <a:ext cx="133945" cy="291465"/>
          </a:xfrm>
          <a:prstGeom prst="rect">
            <a:avLst/>
          </a:prstGeom>
          <a:noFill/>
          <a:ln/>
        </p:spPr>
        <p:txBody>
          <a:bodyPr wrap="none" rtlCol="0" anchor="t"/>
          <a:lstStyle/>
          <a:p>
            <a:pPr marL="0" indent="0" algn="ctr">
              <a:lnSpc>
                <a:spcPts val="2295"/>
              </a:lnSpc>
              <a:buNone/>
            </a:pPr>
            <a:r>
              <a:rPr lang="en-US" sz="2295" b="1" kern="0" spc="-69" dirty="0">
                <a:solidFill>
                  <a:srgbClr val="272525"/>
                </a:solidFill>
                <a:latin typeface="Inter" pitchFamily="34" charset="0"/>
                <a:ea typeface="Inter" pitchFamily="34" charset="-122"/>
                <a:cs typeface="Inter" pitchFamily="34" charset="-120"/>
              </a:rPr>
              <a:t>1</a:t>
            </a:r>
            <a:endParaRPr lang="en-US" sz="2295" dirty="0"/>
          </a:p>
        </p:txBody>
      </p:sp>
      <p:sp>
        <p:nvSpPr>
          <p:cNvPr id="10" name="Text 7"/>
          <p:cNvSpPr/>
          <p:nvPr/>
        </p:nvSpPr>
        <p:spPr>
          <a:xfrm>
            <a:off x="3397925" y="3862388"/>
            <a:ext cx="2429232" cy="303609"/>
          </a:xfrm>
          <a:prstGeom prst="rect">
            <a:avLst/>
          </a:prstGeom>
          <a:noFill/>
          <a:ln/>
        </p:spPr>
        <p:txBody>
          <a:bodyPr wrap="none" rtlCol="0" anchor="t"/>
          <a:lstStyle/>
          <a:p>
            <a:pPr marL="0" indent="0" algn="ctr">
              <a:lnSpc>
                <a:spcPts val="2391"/>
              </a:lnSpc>
              <a:buNone/>
            </a:pPr>
            <a:r>
              <a:rPr lang="en-US" sz="1913" b="1" kern="0" spc="-57" dirty="0">
                <a:solidFill>
                  <a:srgbClr val="272525"/>
                </a:solidFill>
                <a:latin typeface="Inter" pitchFamily="34" charset="0"/>
                <a:ea typeface="Inter" pitchFamily="34" charset="-122"/>
                <a:cs typeface="Inter" pitchFamily="34" charset="-120"/>
              </a:rPr>
              <a:t>H1</a:t>
            </a:r>
            <a:endParaRPr lang="en-US" sz="1913" dirty="0"/>
          </a:p>
        </p:txBody>
      </p:sp>
      <p:sp>
        <p:nvSpPr>
          <p:cNvPr id="11" name="Text 8"/>
          <p:cNvSpPr/>
          <p:nvPr/>
        </p:nvSpPr>
        <p:spPr>
          <a:xfrm>
            <a:off x="2201466" y="4282559"/>
            <a:ext cx="4822150" cy="621744"/>
          </a:xfrm>
          <a:prstGeom prst="rect">
            <a:avLst/>
          </a:prstGeom>
          <a:noFill/>
          <a:ln/>
        </p:spPr>
        <p:txBody>
          <a:bodyPr wrap="square" rtlCol="0" anchor="t"/>
          <a:lstStyle/>
          <a:p>
            <a:pPr marL="0" indent="0" algn="ctr">
              <a:lnSpc>
                <a:spcPts val="2448"/>
              </a:lnSpc>
              <a:buNone/>
            </a:pPr>
            <a:r>
              <a:rPr lang="en-US" sz="1530" kern="0" spc="-31" dirty="0">
                <a:solidFill>
                  <a:srgbClr val="272525"/>
                </a:solidFill>
                <a:latin typeface="Inter" pitchFamily="34" charset="0"/>
                <a:ea typeface="Inter" pitchFamily="34" charset="-122"/>
                <a:cs typeface="Inter" pitchFamily="34" charset="-120"/>
              </a:rPr>
              <a:t>The top-level heading, used for the main title of the page.</a:t>
            </a:r>
            <a:endParaRPr lang="en-US" sz="1530" dirty="0"/>
          </a:p>
        </p:txBody>
      </p:sp>
      <p:sp>
        <p:nvSpPr>
          <p:cNvPr id="12" name="Shape 9"/>
          <p:cNvSpPr/>
          <p:nvPr/>
        </p:nvSpPr>
        <p:spPr>
          <a:xfrm>
            <a:off x="7295674" y="5778817"/>
            <a:ext cx="38814" cy="680085"/>
          </a:xfrm>
          <a:prstGeom prst="roundRect">
            <a:avLst>
              <a:gd name="adj" fmla="val 225317"/>
            </a:avLst>
          </a:prstGeom>
          <a:solidFill>
            <a:srgbClr val="C0C1D7"/>
          </a:solidFill>
          <a:ln/>
        </p:spPr>
      </p:sp>
      <p:sp>
        <p:nvSpPr>
          <p:cNvPr id="13" name="Shape 10"/>
          <p:cNvSpPr/>
          <p:nvPr/>
        </p:nvSpPr>
        <p:spPr>
          <a:xfrm>
            <a:off x="7096482" y="5560219"/>
            <a:ext cx="437198" cy="437198"/>
          </a:xfrm>
          <a:prstGeom prst="roundRect">
            <a:avLst>
              <a:gd name="adj" fmla="val 20003"/>
            </a:avLst>
          </a:prstGeom>
          <a:solidFill>
            <a:srgbClr val="DADBF1"/>
          </a:solidFill>
          <a:ln w="7620">
            <a:solidFill>
              <a:srgbClr val="C0C1D7"/>
            </a:solidFill>
            <a:prstDash val="solid"/>
          </a:ln>
        </p:spPr>
      </p:sp>
      <p:sp>
        <p:nvSpPr>
          <p:cNvPr id="14" name="Text 11"/>
          <p:cNvSpPr/>
          <p:nvPr/>
        </p:nvSpPr>
        <p:spPr>
          <a:xfrm>
            <a:off x="7227570" y="5633085"/>
            <a:ext cx="174903" cy="291465"/>
          </a:xfrm>
          <a:prstGeom prst="rect">
            <a:avLst/>
          </a:prstGeom>
          <a:noFill/>
          <a:ln/>
        </p:spPr>
        <p:txBody>
          <a:bodyPr wrap="none" rtlCol="0" anchor="t"/>
          <a:lstStyle/>
          <a:p>
            <a:pPr marL="0" indent="0" algn="ctr">
              <a:lnSpc>
                <a:spcPts val="2295"/>
              </a:lnSpc>
              <a:buNone/>
            </a:pPr>
            <a:r>
              <a:rPr lang="en-US" sz="2295" b="1" kern="0" spc="-69" dirty="0">
                <a:solidFill>
                  <a:srgbClr val="272525"/>
                </a:solidFill>
                <a:latin typeface="Inter" pitchFamily="34" charset="0"/>
                <a:ea typeface="Inter" pitchFamily="34" charset="-122"/>
                <a:cs typeface="Inter" pitchFamily="34" charset="-120"/>
              </a:rPr>
              <a:t>2</a:t>
            </a:r>
            <a:endParaRPr lang="en-US" sz="2295" dirty="0"/>
          </a:p>
        </p:txBody>
      </p:sp>
      <p:sp>
        <p:nvSpPr>
          <p:cNvPr id="15" name="Text 12"/>
          <p:cNvSpPr/>
          <p:nvPr/>
        </p:nvSpPr>
        <p:spPr>
          <a:xfrm>
            <a:off x="6100405" y="6653332"/>
            <a:ext cx="2429232" cy="303609"/>
          </a:xfrm>
          <a:prstGeom prst="rect">
            <a:avLst/>
          </a:prstGeom>
          <a:noFill/>
          <a:ln/>
        </p:spPr>
        <p:txBody>
          <a:bodyPr wrap="none" rtlCol="0" anchor="t"/>
          <a:lstStyle/>
          <a:p>
            <a:pPr marL="0" indent="0" algn="ctr">
              <a:lnSpc>
                <a:spcPts val="2391"/>
              </a:lnSpc>
              <a:buNone/>
            </a:pPr>
            <a:r>
              <a:rPr lang="en-US" sz="1913" b="1" kern="0" spc="-57" dirty="0">
                <a:solidFill>
                  <a:srgbClr val="272525"/>
                </a:solidFill>
                <a:latin typeface="Inter" pitchFamily="34" charset="0"/>
                <a:ea typeface="Inter" pitchFamily="34" charset="-122"/>
                <a:cs typeface="Inter" pitchFamily="34" charset="-120"/>
              </a:rPr>
              <a:t>H2-H6</a:t>
            </a:r>
            <a:endParaRPr lang="en-US" sz="1913" dirty="0"/>
          </a:p>
        </p:txBody>
      </p:sp>
      <p:sp>
        <p:nvSpPr>
          <p:cNvPr id="16" name="Text 13"/>
          <p:cNvSpPr/>
          <p:nvPr/>
        </p:nvSpPr>
        <p:spPr>
          <a:xfrm>
            <a:off x="4903946" y="7073503"/>
            <a:ext cx="4822269" cy="621744"/>
          </a:xfrm>
          <a:prstGeom prst="rect">
            <a:avLst/>
          </a:prstGeom>
          <a:noFill/>
          <a:ln/>
        </p:spPr>
        <p:txBody>
          <a:bodyPr wrap="square" rtlCol="0" anchor="t"/>
          <a:lstStyle/>
          <a:p>
            <a:pPr marL="0" indent="0" algn="ctr">
              <a:lnSpc>
                <a:spcPts val="2448"/>
              </a:lnSpc>
              <a:buNone/>
            </a:pPr>
            <a:r>
              <a:rPr lang="en-US" sz="1530" kern="0" spc="-31" dirty="0">
                <a:solidFill>
                  <a:srgbClr val="272525"/>
                </a:solidFill>
                <a:latin typeface="Inter" pitchFamily="34" charset="0"/>
                <a:ea typeface="Inter" pitchFamily="34" charset="-122"/>
                <a:cs typeface="Inter" pitchFamily="34" charset="-120"/>
              </a:rPr>
              <a:t>Sub-headings that help organize and structure the content.</a:t>
            </a:r>
            <a:endParaRPr lang="en-US" sz="1530" dirty="0"/>
          </a:p>
        </p:txBody>
      </p:sp>
      <p:sp>
        <p:nvSpPr>
          <p:cNvPr id="17" name="Shape 14"/>
          <p:cNvSpPr/>
          <p:nvPr/>
        </p:nvSpPr>
        <p:spPr>
          <a:xfrm>
            <a:off x="9998273" y="5098733"/>
            <a:ext cx="38814" cy="680085"/>
          </a:xfrm>
          <a:prstGeom prst="roundRect">
            <a:avLst>
              <a:gd name="adj" fmla="val 225317"/>
            </a:avLst>
          </a:prstGeom>
          <a:solidFill>
            <a:srgbClr val="C0C1D7"/>
          </a:solidFill>
          <a:ln/>
        </p:spPr>
      </p:sp>
      <p:sp>
        <p:nvSpPr>
          <p:cNvPr id="18" name="Shape 15"/>
          <p:cNvSpPr/>
          <p:nvPr/>
        </p:nvSpPr>
        <p:spPr>
          <a:xfrm>
            <a:off x="9799082" y="5560219"/>
            <a:ext cx="437198" cy="437198"/>
          </a:xfrm>
          <a:prstGeom prst="roundRect">
            <a:avLst>
              <a:gd name="adj" fmla="val 20003"/>
            </a:avLst>
          </a:prstGeom>
          <a:solidFill>
            <a:srgbClr val="DADBF1"/>
          </a:solidFill>
          <a:ln w="7620">
            <a:solidFill>
              <a:srgbClr val="C0C1D7"/>
            </a:solidFill>
            <a:prstDash val="solid"/>
          </a:ln>
        </p:spPr>
      </p:sp>
      <p:sp>
        <p:nvSpPr>
          <p:cNvPr id="19" name="Text 16"/>
          <p:cNvSpPr/>
          <p:nvPr/>
        </p:nvSpPr>
        <p:spPr>
          <a:xfrm>
            <a:off x="9925883" y="5633085"/>
            <a:ext cx="183475" cy="291465"/>
          </a:xfrm>
          <a:prstGeom prst="rect">
            <a:avLst/>
          </a:prstGeom>
          <a:noFill/>
          <a:ln/>
        </p:spPr>
        <p:txBody>
          <a:bodyPr wrap="none" rtlCol="0" anchor="t"/>
          <a:lstStyle/>
          <a:p>
            <a:pPr marL="0" indent="0" algn="ctr">
              <a:lnSpc>
                <a:spcPts val="2295"/>
              </a:lnSpc>
              <a:buNone/>
            </a:pPr>
            <a:r>
              <a:rPr lang="en-US" sz="2295" b="1" kern="0" spc="-69" dirty="0">
                <a:solidFill>
                  <a:srgbClr val="272525"/>
                </a:solidFill>
                <a:latin typeface="Inter" pitchFamily="34" charset="0"/>
                <a:ea typeface="Inter" pitchFamily="34" charset="-122"/>
                <a:cs typeface="Inter" pitchFamily="34" charset="-120"/>
              </a:rPr>
              <a:t>3</a:t>
            </a:r>
            <a:endParaRPr lang="en-US" sz="2295" dirty="0"/>
          </a:p>
        </p:txBody>
      </p:sp>
      <p:sp>
        <p:nvSpPr>
          <p:cNvPr id="20" name="Text 17"/>
          <p:cNvSpPr/>
          <p:nvPr/>
        </p:nvSpPr>
        <p:spPr>
          <a:xfrm>
            <a:off x="8803005" y="3862388"/>
            <a:ext cx="2429232" cy="303609"/>
          </a:xfrm>
          <a:prstGeom prst="rect">
            <a:avLst/>
          </a:prstGeom>
          <a:noFill/>
          <a:ln/>
        </p:spPr>
        <p:txBody>
          <a:bodyPr wrap="none" rtlCol="0" anchor="t"/>
          <a:lstStyle/>
          <a:p>
            <a:pPr marL="0" indent="0" algn="ctr">
              <a:lnSpc>
                <a:spcPts val="2391"/>
              </a:lnSpc>
              <a:buNone/>
            </a:pPr>
            <a:r>
              <a:rPr lang="en-US" sz="1913" b="1" kern="0" spc="-57" dirty="0">
                <a:solidFill>
                  <a:srgbClr val="272525"/>
                </a:solidFill>
                <a:latin typeface="Inter" pitchFamily="34" charset="0"/>
                <a:ea typeface="Inter" pitchFamily="34" charset="-122"/>
                <a:cs typeface="Inter" pitchFamily="34" charset="-120"/>
              </a:rPr>
              <a:t>Hierarchy</a:t>
            </a:r>
            <a:endParaRPr lang="en-US" sz="1913" dirty="0"/>
          </a:p>
        </p:txBody>
      </p:sp>
      <p:sp>
        <p:nvSpPr>
          <p:cNvPr id="21" name="Text 18"/>
          <p:cNvSpPr/>
          <p:nvPr/>
        </p:nvSpPr>
        <p:spPr>
          <a:xfrm>
            <a:off x="7606546" y="4282559"/>
            <a:ext cx="4822269" cy="621744"/>
          </a:xfrm>
          <a:prstGeom prst="rect">
            <a:avLst/>
          </a:prstGeom>
          <a:noFill/>
          <a:ln/>
        </p:spPr>
        <p:txBody>
          <a:bodyPr wrap="square" rtlCol="0" anchor="t"/>
          <a:lstStyle/>
          <a:p>
            <a:pPr marL="0" indent="0" algn="ctr">
              <a:lnSpc>
                <a:spcPts val="2448"/>
              </a:lnSpc>
              <a:buNone/>
            </a:pPr>
            <a:r>
              <a:rPr lang="en-US" sz="1530" kern="0" spc="-31" dirty="0">
                <a:solidFill>
                  <a:srgbClr val="272525"/>
                </a:solidFill>
                <a:latin typeface="Inter" pitchFamily="34" charset="0"/>
                <a:ea typeface="Inter" pitchFamily="34" charset="-122"/>
                <a:cs typeface="Inter" pitchFamily="34" charset="-120"/>
              </a:rPr>
              <a:t>Headings should be used in a logical, hierarchical order to provide a clear structure to the page.</a:t>
            </a:r>
            <a:endParaRPr lang="en-US" sz="1530" dirty="0"/>
          </a:p>
        </p:txBody>
      </p:sp>
    </p:spTree>
  </p:cSld>
  <p:clrMapOvr>
    <a:masterClrMapping/>
  </p:clrMapOvr>
  <p:transition spd="med" advClick="0" advTm="30000">
    <p:pull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382720" y="2706053"/>
            <a:ext cx="5008840" cy="2817495"/>
          </a:xfrm>
          <a:prstGeom prst="rect">
            <a:avLst/>
          </a:prstGeom>
        </p:spPr>
      </p:pic>
      <p:sp>
        <p:nvSpPr>
          <p:cNvPr id="6" name="Text 2"/>
          <p:cNvSpPr/>
          <p:nvPr/>
        </p:nvSpPr>
        <p:spPr>
          <a:xfrm>
            <a:off x="668417" y="846058"/>
            <a:ext cx="4775002" cy="596860"/>
          </a:xfrm>
          <a:prstGeom prst="rect">
            <a:avLst/>
          </a:prstGeom>
          <a:noFill/>
          <a:ln/>
        </p:spPr>
        <p:txBody>
          <a:bodyPr wrap="none" rtlCol="0" anchor="t"/>
          <a:lstStyle/>
          <a:p>
            <a:pPr marL="0" indent="0">
              <a:lnSpc>
                <a:spcPts val="4700"/>
              </a:lnSpc>
              <a:buNone/>
            </a:pPr>
            <a:r>
              <a:rPr lang="en-US" sz="3760" b="1" kern="0" spc="-113" dirty="0">
                <a:solidFill>
                  <a:srgbClr val="000000"/>
                </a:solidFill>
                <a:latin typeface="Inter" pitchFamily="34" charset="0"/>
                <a:ea typeface="Inter" pitchFamily="34" charset="-122"/>
                <a:cs typeface="Inter" pitchFamily="34" charset="-120"/>
              </a:rPr>
              <a:t>HTML Paragraphs</a:t>
            </a:r>
            <a:endParaRPr lang="en-US" sz="3760" dirty="0"/>
          </a:p>
        </p:txBody>
      </p:sp>
      <p:sp>
        <p:nvSpPr>
          <p:cNvPr id="7" name="Shape 3"/>
          <p:cNvSpPr/>
          <p:nvPr/>
        </p:nvSpPr>
        <p:spPr>
          <a:xfrm>
            <a:off x="668417" y="1729383"/>
            <a:ext cx="7807166" cy="1123236"/>
          </a:xfrm>
          <a:prstGeom prst="roundRect">
            <a:avLst>
              <a:gd name="adj" fmla="val 7652"/>
            </a:avLst>
          </a:prstGeom>
          <a:solidFill>
            <a:srgbClr val="DADBF1"/>
          </a:solidFill>
          <a:ln w="7620">
            <a:solidFill>
              <a:srgbClr val="C0C1D7"/>
            </a:solidFill>
            <a:prstDash val="solid"/>
          </a:ln>
        </p:spPr>
      </p:sp>
      <p:sp>
        <p:nvSpPr>
          <p:cNvPr id="8" name="Text 4"/>
          <p:cNvSpPr/>
          <p:nvPr/>
        </p:nvSpPr>
        <p:spPr>
          <a:xfrm>
            <a:off x="867013" y="1927979"/>
            <a:ext cx="2387441" cy="298371"/>
          </a:xfrm>
          <a:prstGeom prst="rect">
            <a:avLst/>
          </a:prstGeom>
          <a:noFill/>
          <a:ln/>
        </p:spPr>
        <p:txBody>
          <a:bodyPr wrap="none" rtlCol="0" anchor="t"/>
          <a:lstStyle/>
          <a:p>
            <a:pPr marL="0" indent="0">
              <a:lnSpc>
                <a:spcPts val="2350"/>
              </a:lnSpc>
              <a:buNone/>
            </a:pPr>
            <a:r>
              <a:rPr lang="en-US" sz="1880" b="1" kern="0" spc="-56" dirty="0">
                <a:solidFill>
                  <a:srgbClr val="272525"/>
                </a:solidFill>
                <a:latin typeface="Inter" pitchFamily="34" charset="0"/>
                <a:ea typeface="Inter" pitchFamily="34" charset="-122"/>
                <a:cs typeface="Inter" pitchFamily="34" charset="-120"/>
              </a:rPr>
              <a:t>Semantic Meaning</a:t>
            </a:r>
            <a:endParaRPr lang="en-US" sz="1880" dirty="0"/>
          </a:p>
        </p:txBody>
      </p:sp>
      <p:sp>
        <p:nvSpPr>
          <p:cNvPr id="9" name="Text 5"/>
          <p:cNvSpPr/>
          <p:nvPr/>
        </p:nvSpPr>
        <p:spPr>
          <a:xfrm>
            <a:off x="867013" y="2340888"/>
            <a:ext cx="7409974" cy="313134"/>
          </a:xfrm>
          <a:prstGeom prst="rect">
            <a:avLst/>
          </a:prstGeom>
          <a:noFill/>
          <a:ln/>
        </p:spPr>
        <p:txBody>
          <a:bodyPr wrap="none" rtlCol="0" anchor="t"/>
          <a:lstStyle/>
          <a:p>
            <a:pPr marL="0" indent="0">
              <a:lnSpc>
                <a:spcPts val="2406"/>
              </a:lnSpc>
              <a:buNone/>
            </a:pPr>
            <a:r>
              <a:rPr lang="en-US" sz="1504" kern="0" spc="-30" dirty="0">
                <a:solidFill>
                  <a:srgbClr val="272525"/>
                </a:solidFill>
                <a:latin typeface="Inter" pitchFamily="34" charset="0"/>
                <a:ea typeface="Inter" pitchFamily="34" charset="-122"/>
                <a:cs typeface="Inter" pitchFamily="34" charset="-120"/>
              </a:rPr>
              <a:t>The </a:t>
            </a:r>
            <a:r>
              <a:rPr lang="en-US" sz="1504" kern="0" spc="-30" dirty="0">
                <a:solidFill>
                  <a:srgbClr val="272525"/>
                </a:solidFill>
                <a:highlight>
                  <a:srgbClr val="ECEDF8"/>
                </a:highlight>
                <a:latin typeface="Consolas" pitchFamily="34" charset="0"/>
                <a:ea typeface="Consolas" pitchFamily="34" charset="-122"/>
                <a:cs typeface="Consolas" pitchFamily="34" charset="-120"/>
              </a:rPr>
              <a:t>&lt;p&gt;</a:t>
            </a:r>
            <a:r>
              <a:rPr lang="en-US" sz="1504" kern="0" spc="-30" dirty="0">
                <a:solidFill>
                  <a:srgbClr val="272525"/>
                </a:solidFill>
                <a:latin typeface="Inter" pitchFamily="34" charset="0"/>
                <a:ea typeface="Inter" pitchFamily="34" charset="-122"/>
                <a:cs typeface="Inter" pitchFamily="34" charset="-120"/>
              </a:rPr>
              <a:t> tag represents a paragraph of text, giving it semantic meaning.</a:t>
            </a:r>
            <a:endParaRPr lang="en-US" sz="1504" dirty="0"/>
          </a:p>
        </p:txBody>
      </p:sp>
      <p:sp>
        <p:nvSpPr>
          <p:cNvPr id="10" name="Shape 6"/>
          <p:cNvSpPr/>
          <p:nvPr/>
        </p:nvSpPr>
        <p:spPr>
          <a:xfrm>
            <a:off x="668417" y="3043595"/>
            <a:ext cx="7807166" cy="1421130"/>
          </a:xfrm>
          <a:prstGeom prst="roundRect">
            <a:avLst>
              <a:gd name="adj" fmla="val 6048"/>
            </a:avLst>
          </a:prstGeom>
          <a:solidFill>
            <a:srgbClr val="DADBF1"/>
          </a:solidFill>
          <a:ln w="7620">
            <a:solidFill>
              <a:srgbClr val="C0C1D7"/>
            </a:solidFill>
            <a:prstDash val="solid"/>
          </a:ln>
        </p:spPr>
      </p:sp>
      <p:sp>
        <p:nvSpPr>
          <p:cNvPr id="11" name="Text 7"/>
          <p:cNvSpPr/>
          <p:nvPr/>
        </p:nvSpPr>
        <p:spPr>
          <a:xfrm>
            <a:off x="867013" y="3242191"/>
            <a:ext cx="2387441" cy="298371"/>
          </a:xfrm>
          <a:prstGeom prst="rect">
            <a:avLst/>
          </a:prstGeom>
          <a:noFill/>
          <a:ln/>
        </p:spPr>
        <p:txBody>
          <a:bodyPr wrap="none" rtlCol="0" anchor="t"/>
          <a:lstStyle/>
          <a:p>
            <a:pPr marL="0" indent="0">
              <a:lnSpc>
                <a:spcPts val="2350"/>
              </a:lnSpc>
              <a:buNone/>
            </a:pPr>
            <a:r>
              <a:rPr lang="en-US" sz="1880" b="1" kern="0" spc="-56" dirty="0">
                <a:solidFill>
                  <a:srgbClr val="272525"/>
                </a:solidFill>
                <a:latin typeface="Inter" pitchFamily="34" charset="0"/>
                <a:ea typeface="Inter" pitchFamily="34" charset="-122"/>
                <a:cs typeface="Inter" pitchFamily="34" charset="-120"/>
              </a:rPr>
              <a:t>Formatting</a:t>
            </a:r>
            <a:endParaRPr lang="en-US" sz="1880" dirty="0"/>
          </a:p>
        </p:txBody>
      </p:sp>
      <p:sp>
        <p:nvSpPr>
          <p:cNvPr id="12" name="Text 8"/>
          <p:cNvSpPr/>
          <p:nvPr/>
        </p:nvSpPr>
        <p:spPr>
          <a:xfrm>
            <a:off x="867013" y="3655100"/>
            <a:ext cx="7409974" cy="611029"/>
          </a:xfrm>
          <a:prstGeom prst="rect">
            <a:avLst/>
          </a:prstGeom>
          <a:noFill/>
          <a:ln/>
        </p:spPr>
        <p:txBody>
          <a:bodyPr wrap="square" rtlCol="0" anchor="t"/>
          <a:lstStyle/>
          <a:p>
            <a:pPr marL="0" indent="0">
              <a:lnSpc>
                <a:spcPts val="2406"/>
              </a:lnSpc>
              <a:buNone/>
            </a:pPr>
            <a:r>
              <a:rPr lang="en-US" sz="1504" kern="0" spc="-30" dirty="0">
                <a:solidFill>
                  <a:srgbClr val="272525"/>
                </a:solidFill>
                <a:latin typeface="Inter" pitchFamily="34" charset="0"/>
                <a:ea typeface="Inter" pitchFamily="34" charset="-122"/>
                <a:cs typeface="Inter" pitchFamily="34" charset="-120"/>
              </a:rPr>
              <a:t>Paragraphs are block-level elements, meaning they will start on a new line and take up the full width of their container.</a:t>
            </a:r>
            <a:endParaRPr lang="en-US" sz="1504" dirty="0"/>
          </a:p>
        </p:txBody>
      </p:sp>
      <p:sp>
        <p:nvSpPr>
          <p:cNvPr id="13" name="Shape 9"/>
          <p:cNvSpPr/>
          <p:nvPr/>
        </p:nvSpPr>
        <p:spPr>
          <a:xfrm>
            <a:off x="668417" y="4655701"/>
            <a:ext cx="7807166" cy="1115616"/>
          </a:xfrm>
          <a:prstGeom prst="roundRect">
            <a:avLst>
              <a:gd name="adj" fmla="val 7704"/>
            </a:avLst>
          </a:prstGeom>
          <a:solidFill>
            <a:srgbClr val="DADBF1"/>
          </a:solidFill>
          <a:ln w="7620">
            <a:solidFill>
              <a:srgbClr val="C0C1D7"/>
            </a:solidFill>
            <a:prstDash val="solid"/>
          </a:ln>
        </p:spPr>
      </p:sp>
      <p:sp>
        <p:nvSpPr>
          <p:cNvPr id="14" name="Text 10"/>
          <p:cNvSpPr/>
          <p:nvPr/>
        </p:nvSpPr>
        <p:spPr>
          <a:xfrm>
            <a:off x="867013" y="4854297"/>
            <a:ext cx="2387441" cy="298371"/>
          </a:xfrm>
          <a:prstGeom prst="rect">
            <a:avLst/>
          </a:prstGeom>
          <a:noFill/>
          <a:ln/>
        </p:spPr>
        <p:txBody>
          <a:bodyPr wrap="none" rtlCol="0" anchor="t"/>
          <a:lstStyle/>
          <a:p>
            <a:pPr marL="0" indent="0">
              <a:lnSpc>
                <a:spcPts val="2350"/>
              </a:lnSpc>
              <a:buNone/>
            </a:pPr>
            <a:r>
              <a:rPr lang="en-US" sz="1880" b="1" kern="0" spc="-56" dirty="0">
                <a:solidFill>
                  <a:srgbClr val="272525"/>
                </a:solidFill>
                <a:latin typeface="Inter" pitchFamily="34" charset="0"/>
                <a:ea typeface="Inter" pitchFamily="34" charset="-122"/>
                <a:cs typeface="Inter" pitchFamily="34" charset="-120"/>
              </a:rPr>
              <a:t>Spacing</a:t>
            </a:r>
            <a:endParaRPr lang="en-US" sz="1880" dirty="0"/>
          </a:p>
        </p:txBody>
      </p:sp>
      <p:sp>
        <p:nvSpPr>
          <p:cNvPr id="15" name="Text 11"/>
          <p:cNvSpPr/>
          <p:nvPr/>
        </p:nvSpPr>
        <p:spPr>
          <a:xfrm>
            <a:off x="867013" y="5267206"/>
            <a:ext cx="7409974" cy="305514"/>
          </a:xfrm>
          <a:prstGeom prst="rect">
            <a:avLst/>
          </a:prstGeom>
          <a:noFill/>
          <a:ln/>
        </p:spPr>
        <p:txBody>
          <a:bodyPr wrap="none" rtlCol="0" anchor="t"/>
          <a:lstStyle/>
          <a:p>
            <a:pPr marL="0" indent="0">
              <a:lnSpc>
                <a:spcPts val="2406"/>
              </a:lnSpc>
              <a:buNone/>
            </a:pPr>
            <a:r>
              <a:rPr lang="en-US" sz="1504" kern="0" spc="-30" dirty="0">
                <a:solidFill>
                  <a:srgbClr val="272525"/>
                </a:solidFill>
                <a:latin typeface="Inter" pitchFamily="34" charset="0"/>
                <a:ea typeface="Inter" pitchFamily="34" charset="-122"/>
                <a:cs typeface="Inter" pitchFamily="34" charset="-120"/>
              </a:rPr>
              <a:t>Paragraphs are automatically spaced apart, with a margin between them.</a:t>
            </a:r>
            <a:endParaRPr lang="en-US" sz="1504" dirty="0"/>
          </a:p>
        </p:txBody>
      </p:sp>
      <p:sp>
        <p:nvSpPr>
          <p:cNvPr id="16" name="Shape 12"/>
          <p:cNvSpPr/>
          <p:nvPr/>
        </p:nvSpPr>
        <p:spPr>
          <a:xfrm>
            <a:off x="668417" y="5962293"/>
            <a:ext cx="7807166" cy="1421130"/>
          </a:xfrm>
          <a:prstGeom prst="roundRect">
            <a:avLst>
              <a:gd name="adj" fmla="val 6048"/>
            </a:avLst>
          </a:prstGeom>
          <a:solidFill>
            <a:srgbClr val="DADBF1"/>
          </a:solidFill>
          <a:ln w="7620">
            <a:solidFill>
              <a:srgbClr val="C0C1D7"/>
            </a:solidFill>
            <a:prstDash val="solid"/>
          </a:ln>
        </p:spPr>
      </p:sp>
      <p:sp>
        <p:nvSpPr>
          <p:cNvPr id="17" name="Text 13"/>
          <p:cNvSpPr/>
          <p:nvPr/>
        </p:nvSpPr>
        <p:spPr>
          <a:xfrm>
            <a:off x="867013" y="6160889"/>
            <a:ext cx="2387441" cy="298371"/>
          </a:xfrm>
          <a:prstGeom prst="rect">
            <a:avLst/>
          </a:prstGeom>
          <a:noFill/>
          <a:ln/>
        </p:spPr>
        <p:txBody>
          <a:bodyPr wrap="none" rtlCol="0" anchor="t"/>
          <a:lstStyle/>
          <a:p>
            <a:pPr marL="0" indent="0">
              <a:lnSpc>
                <a:spcPts val="2350"/>
              </a:lnSpc>
              <a:buNone/>
            </a:pPr>
            <a:r>
              <a:rPr lang="en-US" sz="1880" b="1" kern="0" spc="-56" dirty="0">
                <a:solidFill>
                  <a:srgbClr val="272525"/>
                </a:solidFill>
                <a:latin typeface="Inter" pitchFamily="34" charset="0"/>
                <a:ea typeface="Inter" pitchFamily="34" charset="-122"/>
                <a:cs typeface="Inter" pitchFamily="34" charset="-120"/>
              </a:rPr>
              <a:t>Accessibility</a:t>
            </a:r>
            <a:endParaRPr lang="en-US" sz="1880" dirty="0"/>
          </a:p>
        </p:txBody>
      </p:sp>
      <p:sp>
        <p:nvSpPr>
          <p:cNvPr id="18" name="Text 14"/>
          <p:cNvSpPr/>
          <p:nvPr/>
        </p:nvSpPr>
        <p:spPr>
          <a:xfrm>
            <a:off x="867013" y="6573798"/>
            <a:ext cx="7409974" cy="611029"/>
          </a:xfrm>
          <a:prstGeom prst="rect">
            <a:avLst/>
          </a:prstGeom>
          <a:noFill/>
          <a:ln/>
        </p:spPr>
        <p:txBody>
          <a:bodyPr wrap="square" rtlCol="0" anchor="t"/>
          <a:lstStyle/>
          <a:p>
            <a:pPr marL="0" indent="0">
              <a:lnSpc>
                <a:spcPts val="2406"/>
              </a:lnSpc>
              <a:buNone/>
            </a:pPr>
            <a:r>
              <a:rPr lang="en-US" sz="1504" kern="0" spc="-30" dirty="0">
                <a:solidFill>
                  <a:srgbClr val="272525"/>
                </a:solidFill>
                <a:latin typeface="Inter" pitchFamily="34" charset="0"/>
                <a:ea typeface="Inter" pitchFamily="34" charset="-122"/>
                <a:cs typeface="Inter" pitchFamily="34" charset="-120"/>
              </a:rPr>
              <a:t>Properly structured paragraphs improve the accessibility and readability of web content.</a:t>
            </a:r>
            <a:endParaRPr lang="en-US" sz="1504" dirty="0"/>
          </a:p>
        </p:txBody>
      </p:sp>
    </p:spTree>
  </p:cSld>
  <p:clrMapOvr>
    <a:masterClrMapping/>
  </p:clrMapOvr>
  <p:transition spd="med" advClick="0" advTm="30000">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324017"/>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5486400" cy="8324017"/>
          </a:xfrm>
          <a:prstGeom prst="rect">
            <a:avLst/>
          </a:prstGeom>
        </p:spPr>
      </p:pic>
      <p:pic>
        <p:nvPicPr>
          <p:cNvPr id="5" name="Image 1" descr="preencoded.png"/>
          <p:cNvPicPr>
            <a:picLocks noChangeAspect="1"/>
          </p:cNvPicPr>
          <p:nvPr/>
        </p:nvPicPr>
        <p:blipFill>
          <a:blip r:embed="rId4"/>
          <a:stretch>
            <a:fillRect/>
          </a:stretch>
        </p:blipFill>
        <p:spPr>
          <a:xfrm>
            <a:off x="216098" y="2687836"/>
            <a:ext cx="5054203" cy="2948345"/>
          </a:xfrm>
          <a:prstGeom prst="rect">
            <a:avLst/>
          </a:prstGeom>
        </p:spPr>
      </p:pic>
      <p:sp>
        <p:nvSpPr>
          <p:cNvPr id="6" name="Text 2"/>
          <p:cNvSpPr/>
          <p:nvPr/>
        </p:nvSpPr>
        <p:spPr>
          <a:xfrm>
            <a:off x="6091238" y="475178"/>
            <a:ext cx="4320540" cy="540068"/>
          </a:xfrm>
          <a:prstGeom prst="rect">
            <a:avLst/>
          </a:prstGeom>
          <a:noFill/>
          <a:ln/>
        </p:spPr>
        <p:txBody>
          <a:bodyPr wrap="none" rtlCol="0" anchor="t"/>
          <a:lstStyle/>
          <a:p>
            <a:pPr marL="0" indent="0">
              <a:lnSpc>
                <a:spcPts val="4253"/>
              </a:lnSpc>
              <a:buNone/>
            </a:pPr>
            <a:r>
              <a:rPr lang="en-US" sz="3402" b="1" kern="0" spc="-102" dirty="0">
                <a:solidFill>
                  <a:srgbClr val="000000"/>
                </a:solidFill>
                <a:latin typeface="Inter" pitchFamily="34" charset="0"/>
                <a:ea typeface="Inter" pitchFamily="34" charset="-122"/>
                <a:cs typeface="Inter" pitchFamily="34" charset="-120"/>
              </a:rPr>
              <a:t>HTML Links</a:t>
            </a:r>
            <a:endParaRPr lang="en-US" sz="3402" dirty="0"/>
          </a:p>
        </p:txBody>
      </p:sp>
      <p:pic>
        <p:nvPicPr>
          <p:cNvPr id="7" name="Image 2" descr="preencoded.png"/>
          <p:cNvPicPr>
            <a:picLocks noChangeAspect="1"/>
          </p:cNvPicPr>
          <p:nvPr/>
        </p:nvPicPr>
        <p:blipFill>
          <a:blip r:embed="rId5"/>
          <a:stretch>
            <a:fillRect/>
          </a:stretch>
        </p:blipFill>
        <p:spPr>
          <a:xfrm>
            <a:off x="6091238" y="1274445"/>
            <a:ext cx="431959" cy="431959"/>
          </a:xfrm>
          <a:prstGeom prst="rect">
            <a:avLst/>
          </a:prstGeom>
        </p:spPr>
      </p:pic>
      <p:sp>
        <p:nvSpPr>
          <p:cNvPr id="8" name="Text 3"/>
          <p:cNvSpPr/>
          <p:nvPr/>
        </p:nvSpPr>
        <p:spPr>
          <a:xfrm>
            <a:off x="6091238" y="1879163"/>
            <a:ext cx="2160270" cy="269915"/>
          </a:xfrm>
          <a:prstGeom prst="rect">
            <a:avLst/>
          </a:prstGeom>
          <a:noFill/>
          <a:ln/>
        </p:spPr>
        <p:txBody>
          <a:bodyPr wrap="none" rtlCol="0" anchor="t"/>
          <a:lstStyle/>
          <a:p>
            <a:pPr marL="0" indent="0" algn="l">
              <a:lnSpc>
                <a:spcPts val="2126"/>
              </a:lnSpc>
              <a:buNone/>
            </a:pPr>
            <a:r>
              <a:rPr lang="en-US" sz="1701" b="1" kern="0" spc="-51" dirty="0">
                <a:solidFill>
                  <a:srgbClr val="272525"/>
                </a:solidFill>
                <a:latin typeface="Inter" pitchFamily="34" charset="0"/>
                <a:ea typeface="Inter" pitchFamily="34" charset="-122"/>
                <a:cs typeface="Inter" pitchFamily="34" charset="-120"/>
              </a:rPr>
              <a:t>Internal Links</a:t>
            </a:r>
            <a:endParaRPr lang="en-US" sz="1701" dirty="0"/>
          </a:p>
        </p:txBody>
      </p:sp>
      <p:sp>
        <p:nvSpPr>
          <p:cNvPr id="9" name="Text 4"/>
          <p:cNvSpPr/>
          <p:nvPr/>
        </p:nvSpPr>
        <p:spPr>
          <a:xfrm>
            <a:off x="6091238" y="2252663"/>
            <a:ext cx="7934325" cy="276582"/>
          </a:xfrm>
          <a:prstGeom prst="rect">
            <a:avLst/>
          </a:prstGeom>
          <a:noFill/>
          <a:ln/>
        </p:spPr>
        <p:txBody>
          <a:bodyPr wrap="none" rtlCol="0" anchor="t"/>
          <a:lstStyle/>
          <a:p>
            <a:pPr marL="0" indent="0" algn="l">
              <a:lnSpc>
                <a:spcPts val="2177"/>
              </a:lnSpc>
              <a:buNone/>
            </a:pPr>
            <a:r>
              <a:rPr lang="en-US" sz="1361" kern="0" spc="-27" dirty="0">
                <a:solidFill>
                  <a:srgbClr val="272525"/>
                </a:solidFill>
                <a:latin typeface="Inter" pitchFamily="34" charset="0"/>
                <a:ea typeface="Inter" pitchFamily="34" charset="-122"/>
                <a:cs typeface="Inter" pitchFamily="34" charset="-120"/>
              </a:rPr>
              <a:t>Links that navigate to other pages on the same website.</a:t>
            </a:r>
            <a:endParaRPr lang="en-US" sz="1361" dirty="0"/>
          </a:p>
        </p:txBody>
      </p:sp>
      <p:pic>
        <p:nvPicPr>
          <p:cNvPr id="10" name="Image 3" descr="preencoded.png"/>
          <p:cNvPicPr>
            <a:picLocks noChangeAspect="1"/>
          </p:cNvPicPr>
          <p:nvPr/>
        </p:nvPicPr>
        <p:blipFill>
          <a:blip r:embed="rId6"/>
          <a:stretch>
            <a:fillRect/>
          </a:stretch>
        </p:blipFill>
        <p:spPr>
          <a:xfrm>
            <a:off x="6091238" y="3047643"/>
            <a:ext cx="431959" cy="431959"/>
          </a:xfrm>
          <a:prstGeom prst="rect">
            <a:avLst/>
          </a:prstGeom>
        </p:spPr>
      </p:pic>
      <p:sp>
        <p:nvSpPr>
          <p:cNvPr id="11" name="Text 5"/>
          <p:cNvSpPr/>
          <p:nvPr/>
        </p:nvSpPr>
        <p:spPr>
          <a:xfrm>
            <a:off x="6091238" y="3652361"/>
            <a:ext cx="2160270" cy="269915"/>
          </a:xfrm>
          <a:prstGeom prst="rect">
            <a:avLst/>
          </a:prstGeom>
          <a:noFill/>
          <a:ln/>
        </p:spPr>
        <p:txBody>
          <a:bodyPr wrap="none" rtlCol="0" anchor="t"/>
          <a:lstStyle/>
          <a:p>
            <a:pPr marL="0" indent="0" algn="l">
              <a:lnSpc>
                <a:spcPts val="2126"/>
              </a:lnSpc>
              <a:buNone/>
            </a:pPr>
            <a:r>
              <a:rPr lang="en-US" sz="1701" b="1" kern="0" spc="-51" dirty="0">
                <a:solidFill>
                  <a:srgbClr val="272525"/>
                </a:solidFill>
                <a:latin typeface="Inter" pitchFamily="34" charset="0"/>
                <a:ea typeface="Inter" pitchFamily="34" charset="-122"/>
                <a:cs typeface="Inter" pitchFamily="34" charset="-120"/>
              </a:rPr>
              <a:t>External Links</a:t>
            </a:r>
            <a:endParaRPr lang="en-US" sz="1701" dirty="0"/>
          </a:p>
        </p:txBody>
      </p:sp>
      <p:sp>
        <p:nvSpPr>
          <p:cNvPr id="12" name="Text 6"/>
          <p:cNvSpPr/>
          <p:nvPr/>
        </p:nvSpPr>
        <p:spPr>
          <a:xfrm>
            <a:off x="6091238" y="4025860"/>
            <a:ext cx="7934325" cy="276582"/>
          </a:xfrm>
          <a:prstGeom prst="rect">
            <a:avLst/>
          </a:prstGeom>
          <a:noFill/>
          <a:ln/>
        </p:spPr>
        <p:txBody>
          <a:bodyPr wrap="none" rtlCol="0" anchor="t"/>
          <a:lstStyle/>
          <a:p>
            <a:pPr marL="0" indent="0" algn="l">
              <a:lnSpc>
                <a:spcPts val="2177"/>
              </a:lnSpc>
              <a:buNone/>
            </a:pPr>
            <a:r>
              <a:rPr lang="en-US" sz="1361" kern="0" spc="-27" dirty="0">
                <a:solidFill>
                  <a:srgbClr val="272525"/>
                </a:solidFill>
                <a:latin typeface="Inter" pitchFamily="34" charset="0"/>
                <a:ea typeface="Inter" pitchFamily="34" charset="-122"/>
                <a:cs typeface="Inter" pitchFamily="34" charset="-120"/>
              </a:rPr>
              <a:t>Links that direct users to pages on a different website.</a:t>
            </a:r>
            <a:endParaRPr lang="en-US" sz="1361" dirty="0"/>
          </a:p>
        </p:txBody>
      </p:sp>
      <p:pic>
        <p:nvPicPr>
          <p:cNvPr id="13" name="Image 4" descr="preencoded.png"/>
          <p:cNvPicPr>
            <a:picLocks noChangeAspect="1"/>
          </p:cNvPicPr>
          <p:nvPr/>
        </p:nvPicPr>
        <p:blipFill>
          <a:blip r:embed="rId7"/>
          <a:stretch>
            <a:fillRect/>
          </a:stretch>
        </p:blipFill>
        <p:spPr>
          <a:xfrm>
            <a:off x="6091238" y="4820841"/>
            <a:ext cx="431959" cy="431959"/>
          </a:xfrm>
          <a:prstGeom prst="rect">
            <a:avLst/>
          </a:prstGeom>
        </p:spPr>
      </p:pic>
      <p:sp>
        <p:nvSpPr>
          <p:cNvPr id="14" name="Text 7"/>
          <p:cNvSpPr/>
          <p:nvPr/>
        </p:nvSpPr>
        <p:spPr>
          <a:xfrm>
            <a:off x="6091238" y="5425559"/>
            <a:ext cx="2160270" cy="269915"/>
          </a:xfrm>
          <a:prstGeom prst="rect">
            <a:avLst/>
          </a:prstGeom>
          <a:noFill/>
          <a:ln/>
        </p:spPr>
        <p:txBody>
          <a:bodyPr wrap="none" rtlCol="0" anchor="t"/>
          <a:lstStyle/>
          <a:p>
            <a:pPr marL="0" indent="0" algn="l">
              <a:lnSpc>
                <a:spcPts val="2126"/>
              </a:lnSpc>
              <a:buNone/>
            </a:pPr>
            <a:r>
              <a:rPr lang="en-US" sz="1701" b="1" kern="0" spc="-51" dirty="0">
                <a:solidFill>
                  <a:srgbClr val="272525"/>
                </a:solidFill>
                <a:latin typeface="Inter" pitchFamily="34" charset="0"/>
                <a:ea typeface="Inter" pitchFamily="34" charset="-122"/>
                <a:cs typeface="Inter" pitchFamily="34" charset="-120"/>
              </a:rPr>
              <a:t>Bookmarks</a:t>
            </a:r>
            <a:endParaRPr lang="en-US" sz="1701" dirty="0"/>
          </a:p>
        </p:txBody>
      </p:sp>
      <p:sp>
        <p:nvSpPr>
          <p:cNvPr id="15" name="Text 8"/>
          <p:cNvSpPr/>
          <p:nvPr/>
        </p:nvSpPr>
        <p:spPr>
          <a:xfrm>
            <a:off x="6091238" y="5799058"/>
            <a:ext cx="7934325" cy="276582"/>
          </a:xfrm>
          <a:prstGeom prst="rect">
            <a:avLst/>
          </a:prstGeom>
          <a:noFill/>
          <a:ln/>
        </p:spPr>
        <p:txBody>
          <a:bodyPr wrap="none" rtlCol="0" anchor="t"/>
          <a:lstStyle/>
          <a:p>
            <a:pPr marL="0" indent="0" algn="l">
              <a:lnSpc>
                <a:spcPts val="2177"/>
              </a:lnSpc>
              <a:buNone/>
            </a:pPr>
            <a:r>
              <a:rPr lang="en-US" sz="1361" kern="0" spc="-27" dirty="0">
                <a:solidFill>
                  <a:srgbClr val="272525"/>
                </a:solidFill>
                <a:latin typeface="Inter" pitchFamily="34" charset="0"/>
                <a:ea typeface="Inter" pitchFamily="34" charset="-122"/>
                <a:cs typeface="Inter" pitchFamily="34" charset="-120"/>
              </a:rPr>
              <a:t>Links that jump to a specific section within the same page.</a:t>
            </a:r>
            <a:endParaRPr lang="en-US" sz="1361" dirty="0"/>
          </a:p>
        </p:txBody>
      </p:sp>
      <p:sp>
        <p:nvSpPr>
          <p:cNvPr id="17" name="Text 9"/>
          <p:cNvSpPr/>
          <p:nvPr/>
        </p:nvSpPr>
        <p:spPr>
          <a:xfrm>
            <a:off x="6091238" y="7198757"/>
            <a:ext cx="2160270" cy="269915"/>
          </a:xfrm>
          <a:prstGeom prst="rect">
            <a:avLst/>
          </a:prstGeom>
          <a:noFill/>
          <a:ln/>
        </p:spPr>
        <p:txBody>
          <a:bodyPr wrap="none" rtlCol="0" anchor="t"/>
          <a:lstStyle/>
          <a:p>
            <a:pPr marL="0" indent="0" algn="l">
              <a:lnSpc>
                <a:spcPts val="2126"/>
              </a:lnSpc>
              <a:buNone/>
            </a:pPr>
            <a:endParaRPr lang="en-US" sz="1701" dirty="0"/>
          </a:p>
        </p:txBody>
      </p:sp>
      <p:sp>
        <p:nvSpPr>
          <p:cNvPr id="18" name="Text 10"/>
          <p:cNvSpPr/>
          <p:nvPr/>
        </p:nvSpPr>
        <p:spPr>
          <a:xfrm>
            <a:off x="6091238" y="7572256"/>
            <a:ext cx="7934325" cy="276582"/>
          </a:xfrm>
          <a:prstGeom prst="rect">
            <a:avLst/>
          </a:prstGeom>
          <a:noFill/>
          <a:ln/>
        </p:spPr>
        <p:txBody>
          <a:bodyPr wrap="none" rtlCol="0" anchor="t"/>
          <a:lstStyle/>
          <a:p>
            <a:pPr marL="0" indent="0" algn="l">
              <a:lnSpc>
                <a:spcPts val="2177"/>
              </a:lnSpc>
              <a:buNone/>
            </a:pPr>
            <a:endParaRPr lang="en-US" sz="1361" dirty="0"/>
          </a:p>
        </p:txBody>
      </p:sp>
    </p:spTree>
  </p:cSld>
  <p:clrMapOvr>
    <a:masterClrMapping/>
  </p:clrMapOvr>
  <p:transition spd="med" advClick="0" advTm="30000">
    <p:pull dir="l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0" y="0"/>
            <a:ext cx="14630400" cy="2851071"/>
          </a:xfrm>
          <a:prstGeom prst="rect">
            <a:avLst/>
          </a:prstGeom>
        </p:spPr>
      </p:pic>
      <p:sp>
        <p:nvSpPr>
          <p:cNvPr id="5" name="Text 2"/>
          <p:cNvSpPr/>
          <p:nvPr/>
        </p:nvSpPr>
        <p:spPr>
          <a:xfrm>
            <a:off x="1085493" y="3660219"/>
            <a:ext cx="5702260" cy="712708"/>
          </a:xfrm>
          <a:prstGeom prst="rect">
            <a:avLst/>
          </a:prstGeom>
          <a:noFill/>
          <a:ln/>
        </p:spPr>
        <p:txBody>
          <a:bodyPr wrap="none" rtlCol="0" anchor="t"/>
          <a:lstStyle/>
          <a:p>
            <a:pPr marL="0" indent="0">
              <a:lnSpc>
                <a:spcPts val="5612"/>
              </a:lnSpc>
              <a:buNone/>
            </a:pPr>
            <a:r>
              <a:rPr lang="en-US" sz="4490" b="1" kern="0" spc="-135" dirty="0">
                <a:solidFill>
                  <a:srgbClr val="000000"/>
                </a:solidFill>
                <a:latin typeface="Inter" pitchFamily="34" charset="0"/>
                <a:ea typeface="Inter" pitchFamily="34" charset="-122"/>
                <a:cs typeface="Inter" pitchFamily="34" charset="-120"/>
              </a:rPr>
              <a:t>HTML Images</a:t>
            </a:r>
            <a:endParaRPr lang="en-US" sz="4490" dirty="0"/>
          </a:p>
        </p:txBody>
      </p:sp>
      <p:pic>
        <p:nvPicPr>
          <p:cNvPr id="6" name="Image 1" descr="preencoded.png"/>
          <p:cNvPicPr>
            <a:picLocks noChangeAspect="1"/>
          </p:cNvPicPr>
          <p:nvPr/>
        </p:nvPicPr>
        <p:blipFill>
          <a:blip r:embed="rId4"/>
          <a:stretch>
            <a:fillRect/>
          </a:stretch>
        </p:blipFill>
        <p:spPr>
          <a:xfrm>
            <a:off x="1085493" y="4714994"/>
            <a:ext cx="4153138" cy="912257"/>
          </a:xfrm>
          <a:prstGeom prst="rect">
            <a:avLst/>
          </a:prstGeom>
        </p:spPr>
      </p:pic>
      <p:sp>
        <p:nvSpPr>
          <p:cNvPr id="7" name="Text 3"/>
          <p:cNvSpPr/>
          <p:nvPr/>
        </p:nvSpPr>
        <p:spPr>
          <a:xfrm>
            <a:off x="1313498" y="5969318"/>
            <a:ext cx="2851071" cy="356354"/>
          </a:xfrm>
          <a:prstGeom prst="rect">
            <a:avLst/>
          </a:prstGeom>
          <a:noFill/>
          <a:ln/>
        </p:spPr>
        <p:txBody>
          <a:bodyPr wrap="none" rtlCol="0" anchor="t"/>
          <a:lstStyle/>
          <a:p>
            <a:pPr marL="0" indent="0" algn="l">
              <a:lnSpc>
                <a:spcPts val="2806"/>
              </a:lnSpc>
              <a:buNone/>
            </a:pPr>
            <a:r>
              <a:rPr lang="en-US" sz="2245" b="1" kern="0" spc="-67" dirty="0">
                <a:solidFill>
                  <a:srgbClr val="272525"/>
                </a:solidFill>
                <a:latin typeface="Inter" pitchFamily="34" charset="0"/>
                <a:ea typeface="Inter" pitchFamily="34" charset="-122"/>
                <a:cs typeface="Inter" pitchFamily="34" charset="-120"/>
              </a:rPr>
              <a:t>src Attribute</a:t>
            </a:r>
            <a:endParaRPr lang="en-US" sz="2245" dirty="0"/>
          </a:p>
        </p:txBody>
      </p:sp>
      <p:sp>
        <p:nvSpPr>
          <p:cNvPr id="8" name="Text 4"/>
          <p:cNvSpPr/>
          <p:nvPr/>
        </p:nvSpPr>
        <p:spPr>
          <a:xfrm>
            <a:off x="1313498" y="6462474"/>
            <a:ext cx="3697129" cy="729853"/>
          </a:xfrm>
          <a:prstGeom prst="rect">
            <a:avLst/>
          </a:prstGeom>
          <a:noFill/>
          <a:ln/>
        </p:spPr>
        <p:txBody>
          <a:bodyPr wrap="square" rtlCol="0" anchor="t"/>
          <a:lstStyle/>
          <a:p>
            <a:pPr marL="0" indent="0" algn="l">
              <a:lnSpc>
                <a:spcPts val="2874"/>
              </a:lnSpc>
              <a:buNone/>
            </a:pPr>
            <a:r>
              <a:rPr lang="en-US" sz="1796" kern="0" spc="-36" dirty="0">
                <a:solidFill>
                  <a:srgbClr val="272525"/>
                </a:solidFill>
                <a:latin typeface="Inter" pitchFamily="34" charset="0"/>
                <a:ea typeface="Inter" pitchFamily="34" charset="-122"/>
                <a:cs typeface="Inter" pitchFamily="34" charset="-120"/>
              </a:rPr>
              <a:t>Specifies the URL or file path of the image.</a:t>
            </a:r>
            <a:endParaRPr lang="en-US" sz="1796" dirty="0"/>
          </a:p>
        </p:txBody>
      </p:sp>
      <p:pic>
        <p:nvPicPr>
          <p:cNvPr id="9" name="Image 2" descr="preencoded.png"/>
          <p:cNvPicPr>
            <a:picLocks noChangeAspect="1"/>
          </p:cNvPicPr>
          <p:nvPr/>
        </p:nvPicPr>
        <p:blipFill>
          <a:blip r:embed="rId5"/>
          <a:stretch>
            <a:fillRect/>
          </a:stretch>
        </p:blipFill>
        <p:spPr>
          <a:xfrm>
            <a:off x="5238631" y="4714994"/>
            <a:ext cx="4153138" cy="912257"/>
          </a:xfrm>
          <a:prstGeom prst="rect">
            <a:avLst/>
          </a:prstGeom>
        </p:spPr>
      </p:pic>
      <p:sp>
        <p:nvSpPr>
          <p:cNvPr id="10" name="Text 5"/>
          <p:cNvSpPr/>
          <p:nvPr/>
        </p:nvSpPr>
        <p:spPr>
          <a:xfrm>
            <a:off x="5466636" y="5969318"/>
            <a:ext cx="2851071" cy="356354"/>
          </a:xfrm>
          <a:prstGeom prst="rect">
            <a:avLst/>
          </a:prstGeom>
          <a:noFill/>
          <a:ln/>
        </p:spPr>
        <p:txBody>
          <a:bodyPr wrap="none" rtlCol="0" anchor="t"/>
          <a:lstStyle/>
          <a:p>
            <a:pPr marL="0" indent="0" algn="l">
              <a:lnSpc>
                <a:spcPts val="2806"/>
              </a:lnSpc>
              <a:buNone/>
            </a:pPr>
            <a:r>
              <a:rPr lang="en-US" sz="2245" b="1" kern="0" spc="-67" dirty="0">
                <a:solidFill>
                  <a:srgbClr val="272525"/>
                </a:solidFill>
                <a:latin typeface="Inter" pitchFamily="34" charset="0"/>
                <a:ea typeface="Inter" pitchFamily="34" charset="-122"/>
                <a:cs typeface="Inter" pitchFamily="34" charset="-120"/>
              </a:rPr>
              <a:t>alt Attribute</a:t>
            </a:r>
            <a:endParaRPr lang="en-US" sz="2245" dirty="0"/>
          </a:p>
        </p:txBody>
      </p:sp>
      <p:sp>
        <p:nvSpPr>
          <p:cNvPr id="11" name="Text 6"/>
          <p:cNvSpPr/>
          <p:nvPr/>
        </p:nvSpPr>
        <p:spPr>
          <a:xfrm>
            <a:off x="5466636" y="6462474"/>
            <a:ext cx="3697129" cy="729853"/>
          </a:xfrm>
          <a:prstGeom prst="rect">
            <a:avLst/>
          </a:prstGeom>
          <a:noFill/>
          <a:ln/>
        </p:spPr>
        <p:txBody>
          <a:bodyPr wrap="square" rtlCol="0" anchor="t"/>
          <a:lstStyle/>
          <a:p>
            <a:pPr marL="0" indent="0" algn="l">
              <a:lnSpc>
                <a:spcPts val="2874"/>
              </a:lnSpc>
              <a:buNone/>
            </a:pPr>
            <a:r>
              <a:rPr lang="en-US" sz="1796" kern="0" spc="-36" dirty="0">
                <a:solidFill>
                  <a:srgbClr val="272525"/>
                </a:solidFill>
                <a:latin typeface="Inter" pitchFamily="34" charset="0"/>
                <a:ea typeface="Inter" pitchFamily="34" charset="-122"/>
                <a:cs typeface="Inter" pitchFamily="34" charset="-120"/>
              </a:rPr>
              <a:t>Provides alternative text for the image, important for accessibility.</a:t>
            </a:r>
            <a:endParaRPr lang="en-US" sz="1796" dirty="0"/>
          </a:p>
        </p:txBody>
      </p:sp>
      <p:pic>
        <p:nvPicPr>
          <p:cNvPr id="12" name="Image 3" descr="preencoded.png"/>
          <p:cNvPicPr>
            <a:picLocks noChangeAspect="1"/>
          </p:cNvPicPr>
          <p:nvPr/>
        </p:nvPicPr>
        <p:blipFill>
          <a:blip r:embed="rId6"/>
          <a:stretch>
            <a:fillRect/>
          </a:stretch>
        </p:blipFill>
        <p:spPr>
          <a:xfrm>
            <a:off x="9391769" y="4714994"/>
            <a:ext cx="4153138" cy="912257"/>
          </a:xfrm>
          <a:prstGeom prst="rect">
            <a:avLst/>
          </a:prstGeom>
        </p:spPr>
      </p:pic>
      <p:sp>
        <p:nvSpPr>
          <p:cNvPr id="13" name="Text 7"/>
          <p:cNvSpPr/>
          <p:nvPr/>
        </p:nvSpPr>
        <p:spPr>
          <a:xfrm>
            <a:off x="9619774" y="5969318"/>
            <a:ext cx="2851071" cy="356354"/>
          </a:xfrm>
          <a:prstGeom prst="rect">
            <a:avLst/>
          </a:prstGeom>
          <a:noFill/>
          <a:ln/>
        </p:spPr>
        <p:txBody>
          <a:bodyPr wrap="none" rtlCol="0" anchor="t"/>
          <a:lstStyle/>
          <a:p>
            <a:pPr marL="0" indent="0" algn="l">
              <a:lnSpc>
                <a:spcPts val="2806"/>
              </a:lnSpc>
              <a:buNone/>
            </a:pPr>
            <a:r>
              <a:rPr lang="en-US" sz="2245" b="1" kern="0" spc="-67" dirty="0">
                <a:solidFill>
                  <a:srgbClr val="272525"/>
                </a:solidFill>
                <a:latin typeface="Inter" pitchFamily="34" charset="0"/>
                <a:ea typeface="Inter" pitchFamily="34" charset="-122"/>
                <a:cs typeface="Inter" pitchFamily="34" charset="-120"/>
              </a:rPr>
              <a:t>Size</a:t>
            </a:r>
            <a:endParaRPr lang="en-US" sz="2245" dirty="0"/>
          </a:p>
        </p:txBody>
      </p:sp>
      <p:sp>
        <p:nvSpPr>
          <p:cNvPr id="14" name="Text 8"/>
          <p:cNvSpPr/>
          <p:nvPr/>
        </p:nvSpPr>
        <p:spPr>
          <a:xfrm>
            <a:off x="9619774" y="6462474"/>
            <a:ext cx="3697129" cy="729853"/>
          </a:xfrm>
          <a:prstGeom prst="rect">
            <a:avLst/>
          </a:prstGeom>
          <a:noFill/>
          <a:ln/>
        </p:spPr>
        <p:txBody>
          <a:bodyPr wrap="square" rtlCol="0" anchor="t"/>
          <a:lstStyle/>
          <a:p>
            <a:pPr marL="0" indent="0" algn="l">
              <a:lnSpc>
                <a:spcPts val="2874"/>
              </a:lnSpc>
              <a:buNone/>
            </a:pPr>
            <a:r>
              <a:rPr lang="en-US" sz="1796" kern="0" spc="-36" dirty="0">
                <a:solidFill>
                  <a:srgbClr val="272525"/>
                </a:solidFill>
                <a:latin typeface="Inter" pitchFamily="34" charset="0"/>
                <a:ea typeface="Inter" pitchFamily="34" charset="-122"/>
                <a:cs typeface="Inter" pitchFamily="34" charset="-120"/>
              </a:rPr>
              <a:t>Images can be resized using CSS or the width and height attributes.</a:t>
            </a:r>
            <a:endParaRPr lang="en-US" sz="1796" dirty="0"/>
          </a:p>
        </p:txBody>
      </p:sp>
    </p:spTree>
  </p:cSld>
  <p:clrMapOvr>
    <a:masterClrMapping/>
  </p:clrMapOvr>
  <p:transition spd="med" advClick="0" advTm="30000">
    <p:wedg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574</Words>
  <Application>Microsoft Office PowerPoint</Application>
  <PresentationFormat>Custom</PresentationFormat>
  <Paragraphs>93</Paragraphs>
  <Slides>11</Slides>
  <Notes>10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user</cp:lastModifiedBy>
  <cp:revision>5</cp:revision>
  <dcterms:created xsi:type="dcterms:W3CDTF">2024-07-05T05:18:32Z</dcterms:created>
  <dcterms:modified xsi:type="dcterms:W3CDTF">2024-07-05T06:00:02Z</dcterms:modified>
</cp:coreProperties>
</file>