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viewProps+xml" PartName="/ppt/viewProps2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4" Type="http://schemas.openxmlformats.org/officeDocument/2006/relationships/slide" Target="slides/slide9.xml"/><Relationship Id="rId27" Type="http://schemas.openxmlformats.org/officeDocument/2006/relationships/slide" Target="slides/slide22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26" Type="http://schemas.openxmlformats.org/officeDocument/2006/relationships/slide" Target="slides/slide21.xml"/><Relationship Id="rId24" Type="http://schemas.openxmlformats.org/officeDocument/2006/relationships/slide" Target="slides/slide19.xml"/><Relationship Id="rId2" Type="http://schemas.openxmlformats.org/officeDocument/2006/relationships/viewProps" Target="viewProps2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7" Type="http://schemas.openxmlformats.org/officeDocument/2006/relationships/slide" Target="slides/slide12.xml"/><Relationship Id="rId3" Type="http://schemas.openxmlformats.org/officeDocument/2006/relationships/presProps" Target="presProps2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685800" y="2130425"/>
            <a:ext cx="7924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Cipher Modes of Operation</a:t>
            </a:r>
            <a:endParaRPr/>
          </a:p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CSE 651: Introduction to Network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1498600"/>
            <a:ext cx="7596187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Cipher feedback mode (basic version)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84212" y="1408112"/>
            <a:ext cx="7848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Plaintext blocks: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construct key stream 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Encryption: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112" y="3681412"/>
            <a:ext cx="3200400" cy="1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124200" y="5865812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Cipher Feedback (CFB) Mode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2" y="1816100"/>
            <a:ext cx="7978775" cy="383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Generating Key Stream for CFB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1012"/>
            <a:ext cx="8012112" cy="32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Encryption in CFB Mode</a:t>
            </a:r>
            <a:endParaRPr/>
          </a:p>
        </p:txBody>
      </p:sp>
      <p:sp>
        <p:nvSpPr>
          <p:cNvPr id="259" name="Google Shape;259;p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9" y="1878008"/>
            <a:ext cx="6111875" cy="39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"/>
          <p:cNvSpPr txBox="1"/>
          <p:nvPr/>
        </p:nvSpPr>
        <p:spPr>
          <a:xfrm>
            <a:off x="2286000" y="3962400"/>
            <a:ext cx="6096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7239000" y="2438400"/>
            <a:ext cx="609600" cy="3048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2286000" y="5791200"/>
            <a:ext cx="609600" cy="3048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Decryption in CFB Mode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6848476" cy="23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429000"/>
            <a:ext cx="44291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Remark on CFB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57200" y="1600200"/>
            <a:ext cx="8382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block cipher is used as a stream cipher.  </a:t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when data arrives in bits/bytes.</a:t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can be any value; a common value is s = 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ciphertext segment depends on the current and all preceding plaintext segments.</a:t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corrupted ciphertext segment during transmission will affect the current and next several plaintext segments.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plaintext segments will be affected?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feedback mode (basic version)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684212" y="1408112"/>
            <a:ext cx="7848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Plaintext blocks: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construct key stream 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Encryption: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5" y="3681412"/>
            <a:ext cx="3255962" cy="1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3124200" y="5865812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 Feedback (OFB) Mode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" y="1676400"/>
            <a:ext cx="8199436" cy="4570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533400"/>
            <a:ext cx="50990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767137"/>
            <a:ext cx="4865687" cy="309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533400" y="1905000"/>
            <a:ext cx="2692500" cy="3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Cipher Feedback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Feedback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>
            <p:ph type="title"/>
          </p:nvPr>
        </p:nvSpPr>
        <p:spPr>
          <a:xfrm>
            <a:off x="1524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use a block cipher?</a:t>
            </a:r>
            <a:endParaRPr/>
          </a:p>
        </p:txBody>
      </p:sp>
      <p:sp>
        <p:nvSpPr>
          <p:cNvPr id="254" name="Google Shape;254;p1"/>
          <p:cNvSpPr txBox="1"/>
          <p:nvPr>
            <p:ph idx="1" type="body"/>
          </p:nvPr>
        </p:nvSpPr>
        <p:spPr>
          <a:xfrm>
            <a:off x="228603" y="1417615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ciphers encrypt fixed-size blocks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DES encrypts 64-bit blocks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some way to encrypt a message of arbitrary length 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a message of 1000 bytes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NIST defines several ways to do it 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modes of operation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</a:pPr>
            <a:r>
              <a:t/>
            </a:r>
            <a:endParaRPr b="0" i="0" sz="4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Remark on OFB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457200" y="1600200"/>
            <a:ext cx="8382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block cipher is used as a stream cipher.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when data arrives in bits/bytes.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resistant to transmission errors; a bit error in a ciphertext segment affects only the decryption of that segment.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recover from lost ciphertext segments;  if a ciphertext segment is lost, all following segments will be decrypted incorrectly (if the receiver is not aware of the segment loss).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 should be generated randomly each time and sent with the ciphertext.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Counter Mode (CTR)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Plaintext blocks: 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construct key stream 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Encryption: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IV (random)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IV + i - 1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P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♁ E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(IV, C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075" y="3352800"/>
            <a:ext cx="48609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Remark on CTR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57200" y="1600200"/>
            <a:ext cx="8382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Strengthes: 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only the encryption algorithm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encryption/decryption; blocks can be processed (encrypted or decrypted) in parallel; good for high speed links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access to encrypted data blocks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 should not be reused.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524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Five Modes of Operation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codebook mode (ECB)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block chaining mode (CBC) – </a:t>
            </a:r>
            <a:r>
              <a:rPr b="0" i="0" lang="en-US" sz="2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most popular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feedback mode (OFB)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feedback mode (CFB)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 mode (CTR)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</a:pPr>
            <a:r>
              <a:t/>
            </a:r>
            <a:endParaRPr b="0" i="0" sz="4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Padding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plaintext message is broken into blocks, P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block may be short of a whole block and needs padding.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padding: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non-data values (e.g. nulls)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 number indicating the size of the pad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 number indicating the size of the plaintext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two schemes may require an extra block.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Electronic Code Book (ECB)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plaintext is broken into blocks, P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block is encrypted independently: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C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key, this mode behaves like we have a gigantic codebook, in which each plaintext block has an entry, hence the name Electronic Code Book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Remarks on ECB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it’s simple.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Repetitive information contained in the plaintext may show in the ciphertext, if aligned with blocks.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same message (e.g., an SSN) is encrypted (with the same key) and sent twice, their ciphertexts are the same.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application: secure transmission of short pieces of information (e.g. a temporary encryption key)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Cipher Block Chaining (CBC) 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644650"/>
            <a:ext cx="8083550" cy="4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914400" y="457200"/>
            <a:ext cx="76503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Cipher Block Chaining (CBC) 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986587" cy="496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Remarks on CBC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encryption of a block depends on the current and </a:t>
            </a:r>
            <a: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 before it.</a:t>
            </a:r>
            <a:endParaRPr/>
          </a:p>
          <a:p>
            <a:pPr indent="-2921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repeated plaintext blocks are encrypted differently.</a:t>
            </a:r>
            <a:endParaRPr/>
          </a:p>
          <a:p>
            <a:pPr indent="-2921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 Vector (IV)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known to both the sender &amp; receiver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 IV is either a fixed value or is sent encrypted in ECB mode before the rest of ciphertext.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