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4.xml"/>
  <Override ContentType="application/vnd.openxmlformats-officedocument.presentationml.notesSlide+xml" PartName="/ppt/notesSlides/notesSlide21.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9.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20.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viewProps+xml" PartName="/ppt/viewProps3.xml"/>
  <Override ContentType="application/vnd.openxmlformats-officedocument.presentationml.notesMaster+xml" PartName="/ppt/notesMasters/notesMaster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16" Type="http://schemas.openxmlformats.org/officeDocument/2006/relationships/slide" Target="slides/slide11.xml"/><Relationship Id="rId20" Type="http://schemas.openxmlformats.org/officeDocument/2006/relationships/slide" Target="slides/slide15.xml"/><Relationship Id="rId15" Type="http://schemas.openxmlformats.org/officeDocument/2006/relationships/slide" Target="slides/slide10.xml"/><Relationship Id="rId11" Type="http://schemas.openxmlformats.org/officeDocument/2006/relationships/slide" Target="slides/slide6.xml"/><Relationship Id="rId25" Type="http://schemas.openxmlformats.org/officeDocument/2006/relationships/slide" Target="slides/slide20.xml"/><Relationship Id="rId7" Type="http://schemas.openxmlformats.org/officeDocument/2006/relationships/slide" Target="slides/slide1.xml"/><Relationship Id="rId14" Type="http://schemas.openxmlformats.org/officeDocument/2006/relationships/slide" Target="slides/slide9.xml"/><Relationship Id="rId8" Type="http://schemas.openxmlformats.org/officeDocument/2006/relationships/slide" Target="slides/slide3.xml"/><Relationship Id="rId13"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 Target="slides/slide4.xml"/><Relationship Id="rId1" Type="http://schemas.openxmlformats.org/officeDocument/2006/relationships/theme" Target="theme/theme1.xml"/><Relationship Id="rId22" Type="http://schemas.openxmlformats.org/officeDocument/2006/relationships/slide" Target="slides/slide17.xml"/><Relationship Id="rId18" Type="http://schemas.openxmlformats.org/officeDocument/2006/relationships/slide" Target="slides/slide13.xml"/><Relationship Id="rId5" Type="http://schemas.openxmlformats.org/officeDocument/2006/relationships/slideMaster" Target="slideMasters/slideMaster2.xml"/><Relationship Id="rId26" Type="http://schemas.openxmlformats.org/officeDocument/2006/relationships/slide" Target="slides/slide21.xml"/><Relationship Id="rId24" Type="http://schemas.openxmlformats.org/officeDocument/2006/relationships/slide" Target="slides/slide19.xml"/><Relationship Id="rId2" Type="http://schemas.openxmlformats.org/officeDocument/2006/relationships/viewProps" Target="viewProps3.xml"/><Relationship Id="rId21" Type="http://schemas.openxmlformats.org/officeDocument/2006/relationships/slide" Target="slides/slide16.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17" Type="http://schemas.openxmlformats.org/officeDocument/2006/relationships/slide" Target="slides/slide12.xml"/><Relationship Id="rId3" Type="http://schemas.openxmlformats.org/officeDocument/2006/relationships/presProps" Target="presProps3.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FFFFFF"/>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 name="Google Shape;6;n"/>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 name="Google Shape;7;n"/>
          <p:cNvSpPr/>
          <p:nvPr/>
        </p:nvSpPr>
        <p:spPr>
          <a:xfrm>
            <a:off x="3884612"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8" name="Google Shape;8;n"/>
          <p:cNvSpPr/>
          <p:nvPr>
            <p:ph idx="2" type="sldImg"/>
          </p:nvPr>
        </p:nvSpPr>
        <p:spPr>
          <a:xfrm>
            <a:off x="1143000" y="685800"/>
            <a:ext cx="4568700" cy="34257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685800" y="4343400"/>
            <a:ext cx="5483100" cy="4111500"/>
          </a:xfrm>
          <a:prstGeom prst="rect">
            <a:avLst/>
          </a:prstGeom>
          <a:noFill/>
          <a:ln>
            <a:noFill/>
          </a:ln>
        </p:spPr>
        <p:txBody>
          <a:bodyPr anchorCtr="0" anchor="t" bIns="46800" lIns="90000" spcFirstLastPara="1" rIns="90000" wrap="square" tIns="468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11" name="Google Shape;11;n"/>
          <p:cNvSpPr txBox="1"/>
          <p:nvPr>
            <p:ph idx="3"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1: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Lecture slides by Lawrie Brown for “Cryptography and Network Security”, 5/e, by William Stallings, Chapter </a:t>
            </a:r>
            <a:r>
              <a:rPr b="0" i="0" lang="en-US" sz="1000" u="none">
                <a:solidFill>
                  <a:srgbClr val="000000"/>
                </a:solidFill>
                <a:latin typeface="Arial"/>
                <a:ea typeface="Arial"/>
                <a:cs typeface="Arial"/>
                <a:sym typeface="Arial"/>
              </a:rPr>
              <a:t>Chapter 5 –”Advanced Encryption Standard</a:t>
            </a:r>
            <a:r>
              <a:rPr b="0" i="0" lang="en-US" sz="1200" u="non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92" name="Google Shape;92;p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p10: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As this diagram from Stallings Fig 5.5a shows, the Byte Substitution operates on each byte of state independently, with the input byte used to index a row/col in the table to retrieve the substituted value.</a:t>
            </a:r>
            <a:endParaRPr/>
          </a:p>
        </p:txBody>
      </p:sp>
      <p:sp>
        <p:nvSpPr>
          <p:cNvPr id="163" name="Google Shape;163;p1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11: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Show an example of the SubBytes transformation from the text.</a:t>
            </a:r>
            <a:endParaRPr/>
          </a:p>
        </p:txBody>
      </p:sp>
      <p:sp>
        <p:nvSpPr>
          <p:cNvPr id="170" name="Google Shape;170;p1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71" name="Google Shape;171;p1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8" name="Google Shape;178;p12: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179" name="Google Shape;179;p12: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6" name="Google Shape;186;p13: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Stalling Figure 5.7a illustrates the Shift Rows permutation. Then show an example of ShiftRows from the text.</a:t>
            </a:r>
            <a:endParaRPr/>
          </a:p>
        </p:txBody>
      </p:sp>
      <p:sp>
        <p:nvSpPr>
          <p:cNvPr id="187" name="Google Shape;187;p1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94" name="Google Shape;1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p14: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forward mix column transformation, called MixColumns,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The inverse used for decryption involves a different set of constants.</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endParaRPr/>
          </a:p>
          <a:p>
            <a:pPr indent="0" lvl="0" marL="0" marR="0" rtl="0" algn="l">
              <a:lnSpc>
                <a:spcPct val="100000"/>
              </a:lnSpc>
              <a:spcBef>
                <a:spcPts val="400"/>
              </a:spcBef>
              <a:spcAft>
                <a:spcPts val="0"/>
              </a:spcAft>
              <a:buClr>
                <a:srgbClr val="FFFFFF"/>
              </a:buClr>
              <a:buSzPts val="1200"/>
              <a:buFont typeface="Arial"/>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1200"/>
              <a:buFont typeface="Arial"/>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196" name="Google Shape;196;p1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03" name="Google Shape;2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15: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Stalling Figure 5.5b illustrates the Mix Columns transformation.</a:t>
            </a:r>
            <a:endParaRPr/>
          </a:p>
        </p:txBody>
      </p:sp>
      <p:sp>
        <p:nvSpPr>
          <p:cNvPr id="205" name="Google Shape;205;p1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1" name="Google Shape;211;p16: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Show an example of the MixColumns transformation from the text, along with verification of the first column of this example. </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212" name="Google Shape;212;p1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13" name="Google Shape;213;p1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0" name="Google Shape;220;p17: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AES uses arithmetic in the finite field GF(2</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with the irreducible polynomial m(x) = x</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 x</a:t>
            </a:r>
            <a:r>
              <a:rPr b="0" baseline="30000" i="0" lang="en-US" sz="1200" u="none">
                <a:solidFill>
                  <a:srgbClr val="000000"/>
                </a:solidFill>
                <a:latin typeface="Arial"/>
                <a:ea typeface="Arial"/>
                <a:cs typeface="Arial"/>
                <a:sym typeface="Arial"/>
              </a:rPr>
              <a:t>4</a:t>
            </a:r>
            <a:r>
              <a:rPr b="0" i="0" lang="en-US" sz="1200" u="none">
                <a:solidFill>
                  <a:srgbClr val="000000"/>
                </a:solidFill>
                <a:latin typeface="Arial"/>
                <a:ea typeface="Arial"/>
                <a:cs typeface="Arial"/>
                <a:sym typeface="Arial"/>
              </a:rPr>
              <a:t> + x</a:t>
            </a:r>
            <a:r>
              <a:rPr b="0" baseline="30000" i="0" lang="en-US" sz="1200" u="none">
                <a:solidFill>
                  <a:srgbClr val="000000"/>
                </a:solidFill>
                <a:latin typeface="Arial"/>
                <a:ea typeface="Arial"/>
                <a:cs typeface="Arial"/>
                <a:sym typeface="Arial"/>
              </a:rPr>
              <a:t>3</a:t>
            </a:r>
            <a:r>
              <a:rPr b="0" i="0" lang="en-US" sz="1200" u="none">
                <a:solidFill>
                  <a:srgbClr val="000000"/>
                </a:solidFill>
                <a:latin typeface="Arial"/>
                <a:ea typeface="Arial"/>
                <a:cs typeface="Arial"/>
                <a:sym typeface="Arial"/>
              </a:rPr>
              <a:t> + x + 1. AES operates on 8-bit bytes. Addition of two bytes is defined as the bitwise XOR operation. Multiplication of two bytes is defined as multiplication in the finite field GF(2</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In particular, multiplication of a value by x (i.e., by {02}) can be implemented as a 1-bit left shift followed by a conditional bitwise XOR with (0001 1011) if the leftmost bit of the original value (prior to the shift) is 1. </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221" name="Google Shape;221;p1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22" name="Google Shape;222;p1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9" name="Google Shape;229;p18: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 practise, you implement Mix Columns by expressing the transformation on each column as 4 equations (Stallings equation 5.4) to compute the new bytes for that column. This computation only involves shifts, XORs &amp; conditional XORs (for the modulo reduction).</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decryption computation requires the use of the inverse of the matrix, which has larger coefficients, and is thus potentially a little harder &amp; slower to implement.</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designers &amp; the AES standard provide an alternate characterisation of Mix Columns, which treats each column of State to be a four-term polynomial with coefficients in GF(2</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Each column is multiplied by a fixed polynomial a(x) given in Stallings eqn 5.7. Whilst this is useful for analysis of the stage, the matrix description is all that’s required for implementation.</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MixColumns, which are all {01}, {02}, or {03}, was influenced by implementation considerations. </a:t>
            </a:r>
            <a:endParaRPr/>
          </a:p>
        </p:txBody>
      </p:sp>
      <p:sp>
        <p:nvSpPr>
          <p:cNvPr id="230" name="Google Shape;230;p1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36" name="Google Shape;2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7" name="Google Shape;237;p19: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Lastly is the Add Round Key stage which </a:t>
            </a:r>
            <a:r>
              <a:rPr b="0" i="0" lang="en-US" sz="1200" u="none">
                <a:solidFill>
                  <a:srgbClr val="000000"/>
                </a:solidFill>
                <a:latin typeface="Times New Roman"/>
                <a:ea typeface="Times New Roman"/>
                <a:cs typeface="Times New Roman"/>
                <a:sym typeface="Times New Roman"/>
              </a:rPr>
              <a:t>is a simple bitwise XOR of the current block with a portion of the expanded </a:t>
            </a:r>
            <a:r>
              <a:rPr b="0" i="0" lang="en-US" sz="1200" u="none">
                <a:solidFill>
                  <a:srgbClr val="000000"/>
                </a:solidFill>
                <a:latin typeface="Arial"/>
                <a:ea typeface="Arial"/>
                <a:cs typeface="Arial"/>
                <a:sym typeface="Arial"/>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238" name="Google Shape;238;p1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20: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Stallings Figure 5.5b illustrates the Add Round Key stage, which like Byte Substitution, operates on each byte of state independently.</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246" name="Google Shape;246;p2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252" name="Google Shape;25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3" name="Google Shape;253;p21: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Can thus now view all the internal details of the AES round, showing how each byte of the state is manipulated, as shown in Stallings Figure 5.4.</a:t>
            </a:r>
            <a:endParaRPr/>
          </a:p>
        </p:txBody>
      </p:sp>
      <p:sp>
        <p:nvSpPr>
          <p:cNvPr id="254" name="Google Shape;254;p2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p3: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Advanced Encryption Standard (AES) was published by NIST (National Institute of Standards and Technology) in 2001. AES is a symmetric block cipher that is intended to replace DES as the approved standard for a wide range of applications.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a:p>
        </p:txBody>
      </p:sp>
      <p:sp>
        <p:nvSpPr>
          <p:cNvPr id="107" name="Google Shape;107;p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4" name="Google Shape;114;p4: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endParaRPr/>
          </a:p>
          <a:p>
            <a:pPr indent="0" lvl="0" marL="0" marR="0" rtl="0" algn="l">
              <a:lnSpc>
                <a:spcPct val="100000"/>
              </a:lnSpc>
              <a:spcBef>
                <a:spcPts val="400"/>
              </a:spcBef>
              <a:spcAft>
                <a:spcPts val="0"/>
              </a:spcAft>
              <a:buClr>
                <a:srgbClr val="FFFFFF"/>
              </a:buClr>
              <a:buSzPts val="1200"/>
              <a:buFont typeface="Arial"/>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115" name="Google Shape;115;p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 name="Google Shape;122;p5: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Stallings Figure 5.1 shows the overall encryption process in AES.</a:t>
            </a:r>
            <a:endParaRPr/>
          </a:p>
        </p:txBody>
      </p:sp>
      <p:sp>
        <p:nvSpPr>
          <p:cNvPr id="123" name="Google Shape;123;p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0" name="Google Shape;130;p6: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data computation then consists of an “add round key” step, then 9/11/13 rounds with all 4 steps, and a final 10</a:t>
            </a:r>
            <a:r>
              <a:rPr b="0" baseline="30000" i="0" lang="en-US" sz="1200" u="none">
                <a:solidFill>
                  <a:srgbClr val="000000"/>
                </a:solidFill>
                <a:latin typeface="Arial"/>
                <a:ea typeface="Arial"/>
                <a:cs typeface="Arial"/>
                <a:sym typeface="Arial"/>
              </a:rPr>
              <a:t>th</a:t>
            </a:r>
            <a:r>
              <a:rPr b="0" i="0" lang="en-US" sz="1200" u="none">
                <a:solidFill>
                  <a:srgbClr val="000000"/>
                </a:solidFill>
                <a:latin typeface="Arial"/>
                <a:ea typeface="Arial"/>
                <a:cs typeface="Arial"/>
                <a:sym typeface="Arial"/>
              </a:rPr>
              <a:t>/12</a:t>
            </a:r>
            <a:r>
              <a:rPr b="0" baseline="30000" i="0" lang="en-US" sz="1200" u="none">
                <a:solidFill>
                  <a:srgbClr val="000000"/>
                </a:solidFill>
                <a:latin typeface="Arial"/>
                <a:ea typeface="Arial"/>
                <a:cs typeface="Arial"/>
                <a:sym typeface="Arial"/>
              </a:rPr>
              <a:t>th</a:t>
            </a:r>
            <a:r>
              <a:rPr b="0" i="0" lang="en-US" sz="1200" u="none">
                <a:solidFill>
                  <a:srgbClr val="000000"/>
                </a:solidFill>
                <a:latin typeface="Arial"/>
                <a:ea typeface="Arial"/>
                <a:cs typeface="Arial"/>
                <a:sym typeface="Arial"/>
              </a:rPr>
              <a:t>/14</a:t>
            </a:r>
            <a:r>
              <a:rPr b="0" baseline="30000" i="0" lang="en-US" sz="1200" u="none">
                <a:solidFill>
                  <a:srgbClr val="000000"/>
                </a:solidFill>
                <a:latin typeface="Arial"/>
                <a:ea typeface="Arial"/>
                <a:cs typeface="Arial"/>
                <a:sym typeface="Arial"/>
              </a:rPr>
              <a:t>th</a:t>
            </a:r>
            <a:r>
              <a:rPr b="0" i="0" lang="en-US" sz="1200" u="none">
                <a:solidFill>
                  <a:srgbClr val="000000"/>
                </a:solidFill>
                <a:latin typeface="Arial"/>
                <a:ea typeface="Arial"/>
                <a:cs typeface="Arial"/>
                <a:sym typeface="Arial"/>
              </a:rPr>
              <a:t> step of byte subs + mix cols + add round key. This can be viewed as alternating XOR key &amp; scramble data bytes operations. All of the steps are easily reversed, and can be efficiently implemented using XOR’s &amp; table lookups.</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131" name="Google Shape;131;p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8" name="Google Shape;138;p7: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SubBytes, ShiftRows, MixColumns, and AddRoundKey, which are described subsequently. The final round contains only 3 transformation, and there is a initial single transformation (AddRoundKey) before the first round, which can be considered Round 0. Each transformation takes one or more 4 x 4 matrices as input and produces a 4 x 4 matrix as output. Figure 5.1 shows that the output of each round is a 4 x 4 matrix, with the output of the final round being the ciphertext. Also, the key expansion function generates N + 1 round keys, each of which is a distinct 4 x 4 matrix. Each round key serve as one of the inputs to the AddRoundKey transformation in each round. </a:t>
            </a:r>
            <a:endParaRPr/>
          </a:p>
        </p:txBody>
      </p:sp>
      <p:sp>
        <p:nvSpPr>
          <p:cNvPr id="139" name="Google Shape;139;p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8: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5425" lvl="0" marL="2286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Before delving into details, can make several comments about the overall AES structure. See text for details.</a:t>
            </a:r>
            <a:endParaRPr/>
          </a:p>
        </p:txBody>
      </p:sp>
      <p:sp>
        <p:nvSpPr>
          <p:cNvPr id="146" name="Google Shape;146;p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47" name="Google Shape;147;p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a:solidFill>
                  <a:srgbClr val="FFFFFF"/>
                </a:solidFill>
                <a:latin typeface="Arial"/>
                <a:ea typeface="Arial"/>
                <a:cs typeface="Arial"/>
                <a:sym typeface="Arial"/>
              </a:rPr>
              <a:t>‹#›</a:t>
            </a:fld>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9:notes"/>
          <p:cNvSpPr txBox="1"/>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We now turn to a discussion of each of the four transformations used in AES. For each stage, we mention the forward (encryption) algorithm, the inverse (decryption) algorithm, and the rationale for the design of that stage. </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b="0" baseline="30000" i="0" lang="en-US" sz="1200" u="none">
                <a:solidFill>
                  <a:srgbClr val="000000"/>
                </a:solidFill>
                <a:latin typeface="Arial"/>
                <a:ea typeface="Arial"/>
                <a:cs typeface="Arial"/>
                <a:sym typeface="Arial"/>
              </a:rPr>
              <a:t>8</a:t>
            </a:r>
            <a:r>
              <a:rPr b="0" i="0" lang="en-US" sz="1200" u="none">
                <a:solidFill>
                  <a:srgbClr val="000000"/>
                </a:solidFill>
                <a:latin typeface="Arial"/>
                <a:ea typeface="Arial"/>
                <a:cs typeface="Arial"/>
                <a:sym typeface="Arial"/>
              </a:rPr>
              <a:t>) – however it is fixed, so really only need to know the table when implementing. Decryption requires the inverse of the table. These tables are given in Stallings Table 5.2.</a:t>
            </a:r>
            <a:endParaRPr/>
          </a:p>
          <a:p>
            <a:pPr indent="0" lvl="0" marL="0" marR="0" rtl="0" algn="l">
              <a:lnSpc>
                <a:spcPct val="100000"/>
              </a:lnSpc>
              <a:spcBef>
                <a:spcPts val="40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a:p>
        </p:txBody>
      </p:sp>
      <p:sp>
        <p:nvSpPr>
          <p:cNvPr id="155" name="Google Shape;155;p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9pPr>
          </a:lstStyle>
          <a:p/>
        </p:txBody>
      </p:sp>
      <p:sp>
        <p:nvSpPr>
          <p:cNvPr id="48" name="Google Shape;48;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9pPr>
          </a:lstStyle>
          <a:p/>
        </p:txBody>
      </p:sp>
      <p:sp>
        <p:nvSpPr>
          <p:cNvPr id="49" name="Google Shape;49;p2"/>
          <p:cNvSpPr txBox="1"/>
          <p:nvPr>
            <p:ph idx="12" type="sldNum"/>
          </p:nvPr>
        </p:nvSpPr>
        <p:spPr>
          <a:xfrm>
            <a:off x="6553200" y="6248400"/>
            <a:ext cx="2130300" cy="453900"/>
          </a:xfrm>
          <a:prstGeom prst="rect">
            <a:avLst/>
          </a:prstGeom>
          <a:noFill/>
          <a:ln>
            <a:noFill/>
          </a:ln>
        </p:spPr>
        <p:txBody>
          <a:bodyPr anchorCtr="0" anchor="t" bIns="46800" lIns="90000" spcFirstLastPara="1" rIns="90000" wrap="square" tIns="46800">
            <a:noAutofit/>
          </a:bodyPr>
          <a:lstStyle>
            <a:lvl1pPr indent="0" lvl="0"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1pPr>
            <a:lvl2pPr indent="0" lvl="1"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2pPr>
            <a:lvl3pPr indent="0" lvl="2"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3pPr>
            <a:lvl4pPr indent="0" lvl="3"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4pPr>
            <a:lvl5pPr indent="0" lvl="4"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5pPr>
            <a:lvl6pPr indent="0" lvl="5"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6pPr>
            <a:lvl7pPr indent="0" lvl="6"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7pPr>
            <a:lvl8pPr indent="0" lvl="7"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8pPr>
            <a:lvl9pPr indent="0" lvl="8"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9pPr>
          </a:lstStyle>
          <a:p/>
        </p:txBody>
      </p:sp>
      <p:sp>
        <p:nvSpPr>
          <p:cNvPr id="86" name="Google Shape;8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FFFFFF"/>
                </a:solidFill>
                <a:latin typeface="Arial"/>
                <a:ea typeface="Arial"/>
                <a:cs typeface="Arial"/>
                <a:sym typeface="Arial"/>
              </a:defRPr>
            </a:lvl9pPr>
          </a:lstStyle>
          <a:p/>
        </p:txBody>
      </p:sp>
      <p:sp>
        <p:nvSpPr>
          <p:cNvPr id="87" name="Google Shape;87;p4"/>
          <p:cNvSpPr txBox="1"/>
          <p:nvPr>
            <p:ph idx="12" type="sldNum"/>
          </p:nvPr>
        </p:nvSpPr>
        <p:spPr>
          <a:xfrm>
            <a:off x="6553200" y="6248400"/>
            <a:ext cx="2130300" cy="457200"/>
          </a:xfrm>
          <a:prstGeom prst="rect">
            <a:avLst/>
          </a:prstGeom>
          <a:noFill/>
          <a:ln>
            <a:noFill/>
          </a:ln>
        </p:spPr>
        <p:txBody>
          <a:bodyPr anchorCtr="0" anchor="t" bIns="46800" lIns="90000" spcFirstLastPara="1" rIns="90000" wrap="square" tIns="468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2" name="Shape 12"/>
        <p:cNvGrpSpPr/>
        <p:nvPr/>
      </p:nvGrpSpPr>
      <p:grpSpPr>
        <a:xfrm>
          <a:off x="0" y="0"/>
          <a:ext cx="0" cy="0"/>
          <a:chOff x="0" y="0"/>
          <a:chExt cx="0" cy="0"/>
        </a:xfrm>
      </p:grpSpPr>
      <p:grpSp>
        <p:nvGrpSpPr>
          <p:cNvPr id="13" name="Google Shape;13;p1"/>
          <p:cNvGrpSpPr/>
          <p:nvPr/>
        </p:nvGrpSpPr>
        <p:grpSpPr>
          <a:xfrm>
            <a:off x="3600450" y="4897438"/>
            <a:ext cx="5453062" cy="1970087"/>
            <a:chOff x="2268" y="3085"/>
            <a:chExt cx="3435" cy="1241"/>
          </a:xfrm>
        </p:grpSpPr>
        <p:grpSp>
          <p:nvGrpSpPr>
            <p:cNvPr id="14" name="Google Shape;14;p1"/>
            <p:cNvGrpSpPr/>
            <p:nvPr/>
          </p:nvGrpSpPr>
          <p:grpSpPr>
            <a:xfrm>
              <a:off x="2268" y="3934"/>
              <a:ext cx="673" cy="392"/>
              <a:chOff x="2268" y="3934"/>
              <a:chExt cx="673" cy="392"/>
            </a:xfrm>
          </p:grpSpPr>
          <p:sp>
            <p:nvSpPr>
              <p:cNvPr id="15" name="Google Shape;15;p1"/>
              <p:cNvSpPr/>
              <p:nvPr/>
            </p:nvSpPr>
            <p:spPr>
              <a:xfrm>
                <a:off x="2268" y="3934"/>
                <a:ext cx="600" cy="300"/>
              </a:xfrm>
              <a:prstGeom prst="ellipse">
                <a:avLst/>
              </a:prstGeom>
              <a:gradFill>
                <a:gsLst>
                  <a:gs pos="0">
                    <a:srgbClr val="9966FF"/>
                  </a:gs>
                  <a:gs pos="100000">
                    <a:srgbClr val="865AE0"/>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16" name="Google Shape;16;p1"/>
              <p:cNvSpPr/>
              <p:nvPr/>
            </p:nvSpPr>
            <p:spPr>
              <a:xfrm>
                <a:off x="2314" y="3958"/>
                <a:ext cx="600" cy="300"/>
              </a:xfrm>
              <a:prstGeom prst="ellipse">
                <a:avLst/>
              </a:prstGeom>
              <a:gradFill>
                <a:gsLst>
                  <a:gs pos="0">
                    <a:srgbClr val="865AE0"/>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17" name="Google Shape;17;p1"/>
              <p:cNvSpPr/>
              <p:nvPr/>
            </p:nvSpPr>
            <p:spPr>
              <a:xfrm>
                <a:off x="2341" y="3979"/>
                <a:ext cx="600" cy="300"/>
              </a:xfrm>
              <a:prstGeom prst="ellipse">
                <a:avLst/>
              </a:prstGeom>
              <a:gradFill>
                <a:gsLst>
                  <a:gs pos="0">
                    <a:srgbClr val="9966FF"/>
                  </a:gs>
                  <a:gs pos="100000">
                    <a:srgbClr val="8B5DE8"/>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18" name="Google Shape;18;p1"/>
              <p:cNvSpPr/>
              <p:nvPr/>
            </p:nvSpPr>
            <p:spPr>
              <a:xfrm>
                <a:off x="2368" y="3997"/>
                <a:ext cx="300" cy="3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19" name="Google Shape;19;p1"/>
              <p:cNvSpPr/>
              <p:nvPr/>
            </p:nvSpPr>
            <p:spPr>
              <a:xfrm>
                <a:off x="2385" y="4005"/>
                <a:ext cx="300" cy="3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0" name="Google Shape;20;p1"/>
              <p:cNvSpPr/>
              <p:nvPr/>
            </p:nvSpPr>
            <p:spPr>
              <a:xfrm>
                <a:off x="2437" y="4026"/>
                <a:ext cx="300" cy="3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1" name="Google Shape;21;p1"/>
              <p:cNvSpPr/>
              <p:nvPr/>
            </p:nvSpPr>
            <p:spPr>
              <a:xfrm>
                <a:off x="2476" y="4056"/>
                <a:ext cx="300" cy="0"/>
              </a:xfrm>
              <a:prstGeom prst="ellipse">
                <a:avLst/>
              </a:prstGeom>
              <a:gradFill>
                <a:gsLst>
                  <a:gs pos="0">
                    <a:srgbClr val="8B5DE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2" name="Google Shape;22;p1"/>
              <p:cNvSpPr/>
              <p:nvPr/>
            </p:nvSpPr>
            <p:spPr>
              <a:xfrm>
                <a:off x="2542" y="4097"/>
                <a:ext cx="0" cy="0"/>
              </a:xfrm>
              <a:prstGeom prst="ellipse">
                <a:avLst/>
              </a:pr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sp>
          <p:nvSpPr>
            <p:cNvPr id="23" name="Google Shape;23;p1"/>
            <p:cNvSpPr/>
            <p:nvPr/>
          </p:nvSpPr>
          <p:spPr>
            <a:xfrm>
              <a:off x="3686" y="3810"/>
              <a:ext cx="600" cy="300"/>
            </a:xfrm>
            <a:prstGeom prst="ellipse">
              <a:avLst/>
            </a:prstGeom>
            <a:gradFill>
              <a:gsLst>
                <a:gs pos="0">
                  <a:srgbClr val="8B5DE8"/>
                </a:gs>
                <a:gs pos="100000">
                  <a:srgbClr val="99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4" name="Google Shape;24;p1"/>
            <p:cNvSpPr/>
            <p:nvPr/>
          </p:nvSpPr>
          <p:spPr>
            <a:xfrm>
              <a:off x="3726" y="3840"/>
              <a:ext cx="300" cy="300"/>
            </a:xfrm>
            <a:prstGeom prst="ellipse">
              <a:avLst/>
            </a:pr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5" name="Google Shape;25;p1"/>
            <p:cNvSpPr/>
            <p:nvPr/>
          </p:nvSpPr>
          <p:spPr>
            <a:xfrm>
              <a:off x="3782" y="3872"/>
              <a:ext cx="300" cy="3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6" name="Google Shape;26;p1"/>
            <p:cNvSpPr/>
            <p:nvPr/>
          </p:nvSpPr>
          <p:spPr>
            <a:xfrm>
              <a:off x="3822" y="3896"/>
              <a:ext cx="300" cy="30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7" name="Google Shape;27;p1"/>
            <p:cNvSpPr/>
            <p:nvPr/>
          </p:nvSpPr>
          <p:spPr>
            <a:xfrm>
              <a:off x="3856" y="3922"/>
              <a:ext cx="300" cy="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8" name="Google Shape;28;p1"/>
            <p:cNvSpPr/>
            <p:nvPr/>
          </p:nvSpPr>
          <p:spPr>
            <a:xfrm>
              <a:off x="3910" y="3948"/>
              <a:ext cx="0" cy="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nvGrpSpPr>
            <p:cNvPr id="29" name="Google Shape;29;p1"/>
            <p:cNvGrpSpPr/>
            <p:nvPr/>
          </p:nvGrpSpPr>
          <p:grpSpPr>
            <a:xfrm>
              <a:off x="4546" y="3608"/>
              <a:ext cx="600" cy="370"/>
              <a:chOff x="4546" y="3608"/>
              <a:chExt cx="600" cy="370"/>
            </a:xfrm>
          </p:grpSpPr>
          <p:sp>
            <p:nvSpPr>
              <p:cNvPr id="30" name="Google Shape;30;p1"/>
              <p:cNvSpPr/>
              <p:nvPr/>
            </p:nvSpPr>
            <p:spPr>
              <a:xfrm>
                <a:off x="4546" y="3608"/>
                <a:ext cx="600" cy="300"/>
              </a:xfrm>
              <a:prstGeom prst="ellipse">
                <a:avLst/>
              </a:prstGeom>
              <a:gradFill>
                <a:gsLst>
                  <a:gs pos="0">
                    <a:srgbClr val="9966FF"/>
                  </a:gs>
                  <a:gs pos="100000">
                    <a:srgbClr val="9060F0"/>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1" name="Google Shape;31;p1"/>
              <p:cNvSpPr/>
              <p:nvPr/>
            </p:nvSpPr>
            <p:spPr>
              <a:xfrm>
                <a:off x="4578" y="3630"/>
                <a:ext cx="300" cy="300"/>
              </a:xfrm>
              <a:prstGeom prst="ellipse">
                <a:avLst/>
              </a:pr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2" name="Google Shape;32;p1"/>
              <p:cNvSpPr/>
              <p:nvPr/>
            </p:nvSpPr>
            <p:spPr>
              <a:xfrm>
                <a:off x="4610" y="3650"/>
                <a:ext cx="300" cy="3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3" name="Google Shape;33;p1"/>
              <p:cNvSpPr/>
              <p:nvPr/>
            </p:nvSpPr>
            <p:spPr>
              <a:xfrm>
                <a:off x="4654" y="3678"/>
                <a:ext cx="300" cy="3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4" name="Google Shape;34;p1"/>
              <p:cNvSpPr/>
              <p:nvPr/>
            </p:nvSpPr>
            <p:spPr>
              <a:xfrm>
                <a:off x="4690" y="3698"/>
                <a:ext cx="300" cy="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5" name="Google Shape;35;p1"/>
              <p:cNvSpPr/>
              <p:nvPr/>
            </p:nvSpPr>
            <p:spPr>
              <a:xfrm>
                <a:off x="4738" y="3728"/>
                <a:ext cx="0" cy="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grpSp>
          <p:nvGrpSpPr>
            <p:cNvPr id="36" name="Google Shape;36;p1"/>
            <p:cNvGrpSpPr/>
            <p:nvPr/>
          </p:nvGrpSpPr>
          <p:grpSpPr>
            <a:xfrm>
              <a:off x="5381" y="3085"/>
              <a:ext cx="322" cy="40"/>
              <a:chOff x="5381" y="3085"/>
              <a:chExt cx="322" cy="40"/>
            </a:xfrm>
          </p:grpSpPr>
          <p:sp>
            <p:nvSpPr>
              <p:cNvPr id="37" name="Google Shape;37;p1"/>
              <p:cNvSpPr/>
              <p:nvPr/>
            </p:nvSpPr>
            <p:spPr>
              <a:xfrm>
                <a:off x="5381" y="3085"/>
                <a:ext cx="300" cy="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8" name="Google Shape;38;p1"/>
              <p:cNvSpPr/>
              <p:nvPr/>
            </p:nvSpPr>
            <p:spPr>
              <a:xfrm>
                <a:off x="5403" y="3099"/>
                <a:ext cx="300" cy="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39" name="Google Shape;39;p1"/>
              <p:cNvSpPr/>
              <p:nvPr/>
            </p:nvSpPr>
            <p:spPr>
              <a:xfrm>
                <a:off x="5431" y="3109"/>
                <a:ext cx="0" cy="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40" name="Google Shape;40;p1"/>
              <p:cNvSpPr/>
              <p:nvPr/>
            </p:nvSpPr>
            <p:spPr>
              <a:xfrm>
                <a:off x="5458" y="3125"/>
                <a:ext cx="0" cy="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grpSp>
      <p:sp>
        <p:nvSpPr>
          <p:cNvPr id="41" name="Google Shape;41;p1"/>
          <p:cNvSpPr txBox="1"/>
          <p:nvPr>
            <p:ph type="title"/>
          </p:nvPr>
        </p:nvSpPr>
        <p:spPr>
          <a:xfrm>
            <a:off x="457200" y="130175"/>
            <a:ext cx="8226300" cy="1431900"/>
          </a:xfrm>
          <a:prstGeom prst="rect">
            <a:avLst/>
          </a:prstGeom>
          <a:noFill/>
          <a:ln>
            <a:noFill/>
          </a:ln>
        </p:spPr>
        <p:txBody>
          <a:bodyPr anchorCtr="1" anchor="ctr" bIns="46800" lIns="90000" spcFirstLastPara="1" rIns="90000" wrap="square" tIns="46800"/>
          <a:lstStyle>
            <a:lvl1pPr lvl="0"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9pPr>
          </a:lstStyle>
          <a:p/>
        </p:txBody>
      </p:sp>
      <p:sp>
        <p:nvSpPr>
          <p:cNvPr id="42" name="Google Shape;42;p1"/>
          <p:cNvSpPr txBox="1"/>
          <p:nvPr>
            <p:ph idx="1" type="body"/>
          </p:nvPr>
        </p:nvSpPr>
        <p:spPr>
          <a:xfrm>
            <a:off x="457200" y="1676400"/>
            <a:ext cx="8226300" cy="4451400"/>
          </a:xfrm>
          <a:prstGeom prst="rect">
            <a:avLst/>
          </a:prstGeom>
          <a:noFill/>
          <a:ln>
            <a:noFill/>
          </a:ln>
        </p:spPr>
        <p:txBody>
          <a:bodyPr anchorCtr="0" anchor="t" bIns="46800" lIns="90000" spcFirstLastPara="1" rIns="90000" wrap="square" tIns="46800"/>
          <a:lstStyle>
            <a:lvl1pPr indent="-228600" lvl="0" marL="457200" marR="0" rtl="0" algn="l">
              <a:lnSpc>
                <a:spcPct val="100000"/>
              </a:lnSpc>
              <a:spcBef>
                <a:spcPts val="800"/>
              </a:spcBef>
              <a:spcAft>
                <a:spcPts val="0"/>
              </a:spcAft>
              <a:buSzPts val="1400"/>
              <a:buNone/>
              <a:defRPr b="0" i="0" sz="3200" u="none" cap="none" strike="noStrike">
                <a:solidFill>
                  <a:srgbClr val="FFFFFF"/>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FFFFFF"/>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FFFFFF"/>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9pPr>
          </a:lstStyle>
          <a:p/>
        </p:txBody>
      </p:sp>
      <p:sp>
        <p:nvSpPr>
          <p:cNvPr id="43" name="Google Shape;43;p1"/>
          <p:cNvSpPr/>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44" name="Google Shape;44;p1"/>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45" name="Google Shape;45;p1"/>
          <p:cNvSpPr txBox="1"/>
          <p:nvPr>
            <p:ph idx="12" type="sldNum"/>
          </p:nvPr>
        </p:nvSpPr>
        <p:spPr>
          <a:xfrm>
            <a:off x="6553200" y="6248400"/>
            <a:ext cx="2130300" cy="453900"/>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effectLst>
                  <a:outerShdw blurRad="38100" algn="tl" dir="2700000" dist="38100">
                    <a:srgbClr val="C0C0C0"/>
                  </a:outerShdw>
                </a:effectLst>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50" name="Shape 50"/>
        <p:cNvGrpSpPr/>
        <p:nvPr/>
      </p:nvGrpSpPr>
      <p:grpSpPr>
        <a:xfrm>
          <a:off x="0" y="0"/>
          <a:ext cx="0" cy="0"/>
          <a:chOff x="0" y="0"/>
          <a:chExt cx="0" cy="0"/>
        </a:xfrm>
      </p:grpSpPr>
      <p:grpSp>
        <p:nvGrpSpPr>
          <p:cNvPr id="51" name="Google Shape;51;p3"/>
          <p:cNvGrpSpPr/>
          <p:nvPr/>
        </p:nvGrpSpPr>
        <p:grpSpPr>
          <a:xfrm>
            <a:off x="3600450" y="4897438"/>
            <a:ext cx="5453062" cy="1970087"/>
            <a:chOff x="2268" y="3085"/>
            <a:chExt cx="3435" cy="1241"/>
          </a:xfrm>
        </p:grpSpPr>
        <p:grpSp>
          <p:nvGrpSpPr>
            <p:cNvPr id="52" name="Google Shape;52;p3"/>
            <p:cNvGrpSpPr/>
            <p:nvPr/>
          </p:nvGrpSpPr>
          <p:grpSpPr>
            <a:xfrm>
              <a:off x="2268" y="3934"/>
              <a:ext cx="673" cy="392"/>
              <a:chOff x="2268" y="3934"/>
              <a:chExt cx="673" cy="392"/>
            </a:xfrm>
          </p:grpSpPr>
          <p:sp>
            <p:nvSpPr>
              <p:cNvPr id="53" name="Google Shape;53;p3"/>
              <p:cNvSpPr/>
              <p:nvPr/>
            </p:nvSpPr>
            <p:spPr>
              <a:xfrm>
                <a:off x="2268" y="3934"/>
                <a:ext cx="600" cy="300"/>
              </a:xfrm>
              <a:prstGeom prst="ellipse">
                <a:avLst/>
              </a:prstGeom>
              <a:gradFill>
                <a:gsLst>
                  <a:gs pos="0">
                    <a:srgbClr val="9966FF"/>
                  </a:gs>
                  <a:gs pos="100000">
                    <a:srgbClr val="865AE0"/>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4" name="Google Shape;54;p3"/>
              <p:cNvSpPr/>
              <p:nvPr/>
            </p:nvSpPr>
            <p:spPr>
              <a:xfrm>
                <a:off x="2314" y="3958"/>
                <a:ext cx="600" cy="300"/>
              </a:xfrm>
              <a:prstGeom prst="ellipse">
                <a:avLst/>
              </a:prstGeom>
              <a:gradFill>
                <a:gsLst>
                  <a:gs pos="0">
                    <a:srgbClr val="865AE0"/>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5" name="Google Shape;55;p3"/>
              <p:cNvSpPr/>
              <p:nvPr/>
            </p:nvSpPr>
            <p:spPr>
              <a:xfrm>
                <a:off x="2341" y="3979"/>
                <a:ext cx="600" cy="300"/>
              </a:xfrm>
              <a:prstGeom prst="ellipse">
                <a:avLst/>
              </a:prstGeom>
              <a:gradFill>
                <a:gsLst>
                  <a:gs pos="0">
                    <a:srgbClr val="9966FF"/>
                  </a:gs>
                  <a:gs pos="100000">
                    <a:srgbClr val="8B5DE8"/>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6" name="Google Shape;56;p3"/>
              <p:cNvSpPr/>
              <p:nvPr/>
            </p:nvSpPr>
            <p:spPr>
              <a:xfrm>
                <a:off x="2368" y="3997"/>
                <a:ext cx="300" cy="3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7" name="Google Shape;57;p3"/>
              <p:cNvSpPr/>
              <p:nvPr/>
            </p:nvSpPr>
            <p:spPr>
              <a:xfrm>
                <a:off x="2385" y="4005"/>
                <a:ext cx="300" cy="3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8" name="Google Shape;58;p3"/>
              <p:cNvSpPr/>
              <p:nvPr/>
            </p:nvSpPr>
            <p:spPr>
              <a:xfrm>
                <a:off x="2437" y="4026"/>
                <a:ext cx="300" cy="3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59" name="Google Shape;59;p3"/>
              <p:cNvSpPr/>
              <p:nvPr/>
            </p:nvSpPr>
            <p:spPr>
              <a:xfrm>
                <a:off x="2476" y="4056"/>
                <a:ext cx="300" cy="0"/>
              </a:xfrm>
              <a:prstGeom prst="ellipse">
                <a:avLst/>
              </a:prstGeom>
              <a:gradFill>
                <a:gsLst>
                  <a:gs pos="0">
                    <a:srgbClr val="8B5DE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0" name="Google Shape;60;p3"/>
              <p:cNvSpPr/>
              <p:nvPr/>
            </p:nvSpPr>
            <p:spPr>
              <a:xfrm>
                <a:off x="2542" y="4097"/>
                <a:ext cx="0" cy="0"/>
              </a:xfrm>
              <a:prstGeom prst="ellipse">
                <a:avLst/>
              </a:pr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sp>
          <p:nvSpPr>
            <p:cNvPr id="61" name="Google Shape;61;p3"/>
            <p:cNvSpPr/>
            <p:nvPr/>
          </p:nvSpPr>
          <p:spPr>
            <a:xfrm>
              <a:off x="3686" y="3810"/>
              <a:ext cx="600" cy="300"/>
            </a:xfrm>
            <a:prstGeom prst="ellipse">
              <a:avLst/>
            </a:prstGeom>
            <a:gradFill>
              <a:gsLst>
                <a:gs pos="0">
                  <a:srgbClr val="8B5DE8"/>
                </a:gs>
                <a:gs pos="100000">
                  <a:srgbClr val="99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2" name="Google Shape;62;p3"/>
            <p:cNvSpPr/>
            <p:nvPr/>
          </p:nvSpPr>
          <p:spPr>
            <a:xfrm>
              <a:off x="3726" y="3840"/>
              <a:ext cx="300" cy="300"/>
            </a:xfrm>
            <a:prstGeom prst="ellipse">
              <a:avLst/>
            </a:pr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3" name="Google Shape;63;p3"/>
            <p:cNvSpPr/>
            <p:nvPr/>
          </p:nvSpPr>
          <p:spPr>
            <a:xfrm>
              <a:off x="3782" y="3872"/>
              <a:ext cx="300" cy="3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4" name="Google Shape;64;p3"/>
            <p:cNvSpPr/>
            <p:nvPr/>
          </p:nvSpPr>
          <p:spPr>
            <a:xfrm>
              <a:off x="3822" y="3896"/>
              <a:ext cx="300" cy="30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5" name="Google Shape;65;p3"/>
            <p:cNvSpPr/>
            <p:nvPr/>
          </p:nvSpPr>
          <p:spPr>
            <a:xfrm>
              <a:off x="3856" y="3922"/>
              <a:ext cx="300" cy="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6" name="Google Shape;66;p3"/>
            <p:cNvSpPr/>
            <p:nvPr/>
          </p:nvSpPr>
          <p:spPr>
            <a:xfrm>
              <a:off x="3910" y="3948"/>
              <a:ext cx="0" cy="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nvGrpSpPr>
            <p:cNvPr id="67" name="Google Shape;67;p3"/>
            <p:cNvGrpSpPr/>
            <p:nvPr/>
          </p:nvGrpSpPr>
          <p:grpSpPr>
            <a:xfrm>
              <a:off x="4546" y="3608"/>
              <a:ext cx="600" cy="370"/>
              <a:chOff x="4546" y="3608"/>
              <a:chExt cx="600" cy="370"/>
            </a:xfrm>
          </p:grpSpPr>
          <p:sp>
            <p:nvSpPr>
              <p:cNvPr id="68" name="Google Shape;68;p3"/>
              <p:cNvSpPr/>
              <p:nvPr/>
            </p:nvSpPr>
            <p:spPr>
              <a:xfrm>
                <a:off x="4546" y="3608"/>
                <a:ext cx="600" cy="300"/>
              </a:xfrm>
              <a:prstGeom prst="ellipse">
                <a:avLst/>
              </a:prstGeom>
              <a:gradFill>
                <a:gsLst>
                  <a:gs pos="0">
                    <a:srgbClr val="9966FF"/>
                  </a:gs>
                  <a:gs pos="100000">
                    <a:srgbClr val="9060F0"/>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69" name="Google Shape;69;p3"/>
              <p:cNvSpPr/>
              <p:nvPr/>
            </p:nvSpPr>
            <p:spPr>
              <a:xfrm>
                <a:off x="4578" y="3630"/>
                <a:ext cx="300" cy="300"/>
              </a:xfrm>
              <a:prstGeom prst="ellipse">
                <a:avLst/>
              </a:pr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0" name="Google Shape;70;p3"/>
              <p:cNvSpPr/>
              <p:nvPr/>
            </p:nvSpPr>
            <p:spPr>
              <a:xfrm>
                <a:off x="4610" y="3650"/>
                <a:ext cx="300" cy="3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1" name="Google Shape;71;p3"/>
              <p:cNvSpPr/>
              <p:nvPr/>
            </p:nvSpPr>
            <p:spPr>
              <a:xfrm>
                <a:off x="4654" y="3678"/>
                <a:ext cx="300" cy="3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2" name="Google Shape;72;p3"/>
              <p:cNvSpPr/>
              <p:nvPr/>
            </p:nvSpPr>
            <p:spPr>
              <a:xfrm>
                <a:off x="4690" y="3698"/>
                <a:ext cx="300" cy="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3" name="Google Shape;73;p3"/>
              <p:cNvSpPr/>
              <p:nvPr/>
            </p:nvSpPr>
            <p:spPr>
              <a:xfrm>
                <a:off x="4738" y="3728"/>
                <a:ext cx="0" cy="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grpSp>
          <p:nvGrpSpPr>
            <p:cNvPr id="74" name="Google Shape;74;p3"/>
            <p:cNvGrpSpPr/>
            <p:nvPr/>
          </p:nvGrpSpPr>
          <p:grpSpPr>
            <a:xfrm>
              <a:off x="5381" y="3085"/>
              <a:ext cx="322" cy="40"/>
              <a:chOff x="5381" y="3085"/>
              <a:chExt cx="322" cy="40"/>
            </a:xfrm>
          </p:grpSpPr>
          <p:sp>
            <p:nvSpPr>
              <p:cNvPr id="75" name="Google Shape;75;p3"/>
              <p:cNvSpPr/>
              <p:nvPr/>
            </p:nvSpPr>
            <p:spPr>
              <a:xfrm>
                <a:off x="5381" y="3085"/>
                <a:ext cx="300" cy="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6" name="Google Shape;76;p3"/>
              <p:cNvSpPr/>
              <p:nvPr/>
            </p:nvSpPr>
            <p:spPr>
              <a:xfrm>
                <a:off x="5403" y="3099"/>
                <a:ext cx="300" cy="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7" name="Google Shape;77;p3"/>
              <p:cNvSpPr/>
              <p:nvPr/>
            </p:nvSpPr>
            <p:spPr>
              <a:xfrm>
                <a:off x="5431" y="3109"/>
                <a:ext cx="0" cy="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78" name="Google Shape;78;p3"/>
              <p:cNvSpPr/>
              <p:nvPr/>
            </p:nvSpPr>
            <p:spPr>
              <a:xfrm>
                <a:off x="5458" y="3125"/>
                <a:ext cx="0" cy="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grpSp>
      </p:grpSp>
      <p:sp>
        <p:nvSpPr>
          <p:cNvPr id="79" name="Google Shape;79;p3"/>
          <p:cNvSpPr txBox="1"/>
          <p:nvPr>
            <p:ph type="title"/>
          </p:nvPr>
        </p:nvSpPr>
        <p:spPr>
          <a:xfrm>
            <a:off x="457200" y="130175"/>
            <a:ext cx="8226300" cy="1431900"/>
          </a:xfrm>
          <a:prstGeom prst="rect">
            <a:avLst/>
          </a:prstGeom>
          <a:noFill/>
          <a:ln>
            <a:noFill/>
          </a:ln>
        </p:spPr>
        <p:txBody>
          <a:bodyPr anchorCtr="1" anchor="ctr" bIns="46800" lIns="90000" spcFirstLastPara="1" rIns="90000" wrap="square" tIns="46800"/>
          <a:lstStyle>
            <a:lvl1pPr lvl="0"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rgbClr val="D9D9FF"/>
                </a:solidFill>
                <a:latin typeface="Arial"/>
                <a:ea typeface="Arial"/>
                <a:cs typeface="Arial"/>
                <a:sym typeface="Arial"/>
              </a:defRPr>
            </a:lvl9pPr>
          </a:lstStyle>
          <a:p/>
        </p:txBody>
      </p:sp>
      <p:sp>
        <p:nvSpPr>
          <p:cNvPr id="80" name="Google Shape;80;p3"/>
          <p:cNvSpPr/>
          <p:nvPr/>
        </p:nvSpPr>
        <p:spPr>
          <a:xfrm>
            <a:off x="457200" y="6248400"/>
            <a:ext cx="21336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81" name="Google Shape;81;p3"/>
          <p:cNvSpPr/>
          <p:nvPr/>
        </p:nvSpPr>
        <p:spPr>
          <a:xfrm>
            <a:off x="3124200" y="6248400"/>
            <a:ext cx="28956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82" name="Google Shape;82;p3"/>
          <p:cNvSpPr txBox="1"/>
          <p:nvPr>
            <p:ph idx="12" type="sldNum"/>
          </p:nvPr>
        </p:nvSpPr>
        <p:spPr>
          <a:xfrm>
            <a:off x="6553200" y="6248400"/>
            <a:ext cx="2130300" cy="457200"/>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2400"/>
              <a:buFont typeface="Arial"/>
              <a:buNone/>
              <a:defRPr b="0" i="0" sz="2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83" name="Google Shape;83;p3"/>
          <p:cNvSpPr txBox="1"/>
          <p:nvPr>
            <p:ph idx="1" type="body"/>
          </p:nvPr>
        </p:nvSpPr>
        <p:spPr>
          <a:xfrm>
            <a:off x="457200" y="1676400"/>
            <a:ext cx="8226300" cy="4451400"/>
          </a:xfrm>
          <a:prstGeom prst="rect">
            <a:avLst/>
          </a:prstGeom>
          <a:noFill/>
          <a:ln>
            <a:noFill/>
          </a:ln>
        </p:spPr>
        <p:txBody>
          <a:bodyPr anchorCtr="0" anchor="t" bIns="46800" lIns="90000" spcFirstLastPara="1" rIns="90000" wrap="square" tIns="46800"/>
          <a:lstStyle>
            <a:lvl1pPr indent="-228600" lvl="0" marL="457200" marR="0" rtl="0" algn="l">
              <a:lnSpc>
                <a:spcPct val="100000"/>
              </a:lnSpc>
              <a:spcBef>
                <a:spcPts val="800"/>
              </a:spcBef>
              <a:spcAft>
                <a:spcPts val="0"/>
              </a:spcAft>
              <a:buSzPts val="1400"/>
              <a:buNone/>
              <a:defRPr b="0" i="0" sz="3200" u="none" cap="none" strike="noStrike">
                <a:solidFill>
                  <a:srgbClr val="FFFFFF"/>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FFFFFF"/>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FFFFFF"/>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FFFF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4"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93" name="Shape 93"/>
        <p:cNvGrpSpPr/>
        <p:nvPr/>
      </p:nvGrpSpPr>
      <p:grpSpPr>
        <a:xfrm>
          <a:off x="0" y="0"/>
          <a:ext cx="0" cy="0"/>
          <a:chOff x="0" y="0"/>
          <a:chExt cx="0" cy="0"/>
        </a:xfrm>
      </p:grpSpPr>
      <p:sp>
        <p:nvSpPr>
          <p:cNvPr id="94" name="Google Shape;94;p5"/>
          <p:cNvSpPr txBox="1"/>
          <p:nvPr/>
        </p:nvSpPr>
        <p:spPr>
          <a:xfrm>
            <a:off x="838200" y="457200"/>
            <a:ext cx="7848600" cy="2765400"/>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5400"/>
              <a:buFont typeface="Arial"/>
              <a:buNone/>
            </a:pPr>
            <a:r>
              <a:rPr b="1" i="0" lang="en-US" sz="5400" u="none">
                <a:solidFill>
                  <a:srgbClr val="D9D9FF"/>
                </a:solidFill>
                <a:effectLst>
                  <a:outerShdw blurRad="38100" algn="tl" dir="2700000" dist="38100">
                    <a:srgbClr val="C0C0C0"/>
                  </a:outerShdw>
                </a:effectLst>
                <a:latin typeface="Arial"/>
                <a:ea typeface="Arial"/>
                <a:cs typeface="Arial"/>
                <a:sym typeface="Arial"/>
              </a:rPr>
              <a:t>Cryptography and Network Secur</a:t>
            </a:r>
            <a:r>
              <a:rPr b="1" lang="en-US" sz="5400">
                <a:solidFill>
                  <a:srgbClr val="D9D9FF"/>
                </a:solidFill>
                <a:effectLst>
                  <a:outerShdw blurRad="38100" algn="tl" dir="2700000" dist="38100">
                    <a:srgbClr val="C0C0C0"/>
                  </a:outerShdw>
                </a:effectLst>
              </a:rPr>
              <a:t>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64" name="Shape 164"/>
        <p:cNvGrpSpPr/>
        <p:nvPr/>
      </p:nvGrpSpPr>
      <p:grpSpPr>
        <a:xfrm>
          <a:off x="0" y="0"/>
          <a:ext cx="0" cy="0"/>
          <a:chOff x="0" y="0"/>
          <a:chExt cx="0" cy="0"/>
        </a:xfrm>
      </p:grpSpPr>
      <p:sp>
        <p:nvSpPr>
          <p:cNvPr id="165" name="Google Shape;165;p1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Substitute Bytes</a:t>
            </a:r>
            <a:endParaRPr/>
          </a:p>
        </p:txBody>
      </p:sp>
      <p:pic>
        <p:nvPicPr>
          <p:cNvPr id="166" name="Google Shape;166;p14"/>
          <p:cNvPicPr preferRelativeResize="0"/>
          <p:nvPr/>
        </p:nvPicPr>
        <p:blipFill rotWithShape="1">
          <a:blip r:embed="rId3">
            <a:alphaModFix/>
          </a:blip>
          <a:srcRect b="0" l="0" r="0" t="0"/>
          <a:stretch/>
        </p:blipFill>
        <p:spPr>
          <a:xfrm>
            <a:off x="1295400" y="1828800"/>
            <a:ext cx="7023100" cy="412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72" name="Shape 172"/>
        <p:cNvGrpSpPr/>
        <p:nvPr/>
      </p:nvGrpSpPr>
      <p:grpSpPr>
        <a:xfrm>
          <a:off x="0" y="0"/>
          <a:ext cx="0" cy="0"/>
          <a:chOff x="0" y="0"/>
          <a:chExt cx="0" cy="0"/>
        </a:xfrm>
      </p:grpSpPr>
      <p:sp>
        <p:nvSpPr>
          <p:cNvPr id="173" name="Google Shape;173;p1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Substitute Bytes Example</a:t>
            </a:r>
            <a:endParaRPr/>
          </a:p>
        </p:txBody>
      </p:sp>
      <p:pic>
        <p:nvPicPr>
          <p:cNvPr id="174" name="Google Shape;174;p15"/>
          <p:cNvPicPr preferRelativeResize="0"/>
          <p:nvPr/>
        </p:nvPicPr>
        <p:blipFill rotWithShape="1">
          <a:blip r:embed="rId3">
            <a:alphaModFix/>
          </a:blip>
          <a:srcRect b="0" l="0" r="0" t="0"/>
          <a:stretch/>
        </p:blipFill>
        <p:spPr>
          <a:xfrm>
            <a:off x="1828800" y="2133600"/>
            <a:ext cx="5657850" cy="17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80" name="Shape 180"/>
        <p:cNvGrpSpPr/>
        <p:nvPr/>
      </p:nvGrpSpPr>
      <p:grpSpPr>
        <a:xfrm>
          <a:off x="0" y="0"/>
          <a:ext cx="0" cy="0"/>
          <a:chOff x="0" y="0"/>
          <a:chExt cx="0" cy="0"/>
        </a:xfrm>
      </p:grpSpPr>
      <p:sp>
        <p:nvSpPr>
          <p:cNvPr id="181" name="Google Shape;181;p16"/>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Shift Rows</a:t>
            </a:r>
            <a:endParaRPr/>
          </a:p>
        </p:txBody>
      </p:sp>
      <p:sp>
        <p:nvSpPr>
          <p:cNvPr id="182" name="Google Shape;182;p16"/>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a circular byte shift in each each</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1</a:t>
            </a:r>
            <a:r>
              <a:rPr b="0" baseline="30000" i="0" lang="en-US" sz="2400" u="none" cap="none" strike="noStrike">
                <a:solidFill>
                  <a:srgbClr val="FFFFFF"/>
                </a:solidFill>
                <a:effectLst>
                  <a:outerShdw blurRad="38100" algn="tl" dir="2700000" dist="38100">
                    <a:srgbClr val="C0C0C0"/>
                  </a:outerShdw>
                </a:effectLst>
                <a:latin typeface="Arial"/>
                <a:ea typeface="Arial"/>
                <a:cs typeface="Arial"/>
                <a:sym typeface="Arial"/>
              </a:rPr>
              <a:t>st</a:t>
            </a: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 row is unchanged</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2</a:t>
            </a:r>
            <a:r>
              <a:rPr b="0" baseline="30000" i="0" lang="en-US" sz="2400" u="none" cap="none" strike="noStrike">
                <a:solidFill>
                  <a:srgbClr val="FFFFFF"/>
                </a:solidFill>
                <a:effectLst>
                  <a:outerShdw blurRad="38100" algn="tl" dir="2700000" dist="38100">
                    <a:srgbClr val="C0C0C0"/>
                  </a:outerShdw>
                </a:effectLst>
                <a:latin typeface="Arial"/>
                <a:ea typeface="Arial"/>
                <a:cs typeface="Arial"/>
                <a:sym typeface="Arial"/>
              </a:rPr>
              <a:t>nd</a:t>
            </a: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 row does 1 byte circular shift to left</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3rd row does 2 byte circular shift to left</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4th row does 3 byte circular shift to left</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decrypt inverts using shifts to right</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since state is processed by columns, this step permutes bytes between the columns</a:t>
            </a:r>
            <a:endParaRPr/>
          </a:p>
          <a:p>
            <a:pPr indent="-282575" lvl="1" marL="739775" marR="0" rtl="0" algn="l">
              <a:lnSpc>
                <a:spcPct val="90000"/>
              </a:lnSpc>
              <a:spcBef>
                <a:spcPts val="600"/>
              </a:spcBef>
              <a:spcAft>
                <a:spcPts val="0"/>
              </a:spcAft>
              <a:buClr>
                <a:srgbClr val="FFFFFF"/>
              </a:buClr>
              <a:buSzPts val="2400"/>
              <a:buFont typeface="Arial"/>
              <a:buNone/>
            </a:pPr>
            <a:r>
              <a:t/>
            </a:r>
            <a:endParaRPr b="0" i="0" sz="2400" u="none" cap="none" strike="noStrike">
              <a:solidFill>
                <a:srgbClr val="FFFFFF"/>
              </a:solidFill>
              <a:effectLst>
                <a:outerShdw blurRad="38100" algn="tl" dir="2700000" dist="38100">
                  <a:srgbClr val="C0C0C0"/>
                </a:outerShdw>
              </a:effectLst>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FFFFFF"/>
              </a:solidFill>
              <a:effectLst>
                <a:outerShdw blurRad="38100" algn="tl" dir="2700000" dist="38100">
                  <a:srgbClr val="C0C0C0"/>
                </a:outerShdw>
              </a:effectLs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88" name="Shape 188"/>
        <p:cNvGrpSpPr/>
        <p:nvPr/>
      </p:nvGrpSpPr>
      <p:grpSpPr>
        <a:xfrm>
          <a:off x="0" y="0"/>
          <a:ext cx="0" cy="0"/>
          <a:chOff x="0" y="0"/>
          <a:chExt cx="0" cy="0"/>
        </a:xfrm>
      </p:grpSpPr>
      <p:sp>
        <p:nvSpPr>
          <p:cNvPr id="189" name="Google Shape;189;p1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Shift Rows</a:t>
            </a:r>
            <a:endParaRPr/>
          </a:p>
        </p:txBody>
      </p:sp>
      <p:pic>
        <p:nvPicPr>
          <p:cNvPr id="190" name="Google Shape;190;p17"/>
          <p:cNvPicPr preferRelativeResize="0"/>
          <p:nvPr/>
        </p:nvPicPr>
        <p:blipFill rotWithShape="1">
          <a:blip r:embed="rId3">
            <a:alphaModFix/>
          </a:blip>
          <a:srcRect b="0" l="0" r="0" t="0"/>
          <a:stretch/>
        </p:blipFill>
        <p:spPr>
          <a:xfrm>
            <a:off x="990600" y="1371600"/>
            <a:ext cx="7162800" cy="2349500"/>
          </a:xfrm>
          <a:prstGeom prst="rect">
            <a:avLst/>
          </a:prstGeom>
          <a:noFill/>
          <a:ln>
            <a:noFill/>
          </a:ln>
        </p:spPr>
      </p:pic>
      <p:pic>
        <p:nvPicPr>
          <p:cNvPr id="191" name="Google Shape;191;p17"/>
          <p:cNvPicPr preferRelativeResize="0"/>
          <p:nvPr/>
        </p:nvPicPr>
        <p:blipFill rotWithShape="1">
          <a:blip r:embed="rId4">
            <a:alphaModFix/>
          </a:blip>
          <a:srcRect b="0" l="0" r="0" t="0"/>
          <a:stretch/>
        </p:blipFill>
        <p:spPr>
          <a:xfrm>
            <a:off x="1752600" y="4267200"/>
            <a:ext cx="5524500" cy="16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97" name="Shape 197"/>
        <p:cNvGrpSpPr/>
        <p:nvPr/>
      </p:nvGrpSpPr>
      <p:grpSpPr>
        <a:xfrm>
          <a:off x="0" y="0"/>
          <a:ext cx="0" cy="0"/>
          <a:chOff x="0" y="0"/>
          <a:chExt cx="0" cy="0"/>
        </a:xfrm>
      </p:grpSpPr>
      <p:sp>
        <p:nvSpPr>
          <p:cNvPr id="198" name="Google Shape;198;p18"/>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Mix Columns</a:t>
            </a:r>
            <a:endParaRPr/>
          </a:p>
        </p:txBody>
      </p:sp>
      <p:sp>
        <p:nvSpPr>
          <p:cNvPr id="199" name="Google Shape;199;p18"/>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effectLst>
                  <a:outerShdw blurRad="38100" algn="tl" dir="2700000" dist="38100">
                    <a:srgbClr val="C0C0C0"/>
                  </a:outerShdw>
                </a:effectLst>
                <a:latin typeface="Arial"/>
                <a:ea typeface="Arial"/>
                <a:cs typeface="Arial"/>
                <a:sym typeface="Arial"/>
              </a:rPr>
              <a:t>each column is processed separately</a:t>
            </a:r>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effectLst>
                  <a:outerShdw blurRad="38100" algn="tl" dir="2700000" dist="38100">
                    <a:srgbClr val="C0C0C0"/>
                  </a:outerShdw>
                </a:effectLst>
                <a:latin typeface="Arial"/>
                <a:ea typeface="Arial"/>
                <a:cs typeface="Arial"/>
                <a:sym typeface="Arial"/>
              </a:rPr>
              <a:t>each byte is replaced by a value dependent on all 4 bytes in the column</a:t>
            </a:r>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effectLst>
                  <a:outerShdw blurRad="38100" algn="tl" dir="2700000" dist="38100">
                    <a:srgbClr val="C0C0C0"/>
                  </a:outerShdw>
                </a:effectLst>
                <a:latin typeface="Arial"/>
                <a:ea typeface="Arial"/>
                <a:cs typeface="Arial"/>
                <a:sym typeface="Arial"/>
              </a:rPr>
              <a:t>effectively a matrix multiplication in GF(2</a:t>
            </a:r>
            <a:r>
              <a:rPr b="0" baseline="30000" i="0" lang="en-US" sz="3200" u="none">
                <a:solidFill>
                  <a:srgbClr val="FFFFFF"/>
                </a:solidFill>
                <a:effectLst>
                  <a:outerShdw blurRad="38100" algn="tl" dir="2700000" dist="38100">
                    <a:srgbClr val="C0C0C0"/>
                  </a:outerShdw>
                </a:effectLst>
                <a:latin typeface="Arial"/>
                <a:ea typeface="Arial"/>
                <a:cs typeface="Arial"/>
                <a:sym typeface="Arial"/>
              </a:rPr>
              <a:t>8</a:t>
            </a:r>
            <a:r>
              <a:rPr b="0" i="0" lang="en-US" sz="3200" u="none">
                <a:solidFill>
                  <a:srgbClr val="FFFFFF"/>
                </a:solidFill>
                <a:effectLst>
                  <a:outerShdw blurRad="38100" algn="tl" dir="2700000" dist="38100">
                    <a:srgbClr val="C0C0C0"/>
                  </a:outerShdw>
                </a:effectLst>
                <a:latin typeface="Arial"/>
                <a:ea typeface="Arial"/>
                <a:cs typeface="Arial"/>
                <a:sym typeface="Arial"/>
              </a:rPr>
              <a:t>) using prime poly m(x) =x</a:t>
            </a:r>
            <a:r>
              <a:rPr b="0" baseline="30000" i="0" lang="en-US" sz="3200" u="none">
                <a:solidFill>
                  <a:srgbClr val="FFFFFF"/>
                </a:solidFill>
                <a:effectLst>
                  <a:outerShdw blurRad="38100" algn="tl" dir="2700000" dist="38100">
                    <a:srgbClr val="C0C0C0"/>
                  </a:outerShdw>
                </a:effectLst>
                <a:latin typeface="Arial"/>
                <a:ea typeface="Arial"/>
                <a:cs typeface="Arial"/>
                <a:sym typeface="Arial"/>
              </a:rPr>
              <a:t>8</a:t>
            </a:r>
            <a:r>
              <a:rPr b="0" i="0" lang="en-US" sz="3200" u="none">
                <a:solidFill>
                  <a:srgbClr val="FFFFFF"/>
                </a:solidFill>
                <a:effectLst>
                  <a:outerShdw blurRad="38100" algn="tl" dir="2700000" dist="38100">
                    <a:srgbClr val="C0C0C0"/>
                  </a:outerShdw>
                </a:effectLst>
                <a:latin typeface="Arial"/>
                <a:ea typeface="Arial"/>
                <a:cs typeface="Arial"/>
                <a:sym typeface="Arial"/>
              </a:rPr>
              <a:t>+x</a:t>
            </a:r>
            <a:r>
              <a:rPr b="0" baseline="30000" i="0" lang="en-US" sz="3200" u="none">
                <a:solidFill>
                  <a:srgbClr val="FFFFFF"/>
                </a:solidFill>
                <a:effectLst>
                  <a:outerShdw blurRad="38100" algn="tl" dir="2700000" dist="38100">
                    <a:srgbClr val="C0C0C0"/>
                  </a:outerShdw>
                </a:effectLst>
                <a:latin typeface="Arial"/>
                <a:ea typeface="Arial"/>
                <a:cs typeface="Arial"/>
                <a:sym typeface="Arial"/>
              </a:rPr>
              <a:t>4</a:t>
            </a:r>
            <a:r>
              <a:rPr b="0" i="0" lang="en-US" sz="3200" u="none">
                <a:solidFill>
                  <a:srgbClr val="FFFFFF"/>
                </a:solidFill>
                <a:effectLst>
                  <a:outerShdw blurRad="38100" algn="tl" dir="2700000" dist="38100">
                    <a:srgbClr val="C0C0C0"/>
                  </a:outerShdw>
                </a:effectLst>
                <a:latin typeface="Arial"/>
                <a:ea typeface="Arial"/>
                <a:cs typeface="Arial"/>
                <a:sym typeface="Arial"/>
              </a:rPr>
              <a:t>+x</a:t>
            </a:r>
            <a:r>
              <a:rPr b="0" baseline="30000" i="0" lang="en-US" sz="3200" u="none">
                <a:solidFill>
                  <a:srgbClr val="FFFFFF"/>
                </a:solidFill>
                <a:effectLst>
                  <a:outerShdw blurRad="38100" algn="tl" dir="2700000" dist="38100">
                    <a:srgbClr val="C0C0C0"/>
                  </a:outerShdw>
                </a:effectLst>
                <a:latin typeface="Arial"/>
                <a:ea typeface="Arial"/>
                <a:cs typeface="Arial"/>
                <a:sym typeface="Arial"/>
              </a:rPr>
              <a:t>3</a:t>
            </a:r>
            <a:r>
              <a:rPr b="0" i="0" lang="en-US" sz="3200" u="none">
                <a:solidFill>
                  <a:srgbClr val="FFFFFF"/>
                </a:solidFill>
                <a:effectLst>
                  <a:outerShdw blurRad="38100" algn="tl" dir="2700000" dist="38100">
                    <a:srgbClr val="C0C0C0"/>
                  </a:outerShdw>
                </a:effectLst>
                <a:latin typeface="Arial"/>
                <a:ea typeface="Arial"/>
                <a:cs typeface="Arial"/>
                <a:sym typeface="Arial"/>
              </a:rPr>
              <a:t>+x+1</a:t>
            </a:r>
            <a:endParaRPr/>
          </a:p>
        </p:txBody>
      </p:sp>
      <p:pic>
        <p:nvPicPr>
          <p:cNvPr id="200" name="Google Shape;200;p18"/>
          <p:cNvPicPr preferRelativeResize="0"/>
          <p:nvPr/>
        </p:nvPicPr>
        <p:blipFill rotWithShape="1">
          <a:blip r:embed="rId3">
            <a:alphaModFix/>
          </a:blip>
          <a:srcRect b="0" l="0" r="0" t="0"/>
          <a:stretch/>
        </p:blipFill>
        <p:spPr>
          <a:xfrm>
            <a:off x="900112" y="4508500"/>
            <a:ext cx="7200900" cy="161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206" name="Shape 206"/>
        <p:cNvGrpSpPr/>
        <p:nvPr/>
      </p:nvGrpSpPr>
      <p:grpSpPr>
        <a:xfrm>
          <a:off x="0" y="0"/>
          <a:ext cx="0" cy="0"/>
          <a:chOff x="0" y="0"/>
          <a:chExt cx="0" cy="0"/>
        </a:xfrm>
      </p:grpSpPr>
      <p:sp>
        <p:nvSpPr>
          <p:cNvPr id="207" name="Google Shape;207;p19"/>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Mix Columns</a:t>
            </a:r>
            <a:endParaRPr/>
          </a:p>
        </p:txBody>
      </p:sp>
      <p:pic>
        <p:nvPicPr>
          <p:cNvPr id="208" name="Google Shape;208;p19"/>
          <p:cNvPicPr preferRelativeResize="0"/>
          <p:nvPr/>
        </p:nvPicPr>
        <p:blipFill rotWithShape="1">
          <a:blip r:embed="rId3">
            <a:alphaModFix/>
          </a:blip>
          <a:srcRect b="0" l="0" r="0" t="0"/>
          <a:stretch/>
        </p:blipFill>
        <p:spPr>
          <a:xfrm>
            <a:off x="992187" y="1554162"/>
            <a:ext cx="7162800" cy="374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214" name="Shape 214"/>
        <p:cNvGrpSpPr/>
        <p:nvPr/>
      </p:nvGrpSpPr>
      <p:grpSpPr>
        <a:xfrm>
          <a:off x="0" y="0"/>
          <a:ext cx="0" cy="0"/>
          <a:chOff x="0" y="0"/>
          <a:chExt cx="0" cy="0"/>
        </a:xfrm>
      </p:grpSpPr>
      <p:sp>
        <p:nvSpPr>
          <p:cNvPr id="215" name="Google Shape;215;p2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Mix Columns Example</a:t>
            </a:r>
            <a:endParaRPr/>
          </a:p>
        </p:txBody>
      </p:sp>
      <p:pic>
        <p:nvPicPr>
          <p:cNvPr id="216" name="Google Shape;216;p20"/>
          <p:cNvPicPr preferRelativeResize="0"/>
          <p:nvPr/>
        </p:nvPicPr>
        <p:blipFill rotWithShape="1">
          <a:blip r:embed="rId3">
            <a:alphaModFix/>
          </a:blip>
          <a:srcRect b="0" l="0" r="0" t="0"/>
          <a:stretch/>
        </p:blipFill>
        <p:spPr>
          <a:xfrm>
            <a:off x="1828800" y="1524000"/>
            <a:ext cx="5581650" cy="1714500"/>
          </a:xfrm>
          <a:prstGeom prst="rect">
            <a:avLst/>
          </a:prstGeom>
          <a:noFill/>
          <a:ln>
            <a:noFill/>
          </a:ln>
        </p:spPr>
      </p:pic>
      <p:pic>
        <p:nvPicPr>
          <p:cNvPr id="217" name="Google Shape;217;p20"/>
          <p:cNvPicPr preferRelativeResize="0"/>
          <p:nvPr/>
        </p:nvPicPr>
        <p:blipFill rotWithShape="1">
          <a:blip r:embed="rId4">
            <a:alphaModFix/>
          </a:blip>
          <a:srcRect b="0" l="0" r="0" t="0"/>
          <a:stretch/>
        </p:blipFill>
        <p:spPr>
          <a:xfrm>
            <a:off x="914400" y="3810000"/>
            <a:ext cx="7429500" cy="211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347" name="Shape 347"/>
        <p:cNvGrpSpPr/>
        <p:nvPr/>
      </p:nvGrpSpPr>
      <p:grpSpPr>
        <a:xfrm>
          <a:off x="0" y="0"/>
          <a:ext cx="0" cy="0"/>
          <a:chOff x="0" y="0"/>
          <a:chExt cx="0" cy="0"/>
        </a:xfrm>
      </p:grpSpPr>
      <p:sp>
        <p:nvSpPr>
          <p:cNvPr id="348" name="Google Shape;348;p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effectLst>
                  <a:outerShdw blurRad="38100" algn="tl" dir="2700000" dist="38100">
                    <a:srgbClr val="C0C0C0"/>
                  </a:outerShdw>
                </a:effectLst>
                <a:latin typeface="Arial"/>
                <a:ea typeface="Arial"/>
                <a:cs typeface="Arial"/>
                <a:sym typeface="Arial"/>
              </a:rPr>
              <a:t>AES Arithmetic</a:t>
            </a:r>
            <a:endParaRPr b="0" i="0" sz="1400" u="none" cap="none" strike="noStrike">
              <a:solidFill>
                <a:srgbClr val="000000"/>
              </a:solidFill>
              <a:latin typeface="Arial"/>
              <a:ea typeface="Arial"/>
              <a:cs typeface="Arial"/>
              <a:sym typeface="Arial"/>
            </a:endParaRPr>
          </a:p>
        </p:txBody>
      </p:sp>
      <p:sp>
        <p:nvSpPr>
          <p:cNvPr id="349" name="Google Shape;349;p1"/>
          <p:cNvSpPr txBox="1"/>
          <p:nvPr/>
        </p:nvSpPr>
        <p:spPr>
          <a:xfrm>
            <a:off x="342896" y="1741021"/>
            <a:ext cx="84582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uses arithmetic in the finite field GF(2</a:t>
            </a:r>
            <a:r>
              <a:rPr b="0" baseline="30000" i="0" lang="en-US" sz="3200" u="none" cap="none" strike="noStrike">
                <a:solidFill>
                  <a:srgbClr val="FFFFFF"/>
                </a:solidFill>
                <a:effectLst>
                  <a:outerShdw blurRad="38100" algn="tl" dir="2700000" dist="38100">
                    <a:srgbClr val="C0C0C0"/>
                  </a:outerShdw>
                </a:effectLst>
                <a:latin typeface="Arial"/>
                <a:ea typeface="Arial"/>
                <a:cs typeface="Arial"/>
                <a:sym typeface="Arial"/>
              </a:rPr>
              <a:t>8</a:t>
            </a: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with irreducible polynomial</a:t>
            </a:r>
            <a:endParaRPr b="0" i="0" sz="1400" u="none" cap="none" strike="noStrike">
              <a:solidFill>
                <a:srgbClr val="000000"/>
              </a:solidFill>
              <a:latin typeface="Arial"/>
              <a:ea typeface="Arial"/>
              <a:cs typeface="Arial"/>
              <a:sym typeface="Arial"/>
            </a:endParaRPr>
          </a:p>
          <a:p>
            <a:pPr indent="-282575" lvl="1" marL="742950" marR="0" rtl="0" algn="l">
              <a:lnSpc>
                <a:spcPct val="100000"/>
              </a:lnSpc>
              <a:spcBef>
                <a:spcPts val="700"/>
              </a:spcBef>
              <a:spcAft>
                <a:spcPts val="0"/>
              </a:spcAft>
              <a:buClr>
                <a:srgbClr val="FFFFFF"/>
              </a:buClr>
              <a:buSzPts val="2800"/>
              <a:buFont typeface="Courier New"/>
              <a:buNone/>
            </a:pPr>
            <a:r>
              <a:rPr b="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m(x) = x</a:t>
            </a:r>
            <a:r>
              <a:rPr b="0" baseline="3000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8</a:t>
            </a:r>
            <a:r>
              <a:rPr b="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 + x</a:t>
            </a:r>
            <a:r>
              <a:rPr b="0" baseline="3000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4</a:t>
            </a:r>
            <a:r>
              <a:rPr b="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 + x</a:t>
            </a:r>
            <a:r>
              <a:rPr b="0" baseline="3000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3</a:t>
            </a:r>
            <a:r>
              <a:rPr b="0" i="1"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 + x + 1</a:t>
            </a:r>
            <a:endParaRPr b="0" i="0" sz="1400" u="none" cap="none" strike="noStrike">
              <a:solidFill>
                <a:srgbClr val="000000"/>
              </a:solidFill>
              <a:latin typeface="Arial"/>
              <a:ea typeface="Arial"/>
              <a:cs typeface="Arial"/>
              <a:sym typeface="Arial"/>
            </a:endParaRPr>
          </a:p>
          <a:p>
            <a:pPr indent="-282575" lvl="1" marL="742950" marR="0" rtl="0" algn="l">
              <a:lnSpc>
                <a:spcPct val="100000"/>
              </a:lnSpc>
              <a:spcBef>
                <a:spcPts val="700"/>
              </a:spcBef>
              <a:spcAft>
                <a:spcPts val="0"/>
              </a:spcAft>
              <a:buClr>
                <a:srgbClr val="FFFFFF"/>
              </a:buClr>
              <a:buSzPts val="2800"/>
              <a:buFont typeface="Arial"/>
              <a:buNone/>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which is </a:t>
            </a:r>
            <a:r>
              <a:rPr b="0" i="0"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(100011011) </a:t>
            </a: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or </a:t>
            </a:r>
            <a:r>
              <a:rPr b="0" i="0" lang="en-US" sz="2800" u="none" cap="none" strike="noStrike">
                <a:solidFill>
                  <a:srgbClr val="FFFFFF"/>
                </a:solidFill>
                <a:effectLst>
                  <a:outerShdw blurRad="38100" algn="tl" dir="2700000" dist="38100">
                    <a:srgbClr val="C0C0C0"/>
                  </a:outerShdw>
                </a:effectLst>
                <a:latin typeface="Courier New"/>
                <a:ea typeface="Courier New"/>
                <a:cs typeface="Courier New"/>
                <a:sym typeface="Courier New"/>
              </a:rPr>
              <a:t>{11b}</a:t>
            </a:r>
            <a:endParaRPr b="0" i="0" sz="1400" u="none" cap="none" strike="noStrike">
              <a:solidFill>
                <a:srgbClr val="000000"/>
              </a:solidFill>
              <a:latin typeface="Arial"/>
              <a:ea typeface="Arial"/>
              <a:cs typeface="Arial"/>
              <a:sym typeface="Arial"/>
            </a:endParaRPr>
          </a:p>
          <a:p>
            <a:pPr indent="-339725" lvl="0" marL="339725" marR="0" rtl="0" algn="l">
              <a:lnSpc>
                <a:spcPct val="100000"/>
              </a:lnSpc>
              <a:spcBef>
                <a:spcPts val="800"/>
              </a:spcBef>
              <a:spcAft>
                <a:spcPts val="0"/>
              </a:spcAft>
              <a:buClr>
                <a:srgbClr val="5FAFFF"/>
              </a:buClr>
              <a:buSzPts val="2560"/>
              <a:buFont typeface="Noto Sans Symbols"/>
              <a:buChar char="⮚"/>
            </a:pPr>
            <a:r>
              <a:rPr b="0" i="1" lang="en-US" sz="3200" u="none" cap="none" strike="noStrike">
                <a:solidFill>
                  <a:srgbClr val="FFFFFF"/>
                </a:solidFill>
                <a:effectLst>
                  <a:outerShdw blurRad="38100" algn="tl" dir="2700000" dist="38100">
                    <a:srgbClr val="C0C0C0"/>
                  </a:outerShdw>
                </a:effectLst>
                <a:latin typeface="Arial"/>
                <a:ea typeface="Arial"/>
                <a:cs typeface="Arial"/>
                <a:sym typeface="Arial"/>
              </a:rPr>
              <a:t> </a:t>
            </a: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e.g. </a:t>
            </a:r>
            <a:endParaRPr b="0" i="0" sz="1400" u="none" cap="none" strike="noStrike">
              <a:solidFill>
                <a:srgbClr val="000000"/>
              </a:solidFill>
              <a:latin typeface="Arial"/>
              <a:ea typeface="Arial"/>
              <a:cs typeface="Arial"/>
              <a:sym typeface="Arial"/>
            </a:endParaRPr>
          </a:p>
          <a:p>
            <a:pPr indent="-282575" lvl="1" marL="742950" marR="0" rtl="0" algn="l">
              <a:lnSpc>
                <a:spcPct val="100000"/>
              </a:lnSpc>
              <a:spcBef>
                <a:spcPts val="700"/>
              </a:spcBef>
              <a:spcAft>
                <a:spcPts val="0"/>
              </a:spcAft>
              <a:buClr>
                <a:srgbClr val="FFFFFF"/>
              </a:buClr>
              <a:buSzPts val="2800"/>
              <a:buFont typeface="Arial"/>
              <a:buNone/>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{02} • {87} mod {11b} = (1 0000 1110) mod {11b}</a:t>
            </a:r>
            <a:endParaRPr b="0" i="0" sz="1400" u="none" cap="none" strike="noStrike">
              <a:solidFill>
                <a:srgbClr val="000000"/>
              </a:solidFill>
              <a:latin typeface="Arial"/>
              <a:ea typeface="Arial"/>
              <a:cs typeface="Arial"/>
              <a:sym typeface="Arial"/>
            </a:endParaRPr>
          </a:p>
          <a:p>
            <a:pPr indent="-282575" lvl="1" marL="742950" marR="0" rtl="0" algn="l">
              <a:lnSpc>
                <a:spcPct val="100000"/>
              </a:lnSpc>
              <a:spcBef>
                <a:spcPts val="700"/>
              </a:spcBef>
              <a:spcAft>
                <a:spcPts val="0"/>
              </a:spcAft>
              <a:buClr>
                <a:srgbClr val="FFFFFF"/>
              </a:buClr>
              <a:buSzPts val="2800"/>
              <a:buFont typeface="Arial"/>
              <a:buNone/>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 (1 0000 1110) xor (1 0001 1011) = (0001 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effectLst>
                <a:outerShdw blurRad="38100" algn="tl" dir="2700000" dist="38100">
                  <a:srgbClr val="C0C0C0"/>
                </a:outerShdw>
              </a:effectLs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231" name="Shape 231"/>
        <p:cNvGrpSpPr/>
        <p:nvPr/>
      </p:nvGrpSpPr>
      <p:grpSpPr>
        <a:xfrm>
          <a:off x="0" y="0"/>
          <a:ext cx="0" cy="0"/>
          <a:chOff x="0" y="0"/>
          <a:chExt cx="0" cy="0"/>
        </a:xfrm>
      </p:grpSpPr>
      <p:sp>
        <p:nvSpPr>
          <p:cNvPr id="232" name="Google Shape;232;p2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Mix Columns</a:t>
            </a:r>
            <a:endParaRPr/>
          </a:p>
        </p:txBody>
      </p:sp>
      <p:sp>
        <p:nvSpPr>
          <p:cNvPr id="233" name="Google Shape;233;p22"/>
          <p:cNvSpPr txBox="1"/>
          <p:nvPr/>
        </p:nvSpPr>
        <p:spPr>
          <a:xfrm>
            <a:off x="457200" y="1524000"/>
            <a:ext cx="8229600" cy="54228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can express each col as 4 equations</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to derive each new byte in col</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decryption requires use of inverse matrix</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with larger coefficients, hence a little harder</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have an alternate characterisation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each column a 4-term polynomial</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with coefficients in GF(2</a:t>
            </a:r>
            <a:r>
              <a:rPr b="0" baseline="30000" i="0" lang="en-US" sz="2400" u="none" cap="none" strike="noStrike">
                <a:solidFill>
                  <a:srgbClr val="FFFFFF"/>
                </a:solidFill>
                <a:effectLst>
                  <a:outerShdw blurRad="38100" algn="tl" dir="2700000" dist="38100">
                    <a:srgbClr val="C0C0C0"/>
                  </a:outerShdw>
                </a:effectLst>
                <a:latin typeface="Arial"/>
                <a:ea typeface="Arial"/>
                <a:cs typeface="Arial"/>
                <a:sym typeface="Arial"/>
              </a:rPr>
              <a:t>8</a:t>
            </a: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and polynomials multiplied modulo (x</a:t>
            </a:r>
            <a:r>
              <a:rPr b="0" baseline="30000" i="0" lang="en-US" sz="2400" u="none" cap="none" strike="noStrike">
                <a:solidFill>
                  <a:srgbClr val="FFFFFF"/>
                </a:solidFill>
                <a:effectLst>
                  <a:outerShdw blurRad="38100" algn="tl" dir="2700000" dist="38100">
                    <a:srgbClr val="C0C0C0"/>
                  </a:outerShdw>
                </a:effectLst>
                <a:latin typeface="Arial"/>
                <a:ea typeface="Arial"/>
                <a:cs typeface="Arial"/>
                <a:sym typeface="Arial"/>
              </a:rPr>
              <a:t>4</a:t>
            </a: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+1)</a:t>
            </a:r>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effectLst>
                  <a:outerShdw blurRad="38100" algn="tl" dir="2700000" dist="38100">
                    <a:srgbClr val="C0C0C0"/>
                  </a:outerShdw>
                </a:effectLst>
                <a:latin typeface="Arial"/>
                <a:ea typeface="Arial"/>
                <a:cs typeface="Arial"/>
                <a:sym typeface="Arial"/>
              </a:rPr>
              <a:t>coefficients based on linear code with maximal distance between codewords</a:t>
            </a:r>
            <a:endParaRPr/>
          </a:p>
          <a:p>
            <a:pPr indent="0" lvl="0" marL="0" marR="0" rtl="0" algn="l">
              <a:lnSpc>
                <a:spcPct val="100000"/>
              </a:lnSpc>
              <a:spcBef>
                <a:spcPts val="0"/>
              </a:spcBef>
              <a:spcAft>
                <a:spcPts val="0"/>
              </a:spcAft>
              <a:buNone/>
            </a:pPr>
            <a:r>
              <a:t/>
            </a:r>
            <a:endParaRPr b="0" i="0" sz="3200" u="none">
              <a:solidFill>
                <a:srgbClr val="FFFFFF"/>
              </a:solidFill>
              <a:effectLst>
                <a:outerShdw blurRad="38100" algn="tl" dir="2700000" dist="38100">
                  <a:srgbClr val="C0C0C0"/>
                </a:outerShdw>
              </a:effectLs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357" name="Shape 357"/>
        <p:cNvGrpSpPr/>
        <p:nvPr/>
      </p:nvGrpSpPr>
      <p:grpSpPr>
        <a:xfrm>
          <a:off x="0" y="0"/>
          <a:ext cx="0" cy="0"/>
          <a:chOff x="0" y="0"/>
          <a:chExt cx="0" cy="0"/>
        </a:xfrm>
      </p:grpSpPr>
      <p:sp>
        <p:nvSpPr>
          <p:cNvPr id="358" name="Google Shape;358;p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effectLst>
                  <a:outerShdw blurRad="38100" algn="tl" dir="2700000" dist="38100">
                    <a:srgbClr val="C0C0C0"/>
                  </a:outerShdw>
                </a:effectLst>
                <a:latin typeface="Arial"/>
                <a:ea typeface="Arial"/>
                <a:cs typeface="Arial"/>
                <a:sym typeface="Arial"/>
              </a:rPr>
              <a:t>Add Round Key</a:t>
            </a:r>
            <a:endParaRPr b="0" i="0" sz="1400" u="none" cap="none" strike="noStrike">
              <a:solidFill>
                <a:srgbClr val="000000"/>
              </a:solidFill>
              <a:latin typeface="Arial"/>
              <a:ea typeface="Arial"/>
              <a:cs typeface="Arial"/>
              <a:sym typeface="Arial"/>
            </a:endParaRPr>
          </a:p>
        </p:txBody>
      </p:sp>
      <p:sp>
        <p:nvSpPr>
          <p:cNvPr id="359" name="Google Shape;359;p1"/>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XOR state with 128-bits of the round key</a:t>
            </a:r>
            <a:endParaRPr b="0" i="0" sz="1400" u="none" cap="none" strike="noStrike">
              <a:solidFill>
                <a:srgbClr val="000000"/>
              </a:solidFill>
              <a:latin typeface="Arial"/>
              <a:ea typeface="Arial"/>
              <a:cs typeface="Arial"/>
              <a:sym typeface="Arial"/>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again processed by column (though effectively a series of byte operations)</a:t>
            </a:r>
            <a:endParaRPr b="0" i="0" sz="1400" u="none" cap="none" strike="noStrike">
              <a:solidFill>
                <a:srgbClr val="000000"/>
              </a:solidFill>
              <a:latin typeface="Arial"/>
              <a:ea typeface="Arial"/>
              <a:cs typeface="Arial"/>
              <a:sym typeface="Arial"/>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inverse for decryption identical</a:t>
            </a:r>
            <a:endParaRPr b="0" i="0" sz="1400" u="none" cap="none" strike="noStrike">
              <a:solidFill>
                <a:srgbClr val="000000"/>
              </a:solidFill>
              <a:latin typeface="Arial"/>
              <a:ea typeface="Arial"/>
              <a:cs typeface="Arial"/>
              <a:sym typeface="Arial"/>
            </a:endParaRPr>
          </a:p>
          <a:p>
            <a:pPr indent="-282575" lvl="1" marL="739775" marR="0" rtl="0" algn="l">
              <a:lnSpc>
                <a:spcPct val="100000"/>
              </a:lnSpc>
              <a:spcBef>
                <a:spcPts val="700"/>
              </a:spcBef>
              <a:spcAft>
                <a:spcPts val="0"/>
              </a:spcAft>
              <a:buClr>
                <a:srgbClr val="D9D9FF"/>
              </a:buClr>
              <a:buSzPts val="1400"/>
              <a:buFont typeface="Noto Sans Symbols"/>
              <a:buAutoNum type="alphaLcPeriod"/>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since XOR own inverse, with reversed keys</a:t>
            </a:r>
            <a:endParaRPr b="0" i="0" sz="1400" u="none" cap="none" strike="noStrike">
              <a:solidFill>
                <a:srgbClr val="000000"/>
              </a:solidFill>
              <a:latin typeface="Arial"/>
              <a:ea typeface="Arial"/>
              <a:cs typeface="Arial"/>
              <a:sym typeface="Arial"/>
            </a:endParaRPr>
          </a:p>
          <a:p>
            <a:pPr indent="-339725" lvl="0" marL="339725"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designed to be as simple as </a:t>
            </a:r>
            <a:r>
              <a:rPr lang="en-US" sz="3200">
                <a:solidFill>
                  <a:srgbClr val="FFFFFF"/>
                </a:solidFill>
                <a:effectLst>
                  <a:outerShdw blurRad="38100" algn="tl" dir="2700000" dist="38100">
                    <a:srgbClr val="C0C0C0"/>
                  </a:outerShdw>
                </a:effectLst>
              </a:rPr>
              <a:t>p</a:t>
            </a:r>
            <a:r>
              <a:rPr b="0" i="0" lang="en-US" sz="3200" u="none" cap="none" strike="noStrike">
                <a:solidFill>
                  <a:srgbClr val="FFFFFF"/>
                </a:solidFill>
                <a:effectLst>
                  <a:outerShdw blurRad="38100" algn="tl" dir="2700000" dist="38100">
                    <a:srgbClr val="C0C0C0"/>
                  </a:outerShdw>
                </a:effectLst>
                <a:latin typeface="Arial"/>
                <a:ea typeface="Arial"/>
                <a:cs typeface="Arial"/>
                <a:sym typeface="Arial"/>
              </a:rPr>
              <a:t>ossible</a:t>
            </a:r>
            <a:endParaRPr b="0" i="0" sz="1400" u="none" cap="none" strike="noStrike">
              <a:solidFill>
                <a:srgbClr val="000000"/>
              </a:solidFill>
              <a:latin typeface="Arial"/>
              <a:ea typeface="Arial"/>
              <a:cs typeface="Arial"/>
              <a:sym typeface="Arial"/>
            </a:endParaRPr>
          </a:p>
          <a:p>
            <a:pPr indent="-282575" lvl="1" marL="739775" marR="0" rtl="0" algn="l">
              <a:lnSpc>
                <a:spcPct val="100000"/>
              </a:lnSpc>
              <a:spcBef>
                <a:spcPts val="700"/>
              </a:spcBef>
              <a:spcAft>
                <a:spcPts val="0"/>
              </a:spcAft>
              <a:buClr>
                <a:srgbClr val="D9D9FF"/>
              </a:buClr>
              <a:buSzPts val="1400"/>
              <a:buFont typeface="Noto Sans Symbols"/>
              <a:buAutoNum type="alphaLcPeriod"/>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a form of Vernam cipher on expanded key</a:t>
            </a:r>
            <a:endParaRPr b="0" i="0" sz="1400" u="none" cap="none" strike="noStrike">
              <a:solidFill>
                <a:srgbClr val="000000"/>
              </a:solidFill>
              <a:latin typeface="Arial"/>
              <a:ea typeface="Arial"/>
              <a:cs typeface="Arial"/>
              <a:sym typeface="Arial"/>
            </a:endParaRPr>
          </a:p>
          <a:p>
            <a:pPr indent="-282575" lvl="1" marL="739775" marR="0" rtl="0" algn="l">
              <a:lnSpc>
                <a:spcPct val="100000"/>
              </a:lnSpc>
              <a:spcBef>
                <a:spcPts val="700"/>
              </a:spcBef>
              <a:spcAft>
                <a:spcPts val="0"/>
              </a:spcAft>
              <a:buClr>
                <a:srgbClr val="D9D9FF"/>
              </a:buClr>
              <a:buSzPts val="1400"/>
              <a:buFont typeface="Noto Sans Symbols"/>
              <a:buAutoNum type="alphaLcPeriod"/>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requires other stages for complexity / security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350" name="Shape 350"/>
        <p:cNvGrpSpPr/>
        <p:nvPr/>
      </p:nvGrpSpPr>
      <p:grpSpPr>
        <a:xfrm>
          <a:off x="0" y="0"/>
          <a:ext cx="0" cy="0"/>
          <a:chOff x="0" y="0"/>
          <a:chExt cx="0" cy="0"/>
        </a:xfrm>
      </p:grpSpPr>
      <p:sp>
        <p:nvSpPr>
          <p:cNvPr id="351" name="Google Shape;351;p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effectLst>
                  <a:outerShdw blurRad="38100" algn="tl" dir="2700000" dist="38100">
                    <a:srgbClr val="C0C0C0"/>
                  </a:outerShdw>
                </a:effectLst>
                <a:latin typeface="Arial"/>
                <a:ea typeface="Arial"/>
                <a:cs typeface="Arial"/>
                <a:sym typeface="Arial"/>
              </a:rPr>
              <a:t>Add Round Key</a:t>
            </a:r>
            <a:endParaRPr b="0" i="0" sz="1400" u="none" cap="none" strike="noStrike">
              <a:solidFill>
                <a:srgbClr val="000000"/>
              </a:solidFill>
              <a:latin typeface="Arial"/>
              <a:ea typeface="Arial"/>
              <a:cs typeface="Arial"/>
              <a:sym typeface="Arial"/>
            </a:endParaRPr>
          </a:p>
        </p:txBody>
      </p:sp>
      <p:pic>
        <p:nvPicPr>
          <p:cNvPr id="352" name="Google Shape;352;p2"/>
          <p:cNvPicPr preferRelativeResize="0"/>
          <p:nvPr/>
        </p:nvPicPr>
        <p:blipFill rotWithShape="1">
          <a:blip r:embed="rId3">
            <a:alphaModFix/>
          </a:blip>
          <a:srcRect b="0" l="0" r="0" t="0"/>
          <a:stretch/>
        </p:blipFill>
        <p:spPr>
          <a:xfrm>
            <a:off x="199775" y="2438400"/>
            <a:ext cx="8487025" cy="294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255" name="Shape 255"/>
        <p:cNvGrpSpPr/>
        <p:nvPr/>
      </p:nvGrpSpPr>
      <p:grpSpPr>
        <a:xfrm>
          <a:off x="0" y="0"/>
          <a:ext cx="0" cy="0"/>
          <a:chOff x="0" y="0"/>
          <a:chExt cx="0" cy="0"/>
        </a:xfrm>
      </p:grpSpPr>
      <p:sp>
        <p:nvSpPr>
          <p:cNvPr id="256" name="Google Shape;256;p2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AES Round</a:t>
            </a:r>
            <a:endParaRPr/>
          </a:p>
        </p:txBody>
      </p:sp>
      <p:pic>
        <p:nvPicPr>
          <p:cNvPr id="257" name="Google Shape;257;p25"/>
          <p:cNvPicPr preferRelativeResize="0"/>
          <p:nvPr/>
        </p:nvPicPr>
        <p:blipFill rotWithShape="1">
          <a:blip r:embed="rId3">
            <a:alphaModFix/>
          </a:blip>
          <a:srcRect b="0" l="0" r="0" t="0"/>
          <a:stretch/>
        </p:blipFill>
        <p:spPr>
          <a:xfrm>
            <a:off x="1295400" y="1371600"/>
            <a:ext cx="6675437" cy="51577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08" name="Shape 108"/>
        <p:cNvGrpSpPr/>
        <p:nvPr/>
      </p:nvGrpSpPr>
      <p:grpSpPr>
        <a:xfrm>
          <a:off x="0" y="0"/>
          <a:ext cx="0" cy="0"/>
          <a:chOff x="0" y="0"/>
          <a:chExt cx="0" cy="0"/>
        </a:xfrm>
      </p:grpSpPr>
      <p:sp>
        <p:nvSpPr>
          <p:cNvPr id="109" name="Google Shape;109;p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AES Origins</a:t>
            </a:r>
            <a:endParaRPr/>
          </a:p>
        </p:txBody>
      </p:sp>
      <p:sp>
        <p:nvSpPr>
          <p:cNvPr id="110" name="Google Shape;110;p7"/>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clear a replacement for DES was needed</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have theoretical attacks that can break it</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have demonstrated exhaustive key search attacks</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can use Triple-DES – but slow, has small blocks</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US NIST issued call for ciphers in 1997</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15 candidates accepted in Jun 98 </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5 were shortlisted in Aug-99 </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Rijndael was selected as the AES in Oct-2000</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issued as FIPS PUB 197 standard in Nov-2001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361" name="Shape 361"/>
        <p:cNvGrpSpPr/>
        <p:nvPr/>
      </p:nvGrpSpPr>
      <p:grpSpPr>
        <a:xfrm>
          <a:off x="0" y="0"/>
          <a:ext cx="0" cy="0"/>
          <a:chOff x="0" y="0"/>
          <a:chExt cx="0" cy="0"/>
        </a:xfrm>
      </p:grpSpPr>
      <p:sp>
        <p:nvSpPr>
          <p:cNvPr id="362" name="Google Shape;362;p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effectLst>
                  <a:outerShdw blurRad="38100" algn="tl" dir="2700000" dist="38100">
                    <a:srgbClr val="C0C0C0"/>
                  </a:outerShdw>
                </a:effectLst>
                <a:latin typeface="Arial"/>
                <a:ea typeface="Arial"/>
                <a:cs typeface="Arial"/>
                <a:sym typeface="Arial"/>
              </a:rPr>
              <a:t>The AES Cipher - Rijndael </a:t>
            </a:r>
            <a:endParaRPr b="0" i="0" sz="1400" u="none" cap="none" strike="noStrike">
              <a:solidFill>
                <a:srgbClr val="000000"/>
              </a:solidFill>
              <a:latin typeface="Arial"/>
              <a:ea typeface="Arial"/>
              <a:cs typeface="Arial"/>
              <a:sym typeface="Arial"/>
            </a:endParaRPr>
          </a:p>
        </p:txBody>
      </p:sp>
      <p:sp>
        <p:nvSpPr>
          <p:cNvPr id="363" name="Google Shape;363;p1"/>
          <p:cNvSpPr txBox="1"/>
          <p:nvPr/>
        </p:nvSpPr>
        <p:spPr>
          <a:xfrm>
            <a:off x="457200" y="1676400"/>
            <a:ext cx="7722300" cy="51816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designed by Rijmen-Daemen in Belgium </a:t>
            </a:r>
            <a:endParaRPr b="0" i="0" sz="1400" u="none" cap="none" strike="noStrike">
              <a:solidFill>
                <a:srgbClr val="000000"/>
              </a:solidFill>
              <a:latin typeface="Arial"/>
              <a:ea typeface="Arial"/>
              <a:cs typeface="Arial"/>
              <a:sym typeface="Arial"/>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has 128/192/256 bit keys, 128 bit data </a:t>
            </a:r>
            <a:endParaRPr b="0" i="0" sz="1400" u="none" cap="none" strike="noStrike">
              <a:solidFill>
                <a:srgbClr val="000000"/>
              </a:solidFill>
              <a:latin typeface="Arial"/>
              <a:ea typeface="Arial"/>
              <a:cs typeface="Arial"/>
              <a:sym typeface="Arial"/>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an </a:t>
            </a:r>
            <a:r>
              <a:rPr b="1" i="0" lang="en-US" sz="2800" u="none" cap="none" strike="noStrike">
                <a:solidFill>
                  <a:srgbClr val="FFFFFF"/>
                </a:solidFill>
                <a:effectLst>
                  <a:outerShdw blurRad="38100" algn="tl" dir="2700000" dist="38100">
                    <a:srgbClr val="C0C0C0"/>
                  </a:outerShdw>
                </a:effectLst>
                <a:latin typeface="Arial"/>
                <a:ea typeface="Arial"/>
                <a:cs typeface="Arial"/>
                <a:sym typeface="Arial"/>
              </a:rPr>
              <a:t>iterative</a:t>
            </a: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 rather than </a:t>
            </a:r>
            <a:r>
              <a:rPr b="1" i="0" lang="en-US" sz="2800" u="none" cap="none" strike="noStrike">
                <a:solidFill>
                  <a:srgbClr val="FFFFFF"/>
                </a:solidFill>
                <a:effectLst>
                  <a:outerShdw blurRad="38100" algn="tl" dir="2700000" dist="38100">
                    <a:srgbClr val="C0C0C0"/>
                  </a:outerShdw>
                </a:effectLst>
                <a:latin typeface="Arial"/>
                <a:ea typeface="Arial"/>
                <a:cs typeface="Arial"/>
                <a:sym typeface="Arial"/>
              </a:rPr>
              <a:t>Feistel</a:t>
            </a: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 cipher</a:t>
            </a:r>
            <a:endParaRPr b="0" i="0" sz="1400" u="none" cap="none" strike="noStrike">
              <a:solidFill>
                <a:srgbClr val="000000"/>
              </a:solidFill>
              <a:latin typeface="Arial"/>
              <a:ea typeface="Arial"/>
              <a:cs typeface="Arial"/>
              <a:sym typeface="Arial"/>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processes data as block of 4 columns of 4 bytes</a:t>
            </a:r>
            <a:endParaRPr b="0" i="0" sz="1400" u="none" cap="none" strike="noStrike">
              <a:solidFill>
                <a:srgbClr val="000000"/>
              </a:solidFill>
              <a:latin typeface="Arial"/>
              <a:ea typeface="Arial"/>
              <a:cs typeface="Arial"/>
              <a:sym typeface="Arial"/>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operates on entire data block in every round</a:t>
            </a:r>
            <a:endParaRPr b="0" i="0" sz="1400" u="none" cap="none" strike="noStrike">
              <a:solidFill>
                <a:srgbClr val="000000"/>
              </a:solidFill>
              <a:latin typeface="Arial"/>
              <a:ea typeface="Arial"/>
              <a:cs typeface="Arial"/>
              <a:sym typeface="Arial"/>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effectLst>
                  <a:outerShdw blurRad="38100" algn="tl" dir="2700000" dist="38100">
                    <a:srgbClr val="C0C0C0"/>
                  </a:outerShdw>
                </a:effectLst>
                <a:latin typeface="Arial"/>
                <a:ea typeface="Arial"/>
                <a:cs typeface="Arial"/>
                <a:sym typeface="Arial"/>
              </a:rPr>
              <a:t>designed to have:</a:t>
            </a:r>
            <a:endParaRPr b="0" i="0" sz="1400" u="none" cap="none" strike="noStrike">
              <a:solidFill>
                <a:srgbClr val="000000"/>
              </a:solidFill>
              <a:latin typeface="Arial"/>
              <a:ea typeface="Arial"/>
              <a:cs typeface="Arial"/>
              <a:sym typeface="Arial"/>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resistance against known attacks</a:t>
            </a:r>
            <a:endParaRPr b="0" i="0" sz="1400" u="none" cap="none" strike="noStrike">
              <a:solidFill>
                <a:srgbClr val="000000"/>
              </a:solidFill>
              <a:latin typeface="Arial"/>
              <a:ea typeface="Arial"/>
              <a:cs typeface="Arial"/>
              <a:sym typeface="Arial"/>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speed and code compactness on many CPUs</a:t>
            </a:r>
            <a:endParaRPr b="0" i="0" sz="1400" u="none" cap="none" strike="noStrike">
              <a:solidFill>
                <a:srgbClr val="000000"/>
              </a:solidFill>
              <a:latin typeface="Arial"/>
              <a:ea typeface="Arial"/>
              <a:cs typeface="Arial"/>
              <a:sym typeface="Arial"/>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design simplicity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effectLst>
                <a:outerShdw blurRad="38100" algn="tl" dir="2700000" dist="38100">
                  <a:srgbClr val="C0C0C0"/>
                </a:outerShdw>
              </a:effectLs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24" name="Shape 124"/>
        <p:cNvGrpSpPr/>
        <p:nvPr/>
      </p:nvGrpSpPr>
      <p:grpSpPr>
        <a:xfrm>
          <a:off x="0" y="0"/>
          <a:ext cx="0" cy="0"/>
          <a:chOff x="0" y="0"/>
          <a:chExt cx="0" cy="0"/>
        </a:xfrm>
      </p:grpSpPr>
      <p:sp>
        <p:nvSpPr>
          <p:cNvPr id="125" name="Google Shape;125;p9"/>
          <p:cNvSpPr txBox="1"/>
          <p:nvPr/>
        </p:nvSpPr>
        <p:spPr>
          <a:xfrm>
            <a:off x="228600" y="990600"/>
            <a:ext cx="3505200" cy="45228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AES Encryption Process</a:t>
            </a:r>
            <a:endParaRPr/>
          </a:p>
        </p:txBody>
      </p:sp>
      <p:pic>
        <p:nvPicPr>
          <p:cNvPr id="126" name="Google Shape;126;p9"/>
          <p:cNvPicPr preferRelativeResize="0"/>
          <p:nvPr/>
        </p:nvPicPr>
        <p:blipFill rotWithShape="1">
          <a:blip r:embed="rId3">
            <a:alphaModFix/>
          </a:blip>
          <a:srcRect b="0" l="0" r="0" t="0"/>
          <a:stretch/>
        </p:blipFill>
        <p:spPr>
          <a:xfrm>
            <a:off x="3810000" y="228600"/>
            <a:ext cx="4662487" cy="635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32" name="Shape 132"/>
        <p:cNvGrpSpPr/>
        <p:nvPr/>
      </p:nvGrpSpPr>
      <p:grpSpPr>
        <a:xfrm>
          <a:off x="0" y="0"/>
          <a:ext cx="0" cy="0"/>
          <a:chOff x="0" y="0"/>
          <a:chExt cx="0" cy="0"/>
        </a:xfrm>
      </p:grpSpPr>
      <p:sp>
        <p:nvSpPr>
          <p:cNvPr id="133" name="Google Shape;133;p1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AES Structure</a:t>
            </a:r>
            <a:endParaRPr/>
          </a:p>
        </p:txBody>
      </p:sp>
      <p:sp>
        <p:nvSpPr>
          <p:cNvPr id="134" name="Google Shape;134;p10"/>
          <p:cNvSpPr txBox="1"/>
          <p:nvPr/>
        </p:nvSpPr>
        <p:spPr>
          <a:xfrm>
            <a:off x="457200" y="1371600"/>
            <a:ext cx="8229600" cy="52578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data block of 4 columns of 4 bytes is state</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key is expanded to array of words</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has 9/11/13 rounds in which state undergoes: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byte substitution (1 S-box used on every byte)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shift rows (permute bytes between groups/columns)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mix columns (subs using matrix multiply of groups) </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add round key (XOR state with key material)</a:t>
            </a:r>
            <a:endParaRPr/>
          </a:p>
          <a:p>
            <a:pPr indent="-282575" lvl="1" marL="739775"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view as alternating XOR key &amp; scramble data bytes</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initial XOR key material &amp; incomplete last round</a:t>
            </a:r>
            <a:endParaRPr/>
          </a:p>
          <a:p>
            <a:pPr indent="-339725" lvl="0" marL="339725" marR="0" rtl="0" algn="l">
              <a:lnSpc>
                <a:spcPct val="10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with fast XOR &amp; table lookup 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40" name="Shape 140"/>
        <p:cNvGrpSpPr/>
        <p:nvPr/>
      </p:nvGrpSpPr>
      <p:grpSpPr>
        <a:xfrm>
          <a:off x="0" y="0"/>
          <a:ext cx="0" cy="0"/>
          <a:chOff x="0" y="0"/>
          <a:chExt cx="0" cy="0"/>
        </a:xfrm>
      </p:grpSpPr>
      <p:sp>
        <p:nvSpPr>
          <p:cNvPr id="141" name="Google Shape;141;p1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AES Structure</a:t>
            </a:r>
            <a:endParaRPr/>
          </a:p>
        </p:txBody>
      </p:sp>
      <p:pic>
        <p:nvPicPr>
          <p:cNvPr id="142" name="Google Shape;142;p11"/>
          <p:cNvPicPr preferRelativeResize="0"/>
          <p:nvPr/>
        </p:nvPicPr>
        <p:blipFill rotWithShape="1">
          <a:blip r:embed="rId3">
            <a:alphaModFix/>
          </a:blip>
          <a:srcRect b="0" l="0" r="0" t="0"/>
          <a:stretch/>
        </p:blipFill>
        <p:spPr>
          <a:xfrm>
            <a:off x="2362200" y="1295400"/>
            <a:ext cx="4275137" cy="5265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48" name="Shape 148"/>
        <p:cNvGrpSpPr/>
        <p:nvPr/>
      </p:nvGrpSpPr>
      <p:grpSpPr>
        <a:xfrm>
          <a:off x="0" y="0"/>
          <a:ext cx="0" cy="0"/>
          <a:chOff x="0" y="0"/>
          <a:chExt cx="0" cy="0"/>
        </a:xfrm>
      </p:grpSpPr>
      <p:sp>
        <p:nvSpPr>
          <p:cNvPr id="149" name="Google Shape;149;p1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Some Comments on AES</a:t>
            </a:r>
            <a:endParaRPr/>
          </a:p>
        </p:txBody>
      </p:sp>
      <p:sp>
        <p:nvSpPr>
          <p:cNvPr id="150" name="Google Shape;150;p12"/>
          <p:cNvSpPr txBox="1"/>
          <p:nvPr/>
        </p:nvSpPr>
        <p:spPr>
          <a:xfrm>
            <a:off x="457200" y="1447800"/>
            <a:ext cx="8229600" cy="5181600"/>
          </a:xfrm>
          <a:prstGeom prst="rect">
            <a:avLst/>
          </a:prstGeom>
          <a:noFill/>
          <a:ln>
            <a:noFill/>
          </a:ln>
        </p:spPr>
        <p:txBody>
          <a:bodyPr anchorCtr="0" anchor="t" bIns="45700" lIns="91425" spcFirstLastPara="1" rIns="91425" wrap="square" tIns="45700">
            <a:noAutofit/>
          </a:bodyPr>
          <a:lstStyle/>
          <a:p>
            <a:pPr indent="-511175" lvl="0" marL="511175" marR="0" rtl="0" algn="l">
              <a:lnSpc>
                <a:spcPct val="90000"/>
              </a:lnSpc>
              <a:spcBef>
                <a:spcPts val="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an </a:t>
            </a:r>
            <a:r>
              <a:rPr b="1" i="0" lang="en-US" sz="2800" u="none">
                <a:solidFill>
                  <a:srgbClr val="FFFFFF"/>
                </a:solidFill>
                <a:effectLst>
                  <a:outerShdw blurRad="38100" algn="tl" dir="2700000" dist="38100">
                    <a:srgbClr val="C0C0C0"/>
                  </a:outerShdw>
                </a:effectLst>
                <a:latin typeface="Arial"/>
                <a:ea typeface="Arial"/>
                <a:cs typeface="Arial"/>
                <a:sym typeface="Arial"/>
              </a:rPr>
              <a:t>iterative</a:t>
            </a:r>
            <a:r>
              <a:rPr b="0" i="0" lang="en-US" sz="2800" u="none">
                <a:solidFill>
                  <a:srgbClr val="FFFFFF"/>
                </a:solidFill>
                <a:effectLst>
                  <a:outerShdw blurRad="38100" algn="tl" dir="2700000" dist="38100">
                    <a:srgbClr val="C0C0C0"/>
                  </a:outerShdw>
                </a:effectLst>
                <a:latin typeface="Arial"/>
                <a:ea typeface="Arial"/>
                <a:cs typeface="Arial"/>
                <a:sym typeface="Arial"/>
              </a:rPr>
              <a:t> rather than </a:t>
            </a:r>
            <a:r>
              <a:rPr b="1" i="0" lang="en-US" sz="2800" u="none">
                <a:solidFill>
                  <a:srgbClr val="FFFFFF"/>
                </a:solidFill>
                <a:effectLst>
                  <a:outerShdw blurRad="38100" algn="tl" dir="2700000" dist="38100">
                    <a:srgbClr val="C0C0C0"/>
                  </a:outerShdw>
                </a:effectLst>
                <a:latin typeface="Arial"/>
                <a:ea typeface="Arial"/>
                <a:cs typeface="Arial"/>
                <a:sym typeface="Arial"/>
              </a:rPr>
              <a:t>Feistel</a:t>
            </a:r>
            <a:r>
              <a:rPr b="0" i="0" lang="en-US" sz="2800" u="none">
                <a:solidFill>
                  <a:srgbClr val="FFFFFF"/>
                </a:solidFill>
                <a:effectLst>
                  <a:outerShdw blurRad="38100" algn="tl" dir="2700000" dist="38100">
                    <a:srgbClr val="C0C0C0"/>
                  </a:outerShdw>
                </a:effectLst>
                <a:latin typeface="Arial"/>
                <a:ea typeface="Arial"/>
                <a:cs typeface="Arial"/>
                <a:sym typeface="Arial"/>
              </a:rPr>
              <a:t> cipher</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key expanded into array of 32-bit words</a:t>
            </a:r>
            <a:endParaRPr/>
          </a:p>
          <a:p>
            <a:pPr indent="-511175" lvl="1" marL="968375" marR="0" rtl="0" algn="l">
              <a:lnSpc>
                <a:spcPct val="90000"/>
              </a:lnSpc>
              <a:spcBef>
                <a:spcPts val="600"/>
              </a:spcBef>
              <a:spcAft>
                <a:spcPts val="0"/>
              </a:spcAft>
              <a:buClr>
                <a:srgbClr val="D9D9FF"/>
              </a:buClr>
              <a:buSzPts val="1200"/>
              <a:buFont typeface="Times New Roman"/>
              <a:buAutoNum type="arabicPeriod"/>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four words form round key in each round</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4 different stages are used as shown</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has a simple structure</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only AddRoundKey uses key</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AddRoundKey a form of Vernam cipher</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each stage is easily reversible</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decryption uses keys in reverse order</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decryption does recover plaintext</a:t>
            </a:r>
            <a:endParaRPr/>
          </a:p>
          <a:p>
            <a:pPr indent="-511175" lvl="0" marL="511175"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effectLst>
                  <a:outerShdw blurRad="38100" algn="tl" dir="2700000" dist="38100">
                    <a:srgbClr val="C0C0C0"/>
                  </a:outerShdw>
                </a:effectLst>
                <a:latin typeface="Arial"/>
                <a:ea typeface="Arial"/>
                <a:cs typeface="Arial"/>
                <a:sym typeface="Arial"/>
              </a:rPr>
              <a:t>final round has only 3 stages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56" name="Shape 156"/>
        <p:cNvGrpSpPr/>
        <p:nvPr/>
      </p:nvGrpSpPr>
      <p:grpSpPr>
        <a:xfrm>
          <a:off x="0" y="0"/>
          <a:ext cx="0" cy="0"/>
          <a:chOff x="0" y="0"/>
          <a:chExt cx="0" cy="0"/>
        </a:xfrm>
      </p:grpSpPr>
      <p:sp>
        <p:nvSpPr>
          <p:cNvPr id="157" name="Google Shape;157;p1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effectLst>
                  <a:outerShdw blurRad="38100" algn="tl" dir="2700000" dist="38100">
                    <a:srgbClr val="C0C0C0"/>
                  </a:outerShdw>
                </a:effectLst>
                <a:latin typeface="Arial"/>
                <a:ea typeface="Arial"/>
                <a:cs typeface="Arial"/>
                <a:sym typeface="Arial"/>
              </a:rPr>
              <a:t>Substitute Bytes</a:t>
            </a:r>
            <a:endParaRPr/>
          </a:p>
        </p:txBody>
      </p:sp>
      <p:sp>
        <p:nvSpPr>
          <p:cNvPr id="158" name="Google Shape;158;p1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a simple substitution of each byte</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uses one table of 16x16 bytes containing a permutation of all 256 8-bit values</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each byte of state is replaced by byte indexed by row (left 4-bits) &amp; column (right 4-bits)</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eg. byte {95} is replaced by byte in row 9 column 5</a:t>
            </a:r>
            <a:endParaRPr/>
          </a:p>
          <a:p>
            <a:pPr indent="-282575" lvl="1" marL="739775"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effectLst>
                  <a:outerShdw blurRad="38100" algn="tl" dir="2700000" dist="38100">
                    <a:srgbClr val="C0C0C0"/>
                  </a:outerShdw>
                </a:effectLst>
                <a:latin typeface="Arial"/>
                <a:ea typeface="Arial"/>
                <a:cs typeface="Arial"/>
                <a:sym typeface="Arial"/>
              </a:rPr>
              <a:t>which has value {2A}</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S-box constructed using defined transformation of values in GF(2</a:t>
            </a:r>
            <a:r>
              <a:rPr b="0" baseline="30000" i="0" lang="en-US" sz="2800" u="none">
                <a:solidFill>
                  <a:srgbClr val="FFFFFF"/>
                </a:solidFill>
                <a:effectLst>
                  <a:outerShdw blurRad="38100" algn="tl" dir="2700000" dist="38100">
                    <a:srgbClr val="C0C0C0"/>
                  </a:outerShdw>
                </a:effectLst>
                <a:latin typeface="Arial"/>
                <a:ea typeface="Arial"/>
                <a:cs typeface="Arial"/>
                <a:sym typeface="Arial"/>
              </a:rPr>
              <a:t>8</a:t>
            </a:r>
            <a:r>
              <a:rPr b="0" i="0" lang="en-US" sz="2800" u="none">
                <a:solidFill>
                  <a:srgbClr val="FFFFFF"/>
                </a:solidFill>
                <a:effectLst>
                  <a:outerShdw blurRad="38100" algn="tl" dir="2700000" dist="38100">
                    <a:srgbClr val="C0C0C0"/>
                  </a:outerShdw>
                </a:effectLst>
                <a:latin typeface="Arial"/>
                <a:ea typeface="Arial"/>
                <a:cs typeface="Arial"/>
                <a:sym typeface="Arial"/>
              </a:rPr>
              <a:t>)</a:t>
            </a:r>
            <a:endParaRPr/>
          </a:p>
          <a:p>
            <a:pPr indent="-339725" lvl="0" marL="339725" marR="0" rtl="0" algn="l">
              <a:lnSpc>
                <a:spcPct val="90000"/>
              </a:lnSpc>
              <a:spcBef>
                <a:spcPts val="700"/>
              </a:spcBef>
              <a:spcAft>
                <a:spcPts val="0"/>
              </a:spcAft>
              <a:buClr>
                <a:srgbClr val="5FAFFF"/>
              </a:buClr>
              <a:buSzPts val="2240"/>
              <a:buFont typeface="Noto Sans Symbols"/>
              <a:buChar char="⮚"/>
            </a:pPr>
            <a:r>
              <a:rPr b="0" i="0" lang="en-US" sz="2800" u="none">
                <a:solidFill>
                  <a:srgbClr val="FFFFFF"/>
                </a:solidFill>
                <a:effectLst>
                  <a:outerShdw blurRad="38100" algn="tl" dir="2700000" dist="38100">
                    <a:srgbClr val="C0C0C0"/>
                  </a:outerShdw>
                </a:effectLst>
                <a:latin typeface="Arial"/>
                <a:ea typeface="Arial"/>
                <a:cs typeface="Arial"/>
                <a:sym typeface="Arial"/>
              </a:rPr>
              <a:t>designed to be resistant to all known attacks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