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9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DE1EE6-5789-469A-9BCE-FF72DE8DDE61}" type="datetimeFigureOut">
              <a:rPr lang="en-US" smtClean="0"/>
              <a:pPr/>
              <a:t>19-Aug-19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E1EE6-5789-469A-9BCE-FF72DE8DDE61}" type="datetimeFigureOut">
              <a:rPr lang="en-US" smtClean="0"/>
              <a:pPr/>
              <a:t>19-Aug-19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E1EE6-5789-469A-9BCE-FF72DE8DDE61}" type="datetimeFigureOut">
              <a:rPr lang="en-US" smtClean="0"/>
              <a:pPr/>
              <a:t>19-Aug-19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E1EE6-5789-469A-9BCE-FF72DE8DDE61}" type="datetimeFigureOut">
              <a:rPr lang="en-US" smtClean="0"/>
              <a:pPr/>
              <a:t>19-Aug-19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DE1EE6-5789-469A-9BCE-FF72DE8DDE61}" type="datetimeFigureOut">
              <a:rPr lang="en-US" smtClean="0"/>
              <a:pPr/>
              <a:t>19-Aug-19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DE1EE6-5789-469A-9BCE-FF72DE8DDE61}" type="datetimeFigureOut">
              <a:rPr lang="en-US" smtClean="0"/>
              <a:pPr/>
              <a:t>19-Aug-19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DE1EE6-5789-469A-9BCE-FF72DE8DDE61}" type="datetimeFigureOut">
              <a:rPr lang="en-US" smtClean="0"/>
              <a:pPr/>
              <a:t>19-Aug-19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DE1EE6-5789-469A-9BCE-FF72DE8DDE61}" type="datetimeFigureOut">
              <a:rPr lang="en-US" smtClean="0"/>
              <a:pPr/>
              <a:t>19-Aug-19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E1EE6-5789-469A-9BCE-FF72DE8DDE61}" type="datetimeFigureOut">
              <a:rPr lang="en-US" smtClean="0"/>
              <a:pPr/>
              <a:t>19-Aug-19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E1EE6-5789-469A-9BCE-FF72DE8DDE61}" type="datetimeFigureOut">
              <a:rPr lang="en-US" smtClean="0"/>
              <a:pPr/>
              <a:t>19-Aug-19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E1EE6-5789-469A-9BCE-FF72DE8DDE61}" type="datetimeFigureOut">
              <a:rPr lang="en-US" smtClean="0"/>
              <a:pPr/>
              <a:t>19-Aug-19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0DE59-F8F8-4180-8D4F-5DDEBF062A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E1EE6-5789-469A-9BCE-FF72DE8DDE61}" type="datetimeFigureOut">
              <a:rPr lang="en-US" smtClean="0"/>
              <a:pPr/>
              <a:t>19-Aug-19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0DE59-F8F8-4180-8D4F-5DDEBF062A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FF0000"/>
                </a:solidFill>
              </a:rPr>
              <a:t>BASIC CONCEPTS OF MANAGERIAL ECONOMICS</a:t>
            </a:r>
            <a:endParaRPr lang="en-US" b="1" dirty="0">
              <a:solidFill>
                <a:srgbClr val="FF0000"/>
              </a:solidFill>
            </a:endParaRPr>
          </a:p>
        </p:txBody>
      </p:sp>
      <p:sp>
        <p:nvSpPr>
          <p:cNvPr id="3" name="Subtitle 2"/>
          <p:cNvSpPr>
            <a:spLocks noGrp="1"/>
          </p:cNvSpPr>
          <p:nvPr>
            <p:ph type="subTitle" idx="1"/>
          </p:nvPr>
        </p:nvSpPr>
        <p:spPr/>
        <p:txBody>
          <a:bodyPr/>
          <a:lstStyle/>
          <a:p>
            <a:r>
              <a:rPr lang="en-US" sz="2800" b="1" dirty="0" smtClean="0">
                <a:solidFill>
                  <a:schemeClr val="accent2">
                    <a:lumMod val="50000"/>
                  </a:schemeClr>
                </a:solidFill>
              </a:rPr>
              <a:t>P. </a:t>
            </a:r>
            <a:r>
              <a:rPr lang="en-US" sz="2800" b="1" dirty="0" err="1" smtClean="0">
                <a:solidFill>
                  <a:schemeClr val="accent2">
                    <a:lumMod val="50000"/>
                  </a:schemeClr>
                </a:solidFill>
              </a:rPr>
              <a:t>Swathi</a:t>
            </a:r>
            <a:r>
              <a:rPr lang="en-US" sz="2800" b="1" dirty="0" smtClean="0">
                <a:solidFill>
                  <a:schemeClr val="accent2">
                    <a:lumMod val="50000"/>
                  </a:schemeClr>
                </a:solidFill>
              </a:rPr>
              <a:t>, Asst. Professor</a:t>
            </a:r>
          </a:p>
          <a:p>
            <a:r>
              <a:rPr lang="en-US" sz="2800" b="1" dirty="0" smtClean="0">
                <a:solidFill>
                  <a:schemeClr val="accent2">
                    <a:lumMod val="50000"/>
                  </a:schemeClr>
                </a:solidFill>
              </a:rPr>
              <a:t>MBA(Finance &amp; HRM), </a:t>
            </a:r>
            <a:r>
              <a:rPr lang="en-US" sz="2800" b="1" dirty="0" err="1" smtClean="0">
                <a:solidFill>
                  <a:schemeClr val="accent2">
                    <a:lumMod val="50000"/>
                  </a:schemeClr>
                </a:solidFill>
              </a:rPr>
              <a:t>Mcom</a:t>
            </a:r>
            <a:r>
              <a:rPr lang="en-US" sz="2800" b="1" dirty="0" smtClean="0">
                <a:solidFill>
                  <a:schemeClr val="accent2">
                    <a:lumMod val="50000"/>
                  </a:schemeClr>
                </a:solidFill>
              </a:rPr>
              <a:t>, LLB</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For example: a firm employed 100 laborers along with other inputs and produced 1000 units of output. It increased the employment of workers to 200 and produced 1800 units of output. In this example the incremental output is 800 units. From incremental output we can find out marginal as shown below;</a:t>
            </a:r>
          </a:p>
          <a:p>
            <a:pPr algn="just">
              <a:buNone/>
            </a:pPr>
            <a:r>
              <a:rPr lang="en-US" dirty="0" smtClean="0"/>
              <a:t>                                            Incremental </a:t>
            </a:r>
            <a:r>
              <a:rPr lang="en-US" dirty="0"/>
              <a:t>output</a:t>
            </a:r>
          </a:p>
          <a:p>
            <a:r>
              <a:rPr lang="en-US" dirty="0"/>
              <a:t>Marginal output </a:t>
            </a:r>
            <a:r>
              <a:rPr lang="en-US" dirty="0" smtClean="0"/>
              <a:t>=  ---------------------------------------</a:t>
            </a:r>
            <a:endParaRPr lang="en-US" dirty="0"/>
          </a:p>
          <a:p>
            <a:pPr>
              <a:buNone/>
            </a:pPr>
            <a:r>
              <a:rPr lang="en-US" dirty="0" smtClean="0"/>
              <a:t>                                        Incremental </a:t>
            </a:r>
            <a:r>
              <a:rPr lang="en-US" dirty="0"/>
              <a:t>employment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EQUI-MARGINAL:</a:t>
            </a:r>
            <a:endParaRPr lang="en-US" dirty="0"/>
          </a:p>
        </p:txBody>
      </p:sp>
      <p:sp>
        <p:nvSpPr>
          <p:cNvPr id="3" name="Content Placeholder 2"/>
          <p:cNvSpPr>
            <a:spLocks noGrp="1"/>
          </p:cNvSpPr>
          <p:nvPr>
            <p:ph idx="1"/>
          </p:nvPr>
        </p:nvSpPr>
        <p:spPr/>
        <p:txBody>
          <a:bodyPr>
            <a:normAutofit fontScale="77500" lnSpcReduction="20000"/>
          </a:bodyPr>
          <a:lstStyle/>
          <a:p>
            <a:endParaRPr lang="en-US" b="1" dirty="0"/>
          </a:p>
          <a:p>
            <a:pPr algn="just"/>
            <a:r>
              <a:rPr lang="en-US" dirty="0"/>
              <a:t>While discussing the marginal concept we implicitly assumed that input </a:t>
            </a:r>
            <a:r>
              <a:rPr lang="en-US" dirty="0" smtClean="0"/>
              <a:t>either generate </a:t>
            </a:r>
            <a:r>
              <a:rPr lang="en-US" dirty="0"/>
              <a:t>income or involve cost. But in reality input performs both the </a:t>
            </a:r>
            <a:r>
              <a:rPr lang="en-US" dirty="0" smtClean="0"/>
              <a:t>functions i.e</a:t>
            </a:r>
            <a:r>
              <a:rPr lang="en-US" dirty="0"/>
              <a:t>. it generates income and involves cost. In such a situation, a </a:t>
            </a:r>
            <a:r>
              <a:rPr lang="en-US" dirty="0" smtClean="0"/>
              <a:t>manager’s decision </a:t>
            </a:r>
            <a:r>
              <a:rPr lang="en-US" dirty="0"/>
              <a:t>to employ additional units of inputs in the production process </a:t>
            </a:r>
            <a:r>
              <a:rPr lang="en-US" dirty="0" smtClean="0"/>
              <a:t>depends on </a:t>
            </a:r>
            <a:r>
              <a:rPr lang="en-US" dirty="0"/>
              <a:t>the comparison of marginal revenue and marginal cost. If marginal </a:t>
            </a:r>
            <a:r>
              <a:rPr lang="en-US" dirty="0" smtClean="0"/>
              <a:t>revenue exceeds </a:t>
            </a:r>
            <a:r>
              <a:rPr lang="en-US" dirty="0"/>
              <a:t>marginal cost , additional units of inputs are employed or </a:t>
            </a:r>
            <a:r>
              <a:rPr lang="en-US" dirty="0" smtClean="0"/>
              <a:t>else production </a:t>
            </a:r>
            <a:r>
              <a:rPr lang="en-US" dirty="0"/>
              <a:t>is discouraged by not employing additional units of inputs. Thus </a:t>
            </a:r>
            <a:r>
              <a:rPr lang="en-US" dirty="0" smtClean="0"/>
              <a:t>the optimum </a:t>
            </a:r>
            <a:r>
              <a:rPr lang="en-US" dirty="0"/>
              <a:t>level of output should be decided at a point where marginal revenue </a:t>
            </a:r>
            <a:r>
              <a:rPr lang="en-US" dirty="0" smtClean="0"/>
              <a:t>is just </a:t>
            </a:r>
            <a:r>
              <a:rPr lang="en-US" dirty="0"/>
              <a:t>equal to marginal cost. This is called as </a:t>
            </a:r>
            <a:r>
              <a:rPr lang="en-US" dirty="0" err="1"/>
              <a:t>equi</a:t>
            </a:r>
            <a:r>
              <a:rPr lang="en-US" dirty="0"/>
              <a:t>-marginal principle.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Example:</a:t>
            </a:r>
          </a:p>
          <a:p>
            <a:r>
              <a:rPr lang="en-US" sz="3800" dirty="0"/>
              <a:t>A multi -commodity consumer attains equilibrium when </a:t>
            </a:r>
            <a:r>
              <a:rPr lang="en-US" sz="3800" dirty="0" err="1"/>
              <a:t>MUx</a:t>
            </a:r>
            <a:r>
              <a:rPr lang="en-US" sz="3800" dirty="0"/>
              <a:t> = </a:t>
            </a:r>
            <a:r>
              <a:rPr lang="en-US" sz="3800" dirty="0" err="1"/>
              <a:t>MUy</a:t>
            </a:r>
            <a:r>
              <a:rPr lang="en-US" sz="3800" dirty="0"/>
              <a:t> - - </a:t>
            </a:r>
            <a:r>
              <a:rPr lang="en-US" sz="3800" dirty="0" smtClean="0"/>
              <a:t>=</a:t>
            </a:r>
            <a:r>
              <a:rPr lang="en-US" sz="3800" dirty="0" err="1" smtClean="0"/>
              <a:t>MUn</a:t>
            </a:r>
            <a:endParaRPr lang="en-US" sz="3800" dirty="0"/>
          </a:p>
          <a:p>
            <a:pPr algn="just"/>
            <a:r>
              <a:rPr lang="en-US" sz="3800" dirty="0"/>
              <a:t>We assume that a consumer has Rs 6 to spend on X,Y,Z commodities</a:t>
            </a:r>
            <a:r>
              <a:rPr lang="en-US" sz="3800" dirty="0" smtClean="0"/>
              <a:t>.</a:t>
            </a:r>
          </a:p>
          <a:p>
            <a:pPr algn="just"/>
            <a:r>
              <a:rPr lang="en-US" sz="3800" dirty="0" smtClean="0"/>
              <a:t> </a:t>
            </a:r>
            <a:r>
              <a:rPr lang="en-US" sz="3800" dirty="0"/>
              <a:t>Price </a:t>
            </a:r>
            <a:r>
              <a:rPr lang="en-US" sz="3800" dirty="0" smtClean="0"/>
              <a:t>of X or </a:t>
            </a:r>
            <a:r>
              <a:rPr lang="en-US" sz="3800" dirty="0" err="1" smtClean="0"/>
              <a:t>Yor</a:t>
            </a:r>
            <a:r>
              <a:rPr lang="en-US" sz="3800" dirty="0" smtClean="0"/>
              <a:t> Z </a:t>
            </a:r>
            <a:r>
              <a:rPr lang="en-US" sz="3800" dirty="0"/>
              <a:t>is Re.1. A consumer is determined to have all three commodities. </a:t>
            </a:r>
            <a:endParaRPr lang="en-US" sz="3800" dirty="0" smtClean="0"/>
          </a:p>
          <a:p>
            <a:pPr algn="just"/>
            <a:r>
              <a:rPr lang="en-US" sz="3800" dirty="0" smtClean="0"/>
              <a:t>His expected </a:t>
            </a:r>
            <a:r>
              <a:rPr lang="en-US" sz="3800" dirty="0"/>
              <a:t>marginal utility Re.1 expenditure is 8 </a:t>
            </a:r>
            <a:r>
              <a:rPr lang="en-US" sz="3800" dirty="0" err="1"/>
              <a:t>utils</a:t>
            </a:r>
            <a:r>
              <a:rPr lang="en-US" sz="3800" dirty="0"/>
              <a:t>. Subject to budget </a:t>
            </a:r>
            <a:r>
              <a:rPr lang="en-US" sz="3800" dirty="0" smtClean="0"/>
              <a:t>constraint his </a:t>
            </a:r>
            <a:r>
              <a:rPr lang="en-US" sz="3800" dirty="0"/>
              <a:t>aim is to derive maximum utility. </a:t>
            </a:r>
            <a:endParaRPr lang="en-US" sz="3800" dirty="0" smtClean="0"/>
          </a:p>
          <a:p>
            <a:pPr algn="just"/>
            <a:r>
              <a:rPr lang="en-US" sz="3800" dirty="0" smtClean="0"/>
              <a:t>Budget </a:t>
            </a:r>
            <a:r>
              <a:rPr lang="en-US" sz="3800" dirty="0"/>
              <a:t>constraint implies that </a:t>
            </a:r>
            <a:r>
              <a:rPr lang="en-US" sz="3800" dirty="0" smtClean="0"/>
              <a:t>expenditure on </a:t>
            </a:r>
            <a:r>
              <a:rPr lang="en-US" sz="3800" dirty="0"/>
              <a:t>these three commodities should not exceed income. A hypothetical </a:t>
            </a:r>
            <a:r>
              <a:rPr lang="en-US" sz="3800" dirty="0" smtClean="0"/>
              <a:t>numerical example </a:t>
            </a:r>
            <a:r>
              <a:rPr lang="en-US" sz="3800" dirty="0"/>
              <a:t>is given below to understand the </a:t>
            </a:r>
            <a:r>
              <a:rPr lang="en-US" sz="3800" dirty="0" err="1"/>
              <a:t>equi</a:t>
            </a:r>
            <a:r>
              <a:rPr lang="en-US" sz="3800" dirty="0"/>
              <a:t>-marginal concept.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000" dirty="0" smtClean="0"/>
              <a:t>   </a:t>
            </a:r>
            <a:r>
              <a:rPr lang="en-US" sz="2000" b="1" dirty="0" smtClean="0"/>
              <a:t>  Commodities       </a:t>
            </a:r>
            <a:r>
              <a:rPr lang="en-US" sz="2000" b="1" dirty="0"/>
              <a:t>Marginal </a:t>
            </a:r>
            <a:r>
              <a:rPr lang="en-US" sz="2000" b="1" dirty="0" smtClean="0"/>
              <a:t>                      Marginal                      Marginal </a:t>
            </a:r>
          </a:p>
          <a:p>
            <a:pPr>
              <a:buNone/>
            </a:pPr>
            <a:r>
              <a:rPr lang="en-US" sz="2000" b="1" dirty="0"/>
              <a:t> </a:t>
            </a:r>
            <a:r>
              <a:rPr lang="en-US" sz="2000" b="1" dirty="0" smtClean="0"/>
              <a:t>                                     utility                             utility                            </a:t>
            </a:r>
            <a:r>
              <a:rPr lang="en-US" sz="2000" b="1" dirty="0"/>
              <a:t>utility</a:t>
            </a:r>
          </a:p>
          <a:p>
            <a:pPr>
              <a:buNone/>
            </a:pPr>
            <a:r>
              <a:rPr lang="en-US" sz="2000" b="1" dirty="0" smtClean="0"/>
              <a:t>       X/Y/Z units          from X                            </a:t>
            </a:r>
            <a:r>
              <a:rPr lang="en-US" sz="2000" b="1" dirty="0"/>
              <a:t>from Y </a:t>
            </a:r>
            <a:r>
              <a:rPr lang="en-US" sz="2000" b="1" dirty="0" smtClean="0"/>
              <a:t>                          from </a:t>
            </a:r>
            <a:r>
              <a:rPr lang="en-US" sz="2000" b="1" dirty="0"/>
              <a:t>Z</a:t>
            </a:r>
          </a:p>
          <a:p>
            <a:pPr>
              <a:buNone/>
            </a:pPr>
            <a:r>
              <a:rPr lang="en-US" sz="2000" b="1" dirty="0" smtClean="0"/>
              <a:t>   </a:t>
            </a:r>
            <a:r>
              <a:rPr lang="en-US" sz="2000" dirty="0" smtClean="0"/>
              <a:t>         1                            10                                  9                                   </a:t>
            </a:r>
            <a:r>
              <a:rPr lang="en-US" sz="2000" dirty="0"/>
              <a:t>8</a:t>
            </a:r>
          </a:p>
          <a:p>
            <a:pPr>
              <a:buNone/>
            </a:pPr>
            <a:r>
              <a:rPr lang="en-US" sz="2000" dirty="0" smtClean="0"/>
              <a:t>            2                             9                                   8                                   </a:t>
            </a:r>
            <a:r>
              <a:rPr lang="en-US" sz="2000" dirty="0"/>
              <a:t>7</a:t>
            </a:r>
          </a:p>
          <a:p>
            <a:pPr>
              <a:buNone/>
            </a:pPr>
            <a:r>
              <a:rPr lang="en-US" sz="2000" dirty="0" smtClean="0"/>
              <a:t>            3                             8                                   </a:t>
            </a:r>
            <a:r>
              <a:rPr lang="en-US" sz="2000" dirty="0"/>
              <a:t>7 </a:t>
            </a:r>
            <a:r>
              <a:rPr lang="en-US" sz="2000" dirty="0" smtClean="0"/>
              <a:t>                                  6</a:t>
            </a:r>
            <a:endParaRPr lang="en-US" sz="2000" dirty="0"/>
          </a:p>
          <a:p>
            <a:pPr>
              <a:buNone/>
            </a:pPr>
            <a:r>
              <a:rPr lang="en-US" sz="2000" dirty="0" smtClean="0"/>
              <a:t>            4                             7                                   6                                   </a:t>
            </a:r>
            <a:r>
              <a:rPr lang="en-US" sz="2000" dirty="0"/>
              <a:t>5</a:t>
            </a:r>
          </a:p>
          <a:p>
            <a:pPr>
              <a:buNone/>
            </a:pPr>
            <a:r>
              <a:rPr lang="en-US" sz="2000" dirty="0" smtClean="0"/>
              <a:t>            5                             </a:t>
            </a:r>
            <a:r>
              <a:rPr lang="en-US" sz="2000" dirty="0"/>
              <a:t>6 </a:t>
            </a:r>
            <a:r>
              <a:rPr lang="en-US" sz="2000" dirty="0" smtClean="0"/>
              <a:t>                                  5                                   </a:t>
            </a:r>
            <a:r>
              <a:rPr lang="en-US" sz="2000" dirty="0"/>
              <a:t>4</a:t>
            </a:r>
          </a:p>
          <a:p>
            <a:pPr>
              <a:buNone/>
            </a:pPr>
            <a:r>
              <a:rPr lang="en-US" sz="2000" dirty="0" smtClean="0"/>
              <a:t>            6                             5                                   4                                   </a:t>
            </a:r>
            <a:r>
              <a:rPr lang="en-US" sz="2000" dirty="0"/>
              <a:t>3</a:t>
            </a:r>
          </a:p>
          <a:p>
            <a:pPr>
              <a:buNone/>
            </a:pPr>
            <a:endParaRPr lang="en-US" sz="2000" dirty="0"/>
          </a:p>
        </p:txBody>
      </p:sp>
      <p:cxnSp>
        <p:nvCxnSpPr>
          <p:cNvPr id="5" name="Straight Connector 4"/>
          <p:cNvCxnSpPr/>
          <p:nvPr/>
        </p:nvCxnSpPr>
        <p:spPr>
          <a:xfrm>
            <a:off x="609600" y="2743200"/>
            <a:ext cx="800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57200" y="3429000"/>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2209800" y="3352800"/>
            <a:ext cx="3886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382294" y="3390900"/>
            <a:ext cx="388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62000" y="5257800"/>
            <a:ext cx="7848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In this example marginal utilities are diminishing as the consumption </a:t>
            </a:r>
            <a:r>
              <a:rPr lang="en-US" dirty="0" smtClean="0"/>
              <a:t>of commodity </a:t>
            </a:r>
            <a:r>
              <a:rPr lang="en-US" dirty="0"/>
              <a:t>increases. Based on the above example, a consumer is able </a:t>
            </a:r>
            <a:r>
              <a:rPr lang="en-US" dirty="0" smtClean="0"/>
              <a:t>to maximize </a:t>
            </a:r>
            <a:r>
              <a:rPr lang="en-US" dirty="0"/>
              <a:t>utility by consuming 3 units of X, 2 units of Y and 1 unit of Z. </a:t>
            </a:r>
            <a:r>
              <a:rPr lang="en-US" dirty="0" smtClean="0"/>
              <a:t>Thereby he </a:t>
            </a:r>
            <a:r>
              <a:rPr lang="en-US" dirty="0"/>
              <a:t>can satisfy the conditions required for maximization of utility under </a:t>
            </a:r>
            <a:r>
              <a:rPr lang="en-US" dirty="0" err="1" smtClean="0"/>
              <a:t>equi</a:t>
            </a:r>
            <a:r>
              <a:rPr lang="en-US" dirty="0" smtClean="0"/>
              <a:t> marginalism</a:t>
            </a: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DISCOUNTING PRINCIPLE:</a:t>
            </a:r>
            <a:endParaRPr lang="en-US" dirty="0"/>
          </a:p>
        </p:txBody>
      </p:sp>
      <p:sp>
        <p:nvSpPr>
          <p:cNvPr id="3" name="Content Placeholder 2"/>
          <p:cNvSpPr>
            <a:spLocks noGrp="1"/>
          </p:cNvSpPr>
          <p:nvPr>
            <p:ph idx="1"/>
          </p:nvPr>
        </p:nvSpPr>
        <p:spPr/>
        <p:txBody>
          <a:bodyPr>
            <a:normAutofit/>
          </a:bodyPr>
          <a:lstStyle/>
          <a:p>
            <a:pPr algn="just"/>
            <a:r>
              <a:rPr lang="en-US" b="1" dirty="0" smtClean="0"/>
              <a:t> </a:t>
            </a:r>
            <a:r>
              <a:rPr lang="en-US" dirty="0" smtClean="0"/>
              <a:t>This </a:t>
            </a:r>
            <a:r>
              <a:rPr lang="en-US" dirty="0"/>
              <a:t>is also known as discounting. </a:t>
            </a:r>
            <a:endParaRPr lang="en-US" dirty="0" smtClean="0"/>
          </a:p>
          <a:p>
            <a:pPr algn="just"/>
            <a:r>
              <a:rPr lang="en-US" dirty="0" smtClean="0"/>
              <a:t>This </a:t>
            </a:r>
            <a:r>
              <a:rPr lang="en-US" dirty="0"/>
              <a:t>is borrowed from accountancy. </a:t>
            </a:r>
            <a:endParaRPr lang="en-US" dirty="0" smtClean="0"/>
          </a:p>
          <a:p>
            <a:pPr algn="just"/>
            <a:r>
              <a:rPr lang="en-US" dirty="0" smtClean="0"/>
              <a:t>With the help </a:t>
            </a:r>
            <a:r>
              <a:rPr lang="en-US" dirty="0"/>
              <a:t>of this concept, one can find the present value of future income stream</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smtClean="0"/>
              <a:t>Consider the case of a seller:</a:t>
            </a:r>
          </a:p>
          <a:p>
            <a:pPr algn="just"/>
            <a:r>
              <a:rPr lang="en-US" dirty="0" smtClean="0"/>
              <a:t> A business firm may sell goods on credit, can get Rs1100 after one year from now.</a:t>
            </a:r>
          </a:p>
          <a:p>
            <a:pPr algn="just">
              <a:buNone/>
            </a:pPr>
            <a:r>
              <a:rPr lang="en-US" dirty="0" smtClean="0"/>
              <a:t>     On the other hand it can sell the same commodity on cash payment at Rs 1000. The firm has to decide whether to sell on credit or on cash payment. </a:t>
            </a:r>
          </a:p>
          <a:p>
            <a:pPr algn="just">
              <a:buNone/>
            </a:pPr>
            <a:r>
              <a:rPr lang="en-US" dirty="0" smtClean="0"/>
              <a:t>     Individuals always will have time preference in favor of the present. It is better for the firm to sell at cash and receive Rs 1000 and deposit the same in a bank at 10% rate of interest and earn Rs 1100 at the end of one year. In this context the present value of future sum of Rs1100 is Rs1000.</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principle for the estimation present value is:</a:t>
            </a:r>
          </a:p>
          <a:p>
            <a:pPr>
              <a:buNone/>
            </a:pPr>
            <a:r>
              <a:rPr lang="pt-BR" dirty="0" smtClean="0"/>
              <a:t>               R </a:t>
            </a:r>
            <a:r>
              <a:rPr lang="pt-BR" dirty="0"/>
              <a:t>1 </a:t>
            </a:r>
            <a:r>
              <a:rPr lang="pt-BR" dirty="0" smtClean="0"/>
              <a:t>            R 2               R3                                  </a:t>
            </a:r>
            <a:r>
              <a:rPr lang="pt-BR" dirty="0"/>
              <a:t>Rn</a:t>
            </a:r>
          </a:p>
          <a:p>
            <a:pPr>
              <a:buNone/>
            </a:pPr>
            <a:r>
              <a:rPr lang="en-US" dirty="0" smtClean="0"/>
              <a:t>      PV </a:t>
            </a:r>
            <a:r>
              <a:rPr lang="en-US" dirty="0"/>
              <a:t>= </a:t>
            </a:r>
            <a:r>
              <a:rPr lang="en-US" dirty="0" smtClean="0"/>
              <a:t>-------  +     --------  +    --------  +    </a:t>
            </a:r>
            <a:r>
              <a:rPr lang="en-US" dirty="0"/>
              <a:t>- - - - - </a:t>
            </a:r>
            <a:r>
              <a:rPr lang="en-US" dirty="0" smtClean="0"/>
              <a:t>+     </a:t>
            </a:r>
            <a:r>
              <a:rPr lang="en-US" dirty="0"/>
              <a:t>---------</a:t>
            </a:r>
          </a:p>
          <a:p>
            <a:pPr>
              <a:buNone/>
            </a:pPr>
            <a:r>
              <a:rPr lang="pt-BR" dirty="0" smtClean="0"/>
              <a:t>            ( </a:t>
            </a:r>
            <a:r>
              <a:rPr lang="pt-BR" dirty="0"/>
              <a:t>1+ r </a:t>
            </a:r>
            <a:r>
              <a:rPr lang="pt-BR" dirty="0" smtClean="0"/>
              <a:t>)       ( </a:t>
            </a:r>
            <a:r>
              <a:rPr lang="pt-BR" dirty="0"/>
              <a:t>1+ r )</a:t>
            </a:r>
            <a:r>
              <a:rPr lang="pt-BR" sz="2400" dirty="0"/>
              <a:t>2</a:t>
            </a:r>
            <a:r>
              <a:rPr lang="pt-BR" dirty="0"/>
              <a:t> </a:t>
            </a:r>
            <a:r>
              <a:rPr lang="pt-BR" dirty="0" smtClean="0"/>
              <a:t>     ( </a:t>
            </a:r>
            <a:r>
              <a:rPr lang="pt-BR" dirty="0"/>
              <a:t>1+ r )</a:t>
            </a:r>
            <a:r>
              <a:rPr lang="pt-BR" dirty="0" smtClean="0"/>
              <a:t>3                         </a:t>
            </a:r>
            <a:r>
              <a:rPr lang="pt-BR" dirty="0"/>
              <a:t>( 1+ r)n</a:t>
            </a:r>
          </a:p>
          <a:p>
            <a:r>
              <a:rPr lang="en-US" dirty="0"/>
              <a:t>R 1, R 2 , R3 and </a:t>
            </a:r>
            <a:r>
              <a:rPr lang="en-US" dirty="0" err="1"/>
              <a:t>Rn</a:t>
            </a:r>
            <a:r>
              <a:rPr lang="en-US" dirty="0"/>
              <a:t> are prospective revenue in 1, 2, 3, n years. Where as ‘</a:t>
            </a:r>
            <a:r>
              <a:rPr lang="en-US" dirty="0" smtClean="0"/>
              <a:t>r’ is </a:t>
            </a:r>
            <a:r>
              <a:rPr lang="en-US" dirty="0"/>
              <a:t>the rate of interest </a:t>
            </a:r>
            <a:r>
              <a:rPr lang="en-US" dirty="0" err="1"/>
              <a:t>i.e</a:t>
            </a:r>
            <a:r>
              <a:rPr lang="en-US" dirty="0"/>
              <a:t> discount factor.</a:t>
            </a:r>
          </a:p>
          <a:p>
            <a:r>
              <a:rPr lang="en-US" dirty="0"/>
              <a:t>In the above example R 1= Rs1100 and r =10%.</a:t>
            </a:r>
          </a:p>
          <a:p>
            <a:pPr>
              <a:buNone/>
            </a:pPr>
            <a:r>
              <a:rPr lang="en-US" dirty="0" smtClean="0"/>
              <a:t>               1100</a:t>
            </a:r>
            <a:endParaRPr lang="en-US" dirty="0"/>
          </a:p>
          <a:p>
            <a:r>
              <a:rPr lang="en-US" dirty="0"/>
              <a:t>PV = -------- </a:t>
            </a:r>
            <a:r>
              <a:rPr lang="en-US" dirty="0" smtClean="0"/>
              <a:t>=  </a:t>
            </a:r>
            <a:r>
              <a:rPr lang="en-US" dirty="0"/>
              <a:t>Rs 1000.</a:t>
            </a:r>
          </a:p>
          <a:p>
            <a:pPr>
              <a:buNone/>
            </a:pPr>
            <a:r>
              <a:rPr lang="en-US" dirty="0" smtClean="0"/>
              <a:t>           ( </a:t>
            </a:r>
            <a:r>
              <a:rPr lang="en-US" dirty="0"/>
              <a:t>1+ 10%)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a:r>
            <a:br>
              <a:rPr lang="en-US" b="1" dirty="0" smtClean="0"/>
            </a:br>
            <a:r>
              <a:rPr lang="en-US" b="1" dirty="0" smtClean="0"/>
              <a:t>TIME PERSPECTIVE:</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Decision </a:t>
            </a:r>
            <a:r>
              <a:rPr lang="en-US" dirty="0"/>
              <a:t>making is the task of coordination along the time path </a:t>
            </a:r>
            <a:r>
              <a:rPr lang="en-US" dirty="0" err="1"/>
              <a:t>i.e</a:t>
            </a:r>
            <a:r>
              <a:rPr lang="en-US" dirty="0"/>
              <a:t> past, </a:t>
            </a:r>
            <a:r>
              <a:rPr lang="en-US" dirty="0" smtClean="0"/>
              <a:t>present and </a:t>
            </a:r>
            <a:r>
              <a:rPr lang="en-US" dirty="0"/>
              <a:t>future. Whenever the management confronts a decision environment </a:t>
            </a:r>
            <a:r>
              <a:rPr lang="en-US" dirty="0" smtClean="0"/>
              <a:t>they must </a:t>
            </a:r>
            <a:r>
              <a:rPr lang="en-US" dirty="0"/>
              <a:t>analyze their present problem with reference to past data of facts, </a:t>
            </a:r>
            <a:r>
              <a:rPr lang="en-US" dirty="0" smtClean="0"/>
              <a:t>figures and </a:t>
            </a:r>
            <a:r>
              <a:rPr lang="en-US" dirty="0"/>
              <a:t>observation in order to arrive at a decision, contemplating clearly its </a:t>
            </a:r>
            <a:r>
              <a:rPr lang="en-US" dirty="0" smtClean="0"/>
              <a:t>future implications </a:t>
            </a:r>
            <a:r>
              <a:rPr lang="en-US" dirty="0"/>
              <a:t>in terms of actions and reactions thereupon. Thus the </a:t>
            </a:r>
            <a:r>
              <a:rPr lang="en-US" dirty="0" smtClean="0"/>
              <a:t>time dimension </a:t>
            </a:r>
            <a:r>
              <a:rPr lang="en-US" dirty="0"/>
              <a:t>plays a crucial role in decision making.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Economists often classify time element in terms of very short period, </a:t>
            </a:r>
            <a:r>
              <a:rPr lang="en-US" dirty="0" smtClean="0"/>
              <a:t>short period </a:t>
            </a:r>
            <a:r>
              <a:rPr lang="en-US" dirty="0"/>
              <a:t>and long period. In the very short run (also known as market period),</a:t>
            </a:r>
            <a:r>
              <a:rPr lang="en-US" dirty="0" smtClean="0"/>
              <a:t>the supply </a:t>
            </a:r>
            <a:r>
              <a:rPr lang="en-US" dirty="0"/>
              <a:t>of a commodity remains constant i.e. supply is equal to stock. As </a:t>
            </a:r>
            <a:r>
              <a:rPr lang="en-US" dirty="0" smtClean="0"/>
              <a:t>against this</a:t>
            </a:r>
            <a:r>
              <a:rPr lang="en-US" dirty="0"/>
              <a:t>, in the short run supply can be changed by altering factor proportions. </a:t>
            </a:r>
            <a:r>
              <a:rPr lang="en-US" dirty="0" smtClean="0"/>
              <a:t>By employing </a:t>
            </a:r>
            <a:r>
              <a:rPr lang="en-US" dirty="0"/>
              <a:t>increasing quantities of variable factors along with given fixed </a:t>
            </a:r>
            <a:r>
              <a:rPr lang="en-US" dirty="0" smtClean="0"/>
              <a:t>factors we </a:t>
            </a:r>
            <a:r>
              <a:rPr lang="en-US" dirty="0"/>
              <a:t>can alter the factor proportion. In the long run all factors are variable </a:t>
            </a:r>
            <a:r>
              <a:rPr lang="en-US" dirty="0" smtClean="0"/>
              <a:t>and firms </a:t>
            </a:r>
            <a:r>
              <a:rPr lang="en-US" dirty="0"/>
              <a:t>enjoy complete freedom to adjust its production process according </a:t>
            </a:r>
            <a:r>
              <a:rPr lang="en-US" dirty="0" smtClean="0"/>
              <a:t>to demand </a:t>
            </a:r>
            <a:r>
              <a:rPr lang="en-US" dirty="0"/>
              <a:t>conditions.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6600" dirty="0" smtClean="0"/>
              <a:t>Scarcity</a:t>
            </a:r>
            <a:endParaRPr lang="en-US" sz="6600" dirty="0"/>
          </a:p>
        </p:txBody>
      </p:sp>
      <p:sp>
        <p:nvSpPr>
          <p:cNvPr id="5" name="Content Placeholder 4"/>
          <p:cNvSpPr>
            <a:spLocks noGrp="1"/>
          </p:cNvSpPr>
          <p:nvPr>
            <p:ph idx="1"/>
          </p:nvPr>
        </p:nvSpPr>
        <p:spPr/>
        <p:txBody>
          <a:bodyPr>
            <a:noAutofit/>
          </a:bodyPr>
          <a:lstStyle/>
          <a:p>
            <a:pPr algn="just">
              <a:lnSpc>
                <a:spcPct val="150000"/>
              </a:lnSpc>
            </a:pPr>
            <a:r>
              <a:rPr lang="en-US" sz="2800" dirty="0" smtClean="0"/>
              <a:t>This </a:t>
            </a:r>
            <a:r>
              <a:rPr lang="en-US" sz="2800" dirty="0"/>
              <a:t>is one of the fundamental concepts of managerial economics that </a:t>
            </a:r>
            <a:r>
              <a:rPr lang="en-US" sz="2800" dirty="0" smtClean="0"/>
              <a:t>influences decisions </a:t>
            </a:r>
            <a:r>
              <a:rPr lang="en-US" sz="2800" dirty="0"/>
              <a:t>of business firms to a large extent</a:t>
            </a:r>
            <a:r>
              <a:rPr lang="en-US" sz="2800" dirty="0" smtClean="0"/>
              <a:t>. </a:t>
            </a:r>
          </a:p>
          <a:p>
            <a:pPr algn="just">
              <a:lnSpc>
                <a:spcPct val="150000"/>
              </a:lnSpc>
            </a:pPr>
            <a:r>
              <a:rPr lang="en-US" sz="2800" dirty="0" smtClean="0"/>
              <a:t>Scarcity </a:t>
            </a:r>
            <a:r>
              <a:rPr lang="en-US" sz="2800" dirty="0"/>
              <a:t>is the root cause of all economic problems. It is a fact that </a:t>
            </a:r>
            <a:r>
              <a:rPr lang="en-US" sz="2800" dirty="0" smtClean="0"/>
              <a:t>the resources </a:t>
            </a:r>
            <a:r>
              <a:rPr lang="en-US" sz="2800" dirty="0"/>
              <a:t>at the disposal of functional managers are limited.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Managers generally perceive these time element concepts in a different </a:t>
            </a:r>
            <a:r>
              <a:rPr lang="en-US" dirty="0" smtClean="0"/>
              <a:t>way. Managers </a:t>
            </a:r>
            <a:r>
              <a:rPr lang="en-US" dirty="0"/>
              <a:t>face many a constraint in the very short period. The nature of </a:t>
            </a:r>
            <a:r>
              <a:rPr lang="en-US" dirty="0" smtClean="0"/>
              <a:t>time period </a:t>
            </a:r>
            <a:r>
              <a:rPr lang="en-US" dirty="0"/>
              <a:t>is such that, it is not possible to increase supply even employing </a:t>
            </a:r>
            <a:r>
              <a:rPr lang="en-US" dirty="0" smtClean="0"/>
              <a:t>more variable </a:t>
            </a:r>
            <a:r>
              <a:rPr lang="en-US" dirty="0"/>
              <a:t>factors of production. Contrary to this, in the long run constraints </a:t>
            </a:r>
            <a:r>
              <a:rPr lang="en-US" dirty="0" smtClean="0"/>
              <a:t>are minimized</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For a practicing manager, short run implies immediate future, whereas long </a:t>
            </a:r>
            <a:r>
              <a:rPr lang="en-US" dirty="0" smtClean="0"/>
              <a:t>run is </a:t>
            </a:r>
            <a:r>
              <a:rPr lang="en-US" dirty="0"/>
              <a:t>the distant future. The manager must calculate the opportunity cost of </a:t>
            </a:r>
            <a:r>
              <a:rPr lang="en-US" dirty="0" smtClean="0"/>
              <a:t>his decision</a:t>
            </a:r>
            <a:r>
              <a:rPr lang="en-US" dirty="0"/>
              <a:t>, if he has to choose between the present and the future. His </a:t>
            </a:r>
            <a:r>
              <a:rPr lang="en-US" dirty="0" smtClean="0"/>
              <a:t>decision principle </a:t>
            </a:r>
            <a:r>
              <a:rPr lang="en-US" dirty="0"/>
              <a:t>is that he must take care of the short run as well as the long run. </a:t>
            </a:r>
            <a:r>
              <a:rPr lang="en-US" dirty="0" smtClean="0"/>
              <a:t>He must </a:t>
            </a:r>
            <a:r>
              <a:rPr lang="en-US" dirty="0"/>
              <a:t>evaluate the short run and long run effects of a decision. Any </a:t>
            </a:r>
            <a:r>
              <a:rPr lang="en-US" dirty="0" smtClean="0"/>
              <a:t>decision taken </a:t>
            </a:r>
            <a:r>
              <a:rPr lang="en-US" dirty="0"/>
              <a:t>by the manager has its impact in the short run and also in the long run. </a:t>
            </a:r>
            <a:r>
              <a:rPr lang="en-US" dirty="0" smtClean="0"/>
              <a:t>A manager </a:t>
            </a:r>
            <a:r>
              <a:rPr lang="en-US" dirty="0"/>
              <a:t>cannot ignore either the short run or the long run impact of a decision.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a:t>Examples:</a:t>
            </a:r>
          </a:p>
          <a:p>
            <a:pPr algn="just"/>
            <a:r>
              <a:rPr lang="en-US" dirty="0"/>
              <a:t>1.By fixing very high price a manager may </a:t>
            </a:r>
            <a:r>
              <a:rPr lang="en-US" dirty="0" err="1"/>
              <a:t>realise</a:t>
            </a:r>
            <a:r>
              <a:rPr lang="en-US" dirty="0"/>
              <a:t> more revenue today. But </a:t>
            </a:r>
            <a:r>
              <a:rPr lang="en-US" dirty="0" smtClean="0"/>
              <a:t>he should </a:t>
            </a:r>
            <a:r>
              <a:rPr lang="en-US" dirty="0"/>
              <a:t>be prepared to face declining sales tomorrow.</a:t>
            </a:r>
          </a:p>
          <a:p>
            <a:pPr algn="just"/>
            <a:r>
              <a:rPr lang="en-US" dirty="0"/>
              <a:t>2. At present the advertisement expenditure may inflate the cost. But </a:t>
            </a:r>
            <a:r>
              <a:rPr lang="en-US" dirty="0" smtClean="0"/>
              <a:t>tomorrow it </a:t>
            </a:r>
            <a:r>
              <a:rPr lang="en-US" dirty="0"/>
              <a:t>contributes to increase in sales and increase in revenue.</a:t>
            </a:r>
          </a:p>
          <a:p>
            <a:pPr algn="just"/>
            <a:r>
              <a:rPr lang="en-US" dirty="0"/>
              <a:t>3..With a view to earn more profit or to reduce other than production costs, </a:t>
            </a:r>
            <a:r>
              <a:rPr lang="en-US" dirty="0" smtClean="0"/>
              <a:t>a manager </a:t>
            </a:r>
            <a:r>
              <a:rPr lang="en-US" dirty="0"/>
              <a:t>has taken a decision to withdraw all welfare payments like, </a:t>
            </a:r>
            <a:r>
              <a:rPr lang="en-US" dirty="0" smtClean="0"/>
              <a:t>festival advance</a:t>
            </a:r>
            <a:r>
              <a:rPr lang="en-US" dirty="0"/>
              <a:t>, bonus, education loans to employees children, etc. </a:t>
            </a:r>
            <a:endParaRPr lang="en-US" dirty="0" smtClean="0"/>
          </a:p>
          <a:p>
            <a:pPr algn="just"/>
            <a:r>
              <a:rPr lang="en-US" dirty="0" smtClean="0"/>
              <a:t>In </a:t>
            </a:r>
            <a:r>
              <a:rPr lang="en-US" dirty="0"/>
              <a:t>the short </a:t>
            </a:r>
            <a:r>
              <a:rPr lang="en-US" dirty="0" smtClean="0"/>
              <a:t>run manager </a:t>
            </a:r>
            <a:r>
              <a:rPr lang="en-US" dirty="0"/>
              <a:t>may improve the cost side of the balance sheet but this decision </a:t>
            </a:r>
            <a:r>
              <a:rPr lang="en-US" dirty="0" smtClean="0"/>
              <a:t>may adversely </a:t>
            </a:r>
            <a:r>
              <a:rPr lang="en-US" dirty="0"/>
              <a:t>affect the future growth of a business firm.</a:t>
            </a:r>
          </a:p>
          <a:p>
            <a:pPr algn="just"/>
            <a:r>
              <a:rPr lang="en-US" dirty="0"/>
              <a:t>Thus a manager while arriving at decisions must evaluate the short run and </a:t>
            </a:r>
            <a:r>
              <a:rPr lang="en-US" dirty="0" smtClean="0"/>
              <a:t>also the </a:t>
            </a:r>
            <a:r>
              <a:rPr lang="en-US" dirty="0"/>
              <a:t>long run impact of his decisions.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BREAK- EVEN:</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This </a:t>
            </a:r>
            <a:r>
              <a:rPr lang="en-US" dirty="0"/>
              <a:t>is also called as no profit and no loss situation. </a:t>
            </a:r>
            <a:endParaRPr lang="en-US" dirty="0" smtClean="0"/>
          </a:p>
          <a:p>
            <a:pPr algn="just"/>
            <a:r>
              <a:rPr lang="en-US" dirty="0" smtClean="0"/>
              <a:t>When </a:t>
            </a:r>
            <a:r>
              <a:rPr lang="en-US" dirty="0"/>
              <a:t>the total revenue </a:t>
            </a:r>
            <a:r>
              <a:rPr lang="en-US" dirty="0" smtClean="0"/>
              <a:t>is equal to total </a:t>
            </a:r>
            <a:r>
              <a:rPr lang="en-US" dirty="0"/>
              <a:t>cost, we can say that the firm has reached the break-even. </a:t>
            </a:r>
            <a:r>
              <a:rPr lang="en-US" dirty="0" smtClean="0"/>
              <a:t>This concept </a:t>
            </a:r>
            <a:r>
              <a:rPr lang="en-US" dirty="0"/>
              <a:t>is very useful to managers to know the minimum volume of output </a:t>
            </a:r>
            <a:r>
              <a:rPr lang="en-US" dirty="0" smtClean="0"/>
              <a:t>they have </a:t>
            </a:r>
            <a:r>
              <a:rPr lang="en-US" dirty="0"/>
              <a:t>to produce or minimum volume of sales revenue they have to realize </a:t>
            </a:r>
            <a:r>
              <a:rPr lang="en-US" dirty="0" smtClean="0"/>
              <a:t>in order </a:t>
            </a:r>
            <a:r>
              <a:rPr lang="en-US" dirty="0"/>
              <a:t>to reach break -even. Managers can identify break- even in two ways.</a:t>
            </a:r>
          </a:p>
          <a:p>
            <a:endParaRPr lang="en-US" b="1"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buNone/>
            </a:pPr>
            <a:r>
              <a:rPr lang="en-US" b="1" dirty="0" smtClean="0"/>
              <a:t>1. Break- even in physical terms: If a firm is producing a single product , we can </a:t>
            </a:r>
            <a:r>
              <a:rPr lang="en-US" dirty="0" smtClean="0"/>
              <a:t>identify break even quantity i.e. minimum quantity required to equate total cost with total revenue.</a:t>
            </a:r>
          </a:p>
          <a:p>
            <a:pPr algn="just">
              <a:buNone/>
            </a:pPr>
            <a:r>
              <a:rPr lang="en-US" dirty="0" smtClean="0"/>
              <a:t>                                                   TFC</a:t>
            </a:r>
          </a:p>
          <a:p>
            <a:pPr>
              <a:buNone/>
            </a:pPr>
            <a:r>
              <a:rPr lang="en-US" dirty="0" smtClean="0"/>
              <a:t>     Break even quantity =    -----------</a:t>
            </a:r>
          </a:p>
          <a:p>
            <a:pPr>
              <a:buNone/>
            </a:pPr>
            <a:r>
              <a:rPr lang="en-US" dirty="0" smtClean="0"/>
              <a:t>                                                  P-AVC</a:t>
            </a:r>
          </a:p>
          <a:p>
            <a:pPr>
              <a:buNone/>
            </a:pPr>
            <a:r>
              <a:rPr lang="en-US" dirty="0" smtClean="0"/>
              <a:t>     TFC is total fixed cost, P is price, AVC is average variable cost.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4038600"/>
          </a:xfrm>
        </p:spPr>
        <p:txBody>
          <a:bodyPr>
            <a:noAutofit/>
          </a:bodyPr>
          <a:lstStyle/>
          <a:p>
            <a:pPr>
              <a:buNone/>
            </a:pPr>
            <a:r>
              <a:rPr lang="en-US" sz="2000" dirty="0"/>
              <a:t>Example: Total fixed cost = Rs 10000, Price = Rs </a:t>
            </a:r>
            <a:r>
              <a:rPr lang="en-US" sz="2000" dirty="0" smtClean="0"/>
              <a:t>25, </a:t>
            </a:r>
            <a:r>
              <a:rPr lang="en-US" sz="2000" dirty="0"/>
              <a:t>Average variable cost is</a:t>
            </a:r>
          </a:p>
          <a:p>
            <a:pPr>
              <a:buNone/>
            </a:pPr>
            <a:r>
              <a:rPr lang="en-US" sz="2000" dirty="0" smtClean="0"/>
              <a:t> Rs </a:t>
            </a:r>
            <a:r>
              <a:rPr lang="en-US" sz="2000" dirty="0"/>
              <a:t>15</a:t>
            </a:r>
          </a:p>
          <a:p>
            <a:pPr>
              <a:buNone/>
            </a:pPr>
            <a:r>
              <a:rPr lang="en-US" sz="2000" dirty="0" smtClean="0"/>
              <a:t>                                                          10000</a:t>
            </a:r>
            <a:endParaRPr lang="en-US" sz="2000" dirty="0"/>
          </a:p>
          <a:p>
            <a:pPr>
              <a:buNone/>
            </a:pPr>
            <a:r>
              <a:rPr lang="en-US" sz="2000" dirty="0" smtClean="0"/>
              <a:t>          Break </a:t>
            </a:r>
            <a:r>
              <a:rPr lang="en-US" sz="2000" dirty="0"/>
              <a:t>even quantity = </a:t>
            </a:r>
            <a:r>
              <a:rPr lang="en-US" sz="2000" dirty="0" smtClean="0"/>
              <a:t>      ----------      =      1000 </a:t>
            </a:r>
            <a:r>
              <a:rPr lang="en-US" sz="2000" dirty="0"/>
              <a:t>units.</a:t>
            </a:r>
          </a:p>
          <a:p>
            <a:pPr>
              <a:buNone/>
            </a:pPr>
            <a:r>
              <a:rPr lang="en-US" sz="2000" dirty="0" smtClean="0"/>
              <a:t>                                                          25-15</a:t>
            </a:r>
            <a:endParaRPr lang="en-US" sz="2000" dirty="0"/>
          </a:p>
          <a:p>
            <a:r>
              <a:rPr lang="en-US" sz="2000" dirty="0"/>
              <a:t>Given the price and cost conditions, a firm has to produce at least 1000 </a:t>
            </a:r>
            <a:r>
              <a:rPr lang="en-US" sz="2000" dirty="0" smtClean="0"/>
              <a:t>units to </a:t>
            </a:r>
            <a:r>
              <a:rPr lang="en-US" sz="2000" dirty="0"/>
              <a:t>reach break even situation.</a:t>
            </a:r>
          </a:p>
          <a:p>
            <a:r>
              <a:rPr lang="en-US" sz="2000" b="1" dirty="0"/>
              <a:t>Proof: Total revenue = quantity x price =1000 x 25 =Rs 25000.</a:t>
            </a:r>
          </a:p>
          <a:p>
            <a:r>
              <a:rPr lang="en-US" sz="2000" dirty="0"/>
              <a:t>Total fixed cost = Rs 10000</a:t>
            </a:r>
          </a:p>
          <a:p>
            <a:r>
              <a:rPr lang="en-US" sz="2000" dirty="0"/>
              <a:t>Total variable cost = quantity x AVC = 1000 x 15 = Rs 15000</a:t>
            </a:r>
          </a:p>
          <a:p>
            <a:r>
              <a:rPr lang="en-US" sz="2000" dirty="0"/>
              <a:t>Total cost = Total fixed cost + Total variable cost = Rs10000 + Rs 15000 =Rs</a:t>
            </a:r>
          </a:p>
          <a:p>
            <a:pPr>
              <a:buNone/>
            </a:pPr>
            <a:r>
              <a:rPr lang="en-US" sz="2000" dirty="0" smtClean="0"/>
              <a:t>      25000</a:t>
            </a:r>
            <a:endParaRPr lang="en-US" sz="2000" dirty="0"/>
          </a:p>
          <a:p>
            <a:r>
              <a:rPr lang="en-US" sz="2000" dirty="0"/>
              <a:t>Therefore total cost =Total revenue.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2. Break- even sales revenue: If a firm is producing multiple products, we </a:t>
            </a:r>
            <a:r>
              <a:rPr lang="en-US" b="1" dirty="0" smtClean="0"/>
              <a:t>can </a:t>
            </a:r>
            <a:r>
              <a:rPr lang="en-US" dirty="0" smtClean="0"/>
              <a:t>identify </a:t>
            </a:r>
            <a:r>
              <a:rPr lang="en-US" dirty="0"/>
              <a:t>break even sales revenue </a:t>
            </a:r>
            <a:r>
              <a:rPr lang="en-US" dirty="0" err="1"/>
              <a:t>i.e</a:t>
            </a:r>
            <a:r>
              <a:rPr lang="en-US" dirty="0"/>
              <a:t> minimum sales revenue required to </a:t>
            </a:r>
            <a:r>
              <a:rPr lang="en-US" dirty="0" smtClean="0"/>
              <a:t>cover all </a:t>
            </a:r>
            <a:r>
              <a:rPr lang="en-US" dirty="0"/>
              <a:t>costs.</a:t>
            </a:r>
          </a:p>
          <a:p>
            <a:pPr>
              <a:buNone/>
            </a:pPr>
            <a:r>
              <a:rPr lang="en-US" dirty="0" smtClean="0"/>
              <a:t>                                                             TFC</a:t>
            </a:r>
            <a:endParaRPr lang="en-US" dirty="0"/>
          </a:p>
          <a:p>
            <a:r>
              <a:rPr lang="en-US" dirty="0"/>
              <a:t>Break even sales revenue = --------------</a:t>
            </a:r>
          </a:p>
          <a:p>
            <a:pPr>
              <a:buNone/>
            </a:pPr>
            <a:r>
              <a:rPr lang="en-US" dirty="0" smtClean="0"/>
              <a:t>                                                            CMR</a:t>
            </a:r>
            <a:endParaRPr lang="en-US" dirty="0"/>
          </a:p>
          <a:p>
            <a:pPr>
              <a:buNone/>
            </a:pPr>
            <a:r>
              <a:rPr lang="en-US" dirty="0" smtClean="0"/>
              <a:t>                    SR</a:t>
            </a:r>
            <a:r>
              <a:rPr lang="en-US" dirty="0"/>
              <a:t>. – TVC</a:t>
            </a:r>
          </a:p>
          <a:p>
            <a:r>
              <a:rPr lang="en-US" dirty="0"/>
              <a:t>CMR</a:t>
            </a:r>
            <a:r>
              <a:rPr lang="en-US" dirty="0" smtClean="0"/>
              <a:t>=    </a:t>
            </a:r>
            <a:r>
              <a:rPr lang="en-US" dirty="0"/>
              <a:t>-------------</a:t>
            </a:r>
          </a:p>
          <a:p>
            <a:pPr>
              <a:buNone/>
            </a:pPr>
            <a:r>
              <a:rPr lang="en-US" dirty="0" smtClean="0"/>
              <a:t>                         SR</a:t>
            </a:r>
            <a:endParaRPr lang="en-US" dirty="0"/>
          </a:p>
          <a:p>
            <a:r>
              <a:rPr lang="en-US" dirty="0"/>
              <a:t>TFC is total fixed cost, CMR is contribution margin ratio, SR is sales </a:t>
            </a:r>
            <a:r>
              <a:rPr lang="en-US" dirty="0" smtClean="0"/>
              <a:t>revenue, TVC </a:t>
            </a:r>
            <a:r>
              <a:rPr lang="en-US" dirty="0"/>
              <a:t>is total variable cost. Given the values we can identify break- even </a:t>
            </a:r>
            <a:r>
              <a:rPr lang="en-US" dirty="0" smtClean="0"/>
              <a:t>sales revenue</a:t>
            </a:r>
            <a:r>
              <a:rPr 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OPPORTUNITY COST: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Though </a:t>
            </a:r>
            <a:r>
              <a:rPr lang="en-US" dirty="0"/>
              <a:t>it is called as cost, it is always measured in terms of </a:t>
            </a:r>
            <a:r>
              <a:rPr lang="en-US" dirty="0" smtClean="0"/>
              <a:t>sacrificed alternatives</a:t>
            </a:r>
            <a:r>
              <a:rPr lang="en-US" dirty="0"/>
              <a:t>. Opportunity cost is the revenue that a factor unit could have </a:t>
            </a:r>
            <a:r>
              <a:rPr lang="en-US" dirty="0" smtClean="0"/>
              <a:t>earned by </a:t>
            </a:r>
            <a:r>
              <a:rPr lang="en-US" dirty="0"/>
              <a:t>working in some other </a:t>
            </a:r>
            <a:r>
              <a:rPr lang="en-US" dirty="0" smtClean="0"/>
              <a:t>best alternative</a:t>
            </a:r>
            <a:r>
              <a:rPr lang="en-US" dirty="0"/>
              <a:t>. Whenever the manager chooses </a:t>
            </a:r>
            <a:r>
              <a:rPr lang="en-US" dirty="0" smtClean="0"/>
              <a:t>one course </a:t>
            </a:r>
            <a:r>
              <a:rPr lang="en-US" dirty="0"/>
              <a:t>of action he has to sacrifice the other alternative due to scarcity </a:t>
            </a:r>
            <a:r>
              <a:rPr lang="en-US" dirty="0" smtClean="0"/>
              <a:t>of available </a:t>
            </a:r>
            <a:r>
              <a:rPr lang="en-US" dirty="0"/>
              <a:t>resources. We can therefore evaluate the one which is chosen in </a:t>
            </a:r>
            <a:r>
              <a:rPr lang="en-US" dirty="0" smtClean="0"/>
              <a:t>terms of </a:t>
            </a:r>
            <a:r>
              <a:rPr lang="en-US" dirty="0"/>
              <a:t>the other alternative which is sacrificed.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a:t>Example: At a given point of time a machine can produce 100 units of X or </a:t>
            </a:r>
            <a:r>
              <a:rPr lang="en-US" dirty="0" smtClean="0"/>
              <a:t>200 units </a:t>
            </a:r>
            <a:r>
              <a:rPr lang="en-US" dirty="0"/>
              <a:t>of Y commodity. </a:t>
            </a:r>
            <a:endParaRPr lang="en-US" dirty="0" smtClean="0"/>
          </a:p>
          <a:p>
            <a:pPr algn="just"/>
            <a:r>
              <a:rPr lang="en-US" dirty="0" smtClean="0"/>
              <a:t>If </a:t>
            </a:r>
            <a:r>
              <a:rPr lang="en-US" dirty="0"/>
              <a:t>we use the machine to produce X, we can not use it </a:t>
            </a:r>
            <a:r>
              <a:rPr lang="en-US" dirty="0" smtClean="0"/>
              <a:t>for the </a:t>
            </a:r>
            <a:r>
              <a:rPr lang="en-US" dirty="0"/>
              <a:t>production of Y at the same time. </a:t>
            </a:r>
            <a:endParaRPr lang="en-US" dirty="0" smtClean="0"/>
          </a:p>
          <a:p>
            <a:pPr algn="just"/>
            <a:r>
              <a:rPr lang="en-US" dirty="0" smtClean="0"/>
              <a:t>With </a:t>
            </a:r>
            <a:r>
              <a:rPr lang="en-US" dirty="0"/>
              <a:t>the same logic we can say that if </a:t>
            </a:r>
            <a:r>
              <a:rPr lang="en-US" dirty="0" smtClean="0"/>
              <a:t>the machine </a:t>
            </a:r>
            <a:r>
              <a:rPr lang="en-US" dirty="0"/>
              <a:t>is used for the production of Y , it cannot be available for the </a:t>
            </a:r>
            <a:r>
              <a:rPr lang="en-US" dirty="0" smtClean="0"/>
              <a:t>production of </a:t>
            </a:r>
            <a:r>
              <a:rPr lang="en-US" dirty="0"/>
              <a:t>X. </a:t>
            </a:r>
            <a:endParaRPr lang="en-US" dirty="0" smtClean="0"/>
          </a:p>
          <a:p>
            <a:pPr algn="just"/>
            <a:r>
              <a:rPr lang="en-US" dirty="0" smtClean="0"/>
              <a:t>The </a:t>
            </a:r>
            <a:r>
              <a:rPr lang="en-US" dirty="0"/>
              <a:t>opportunity cost of producing 100 units of X is 200 units of Y. In </a:t>
            </a:r>
            <a:r>
              <a:rPr lang="en-US" dirty="0" smtClean="0"/>
              <a:t>other words</a:t>
            </a:r>
            <a:r>
              <a:rPr lang="en-US" dirty="0"/>
              <a:t>, the opportunity cost of 1 unit of X is 2 units of Y. The opportunity cost </a:t>
            </a:r>
            <a:r>
              <a:rPr lang="en-US" dirty="0" smtClean="0"/>
              <a:t>of 1 </a:t>
            </a:r>
            <a:r>
              <a:rPr lang="en-US" dirty="0"/>
              <a:t>unit of Y is .5 (half) units of X. The morale of this concept from the firm’s </a:t>
            </a:r>
            <a:r>
              <a:rPr lang="en-US" dirty="0" smtClean="0"/>
              <a:t>point of </a:t>
            </a:r>
            <a:r>
              <a:rPr lang="en-US" dirty="0"/>
              <a:t>view is that since the resources are scarce, managers have to minimize </a:t>
            </a:r>
            <a:r>
              <a:rPr lang="en-US" dirty="0" smtClean="0"/>
              <a:t>the opportunity </a:t>
            </a:r>
            <a:r>
              <a:rPr lang="en-US" dirty="0"/>
              <a:t>cost. Keeping in mind minimization of opportunity cost they have </a:t>
            </a:r>
            <a:r>
              <a:rPr lang="en-US" dirty="0" smtClean="0"/>
              <a:t>to allocate </a:t>
            </a:r>
            <a:r>
              <a:rPr lang="en-US" dirty="0"/>
              <a:t>resources among competing uses.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a:r>
            <a:br>
              <a:rPr lang="en-US" b="1" dirty="0" smtClean="0"/>
            </a:br>
            <a:r>
              <a:rPr lang="en-US" b="1" dirty="0" smtClean="0"/>
              <a:t>PROFIT:</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Profit </a:t>
            </a:r>
            <a:r>
              <a:rPr lang="en-US" dirty="0"/>
              <a:t>is the difference between total revenue and expenditure. </a:t>
            </a:r>
            <a:r>
              <a:rPr lang="en-US" dirty="0" smtClean="0"/>
              <a:t>If revenue exceeds </a:t>
            </a:r>
            <a:r>
              <a:rPr lang="en-US" dirty="0"/>
              <a:t>cost, a firm can enjoy profits. For example total revenue is Rs 10000 </a:t>
            </a:r>
            <a:r>
              <a:rPr lang="en-US" dirty="0" smtClean="0"/>
              <a:t>and total </a:t>
            </a:r>
            <a:r>
              <a:rPr lang="en-US" dirty="0"/>
              <a:t>cost is Rs 8000. Profit is = Rs2000. There are different types of </a:t>
            </a:r>
            <a:r>
              <a:rPr lang="en-US" dirty="0" smtClean="0"/>
              <a:t>profit concepts</a:t>
            </a:r>
            <a:r>
              <a:rPr lang="en-US" dirty="0"/>
              <a:t>. They are:</a:t>
            </a:r>
          </a:p>
          <a:p>
            <a:pPr algn="just">
              <a:buNone/>
            </a:pPr>
            <a:r>
              <a:rPr lang="en-US" dirty="0"/>
              <a:t>1. Absolute profit or abnormal profit: Volume of profits realized by a firm </a:t>
            </a:r>
            <a:r>
              <a:rPr lang="en-US" dirty="0" smtClean="0"/>
              <a:t>by charging </a:t>
            </a:r>
            <a:r>
              <a:rPr lang="en-US" dirty="0"/>
              <a:t>price, higher than average cost of production are known as </a:t>
            </a:r>
            <a:r>
              <a:rPr lang="en-US" dirty="0" smtClean="0"/>
              <a:t>abnormal profits</a:t>
            </a:r>
            <a:r>
              <a:rPr lang="en-US" dirty="0"/>
              <a:t>.</a:t>
            </a:r>
          </a:p>
          <a:p>
            <a:pPr algn="just">
              <a:buNone/>
            </a:pPr>
            <a:r>
              <a:rPr lang="en-US" dirty="0"/>
              <a:t>2. Normal profits: Business firms generally make payments to all other </a:t>
            </a:r>
            <a:r>
              <a:rPr lang="en-US" dirty="0" smtClean="0"/>
              <a:t>factors of </a:t>
            </a:r>
            <a:r>
              <a:rPr lang="en-US" dirty="0"/>
              <a:t>production from its total revenue. After making payments to other factors </a:t>
            </a:r>
            <a:r>
              <a:rPr lang="en-US" dirty="0" smtClean="0"/>
              <a:t>of production</a:t>
            </a:r>
            <a:r>
              <a:rPr lang="en-US" dirty="0"/>
              <a:t>, if the leftover income is just sufficient to cover the remuneration </a:t>
            </a:r>
            <a:r>
              <a:rPr lang="en-US" dirty="0" smtClean="0"/>
              <a:t>of the </a:t>
            </a:r>
            <a:r>
              <a:rPr lang="en-US" dirty="0"/>
              <a:t>organizer ( profit ) or entrepreneur, it is called as normal profit.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r>
              <a:rPr lang="en-US" dirty="0" smtClean="0"/>
              <a:t>For example:</a:t>
            </a:r>
          </a:p>
          <a:p>
            <a:pPr algn="just">
              <a:buFont typeface="Wingdings" pitchFamily="2" charset="2"/>
              <a:buChar char="v"/>
            </a:pPr>
            <a:r>
              <a:rPr lang="en-US" dirty="0" smtClean="0"/>
              <a:t> Production manager may face- scarcity of quality raw material</a:t>
            </a:r>
          </a:p>
          <a:p>
            <a:pPr algn="just">
              <a:buFont typeface="Wingdings" pitchFamily="2" charset="2"/>
              <a:buChar char="v"/>
            </a:pPr>
            <a:r>
              <a:rPr lang="en-US" dirty="0" smtClean="0"/>
              <a:t> The marketing manager may face - scarcity of sales force and </a:t>
            </a:r>
          </a:p>
          <a:p>
            <a:pPr algn="just">
              <a:buFont typeface="Wingdings" pitchFamily="2" charset="2"/>
              <a:buChar char="v"/>
            </a:pPr>
            <a:r>
              <a:rPr lang="en-US" dirty="0" smtClean="0"/>
              <a:t>The finance manager may face - scarcity of funds to take up expansion activity. </a:t>
            </a:r>
          </a:p>
          <a:p>
            <a:pPr algn="just">
              <a:buFont typeface="Wingdings" pitchFamily="2" charset="2"/>
              <a:buChar char="v"/>
            </a:pPr>
            <a:r>
              <a:rPr lang="en-US" dirty="0" smtClean="0"/>
              <a:t> Not only the managers of business firms but also the finance minister of a country generally faces scarcity problem due to the expenditure exceeding the revenue. Thus scarcity is a universal phenomenon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3. Accounting and economic profit: While estimating profit, accountants </a:t>
            </a:r>
            <a:r>
              <a:rPr lang="en-US" dirty="0" smtClean="0"/>
              <a:t>subtract explicit </a:t>
            </a:r>
            <a:r>
              <a:rPr lang="en-US" dirty="0"/>
              <a:t>cost items from total revenue. They never consider implicit cost </a:t>
            </a:r>
            <a:r>
              <a:rPr lang="en-US" dirty="0" smtClean="0"/>
              <a:t>also known </a:t>
            </a:r>
            <a:r>
              <a:rPr lang="en-US" dirty="0"/>
              <a:t>as opportunity or economic cost i.e. the cost of employing own factors </a:t>
            </a:r>
            <a:r>
              <a:rPr lang="en-US" dirty="0" smtClean="0"/>
              <a:t>of production </a:t>
            </a:r>
            <a:r>
              <a:rPr lang="en-US" dirty="0"/>
              <a:t>in the business</a:t>
            </a: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3100" dirty="0" smtClean="0">
                <a:latin typeface="+mj-lt"/>
              </a:rPr>
              <a:t>Example: A business employed own and purchased factors of production to produce certain quantity of output. The value of own factors like building (rent Rs2000), family members (wages Rs5000), capital (interest Rs1000) = Rs8000. The value purchased factors of production such as raw material ( Rs 2000) hired-in workers ( salaries and wages Rs 5000 ), power charges ( Rs1000), Interest on borrowed capital ( Rs 2000 ) = Rs 10000.</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dirty="0" smtClean="0"/>
              <a:t>Total </a:t>
            </a:r>
            <a:r>
              <a:rPr lang="en-US" dirty="0"/>
              <a:t>revenue received by the firm Rs 20000.</a:t>
            </a:r>
          </a:p>
          <a:p>
            <a:pPr algn="just">
              <a:buNone/>
            </a:pPr>
            <a:r>
              <a:rPr lang="en-US" dirty="0"/>
              <a:t>Accounting profit = Total revenue – value of </a:t>
            </a:r>
            <a:r>
              <a:rPr lang="en-US" dirty="0" smtClean="0"/>
              <a:t>                      purchased </a:t>
            </a:r>
            <a:r>
              <a:rPr lang="en-US" dirty="0"/>
              <a:t>factors</a:t>
            </a:r>
          </a:p>
          <a:p>
            <a:pPr algn="just">
              <a:buNone/>
            </a:pPr>
            <a:r>
              <a:rPr lang="fr-FR" dirty="0" smtClean="0"/>
              <a:t>                            =Rs20000 </a:t>
            </a:r>
            <a:r>
              <a:rPr lang="fr-FR" dirty="0"/>
              <a:t>- Rs10000 = </a:t>
            </a:r>
            <a:r>
              <a:rPr lang="fr-FR" dirty="0" smtClean="0"/>
              <a:t>Rs10000</a:t>
            </a:r>
            <a:r>
              <a:rPr lang="fr-FR" dirty="0"/>
              <a:t>.</a:t>
            </a:r>
          </a:p>
          <a:p>
            <a:pPr algn="just"/>
            <a:r>
              <a:rPr lang="en-US" dirty="0"/>
              <a:t>Economic profit = Accounting profit – value of own factors.</a:t>
            </a:r>
          </a:p>
          <a:p>
            <a:pPr algn="just">
              <a:buNone/>
            </a:pPr>
            <a:r>
              <a:rPr lang="fr-FR" dirty="0" smtClean="0"/>
              <a:t>                          Rs10000 </a:t>
            </a:r>
            <a:r>
              <a:rPr lang="fr-FR" dirty="0"/>
              <a:t>– </a:t>
            </a:r>
            <a:r>
              <a:rPr lang="fr-FR" dirty="0" smtClean="0"/>
              <a:t>Rs8000 </a:t>
            </a:r>
            <a:r>
              <a:rPr lang="fr-FR" dirty="0"/>
              <a:t>= Rs.2000.</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a:r>
            <a:br>
              <a:rPr lang="en-US" b="1" dirty="0" smtClean="0"/>
            </a:br>
            <a:r>
              <a:rPr lang="en-US" b="1" dirty="0" smtClean="0"/>
              <a:t>RISK AND UNCERTAINTY:</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Business </a:t>
            </a:r>
            <a:r>
              <a:rPr lang="en-US" dirty="0"/>
              <a:t>firms have to conduct production operations in an </a:t>
            </a:r>
            <a:r>
              <a:rPr lang="en-US" dirty="0" smtClean="0"/>
              <a:t>uncertain environment</a:t>
            </a:r>
            <a:r>
              <a:rPr lang="en-US" dirty="0"/>
              <a:t>. It is not possible to forecast future movement of </a:t>
            </a:r>
            <a:r>
              <a:rPr lang="en-US" dirty="0" smtClean="0"/>
              <a:t>economic variables </a:t>
            </a:r>
            <a:r>
              <a:rPr lang="en-US" dirty="0"/>
              <a:t>with accuracy. The future involves changes. There is no guarantee </a:t>
            </a:r>
            <a:r>
              <a:rPr lang="en-US" dirty="0" smtClean="0"/>
              <a:t>that the </a:t>
            </a:r>
            <a:r>
              <a:rPr lang="en-US" dirty="0"/>
              <a:t>present trend of economic variables will continue in the future. Thus </a:t>
            </a:r>
            <a:r>
              <a:rPr lang="en-US" dirty="0" smtClean="0"/>
              <a:t>the decision </a:t>
            </a:r>
            <a:r>
              <a:rPr lang="en-US" dirty="0"/>
              <a:t>environment is uncertain.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Even then the firms take the decisions with great degree of optimism. </a:t>
            </a:r>
            <a:r>
              <a:rPr lang="en-US" dirty="0" smtClean="0"/>
              <a:t>The changes </a:t>
            </a:r>
            <a:r>
              <a:rPr lang="en-US" dirty="0"/>
              <a:t>in environment may be known or unknown. The definite outcome </a:t>
            </a:r>
            <a:r>
              <a:rPr lang="en-US" dirty="0" smtClean="0"/>
              <a:t>from a </a:t>
            </a:r>
            <a:r>
              <a:rPr lang="en-US" dirty="0"/>
              <a:t>known change is called certainty. The indefinite outcome from a known </a:t>
            </a:r>
            <a:r>
              <a:rPr lang="en-US" dirty="0" smtClean="0"/>
              <a:t>change is </a:t>
            </a:r>
            <a:r>
              <a:rPr lang="en-US" dirty="0"/>
              <a:t>called risk. The indefinite outcome from an unknown change is called </a:t>
            </a:r>
            <a:r>
              <a:rPr lang="en-US" dirty="0" smtClean="0"/>
              <a:t>as uncertainty</a:t>
            </a:r>
            <a:r>
              <a:rPr lang="en-US" dirty="0"/>
              <a:t>. Risk can be measured using statistical techniques and insured </a:t>
            </a:r>
            <a:r>
              <a:rPr lang="en-US" dirty="0" smtClean="0"/>
              <a:t>where as </a:t>
            </a:r>
            <a:r>
              <a:rPr lang="en-US" dirty="0"/>
              <a:t>uncertainty cannot </a:t>
            </a:r>
            <a:r>
              <a:rPr lang="en-US" dirty="0" smtClean="0"/>
              <a:t>be measured </a:t>
            </a:r>
            <a:r>
              <a:rPr lang="en-US" dirty="0"/>
              <a:t>and insured.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Deductive Method</a:t>
            </a:r>
            <a:endParaRPr lang="en-US" dirty="0"/>
          </a:p>
        </p:txBody>
      </p:sp>
      <p:sp>
        <p:nvSpPr>
          <p:cNvPr id="3" name="Content Placeholder 2"/>
          <p:cNvSpPr>
            <a:spLocks noGrp="1"/>
          </p:cNvSpPr>
          <p:nvPr>
            <p:ph idx="1"/>
          </p:nvPr>
        </p:nvSpPr>
        <p:spPr/>
        <p:txBody>
          <a:bodyPr/>
          <a:lstStyle/>
          <a:p>
            <a:r>
              <a:rPr lang="en-US" dirty="0" smtClean="0"/>
              <a:t>This method is also called abstract analytical method and represents an abstract</a:t>
            </a:r>
          </a:p>
          <a:p>
            <a:r>
              <a:rPr lang="en-US" dirty="0" smtClean="0"/>
              <a:t>approach to the derivation of economic generalizations and theories. Under this</a:t>
            </a:r>
          </a:p>
          <a:p>
            <a:r>
              <a:rPr lang="en-US" dirty="0" smtClean="0"/>
              <a:t>method economic enquiry proceeds from general to particular. The important</a:t>
            </a:r>
          </a:p>
          <a:p>
            <a:r>
              <a:rPr lang="en-US" dirty="0" smtClean="0"/>
              <a:t>steps in the derivation of economic generalizations under this method are: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1. Perception </a:t>
            </a:r>
            <a:r>
              <a:rPr lang="en-US" b="1" dirty="0" smtClean="0"/>
              <a:t>of the problem: In any scientific enquiry, the analyst (manager) must</a:t>
            </a:r>
          </a:p>
          <a:p>
            <a:r>
              <a:rPr lang="en-US" dirty="0" smtClean="0"/>
              <a:t>have a clear idea of the problem to be enquired. He must know the important</a:t>
            </a:r>
          </a:p>
          <a:p>
            <a:r>
              <a:rPr lang="en-US" dirty="0" smtClean="0"/>
              <a:t>variables regarding whose behavior and interrelationship he wants to derive</a:t>
            </a:r>
          </a:p>
          <a:p>
            <a:r>
              <a:rPr lang="en-US" dirty="0" smtClean="0"/>
              <a:t>generalizations.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smtClean="0"/>
              <a:t>2. Making </a:t>
            </a:r>
            <a:r>
              <a:rPr lang="en-US" b="1" dirty="0" smtClean="0"/>
              <a:t>of assumptions: Under this method analyst has to state clearly </a:t>
            </a:r>
            <a:r>
              <a:rPr lang="en-US" b="1" dirty="0" smtClean="0"/>
              <a:t>the </a:t>
            </a:r>
            <a:r>
              <a:rPr lang="en-US" dirty="0" smtClean="0"/>
              <a:t>assumptions </a:t>
            </a:r>
            <a:r>
              <a:rPr lang="en-US" dirty="0" smtClean="0"/>
              <a:t>in order to derive generalizations</a:t>
            </a:r>
            <a:r>
              <a:rPr lang="en-US" dirty="0" smtClean="0"/>
              <a:t>.</a:t>
            </a:r>
          </a:p>
          <a:p>
            <a:r>
              <a:rPr lang="en-US" dirty="0" smtClean="0"/>
              <a:t> </a:t>
            </a:r>
            <a:r>
              <a:rPr lang="en-US" dirty="0" smtClean="0"/>
              <a:t>These assumptions may </a:t>
            </a:r>
            <a:r>
              <a:rPr lang="en-US" dirty="0" smtClean="0"/>
              <a:t>be behavioral</a:t>
            </a:r>
            <a:r>
              <a:rPr lang="en-US" dirty="0" smtClean="0"/>
              <a:t>, pertaining to the behavior of economic variables or they may </a:t>
            </a:r>
            <a:r>
              <a:rPr lang="en-US" dirty="0" smtClean="0"/>
              <a:t>be technological </a:t>
            </a:r>
            <a:r>
              <a:rPr lang="en-US" dirty="0" smtClean="0"/>
              <a:t>relating to the state of technology. </a:t>
            </a:r>
            <a:endParaRPr lang="en-US" dirty="0" smtClean="0"/>
          </a:p>
          <a:p>
            <a:r>
              <a:rPr lang="en-US" dirty="0" smtClean="0"/>
              <a:t>The </a:t>
            </a:r>
            <a:r>
              <a:rPr lang="en-US" dirty="0" smtClean="0"/>
              <a:t>assumptions are made </a:t>
            </a:r>
            <a:r>
              <a:rPr lang="en-US" dirty="0" smtClean="0"/>
              <a:t>on the </a:t>
            </a:r>
            <a:r>
              <a:rPr lang="en-US" dirty="0" smtClean="0"/>
              <a:t>basis of observation or introspection. A crucial assumption in economics </a:t>
            </a:r>
            <a:r>
              <a:rPr lang="en-US" dirty="0" smtClean="0"/>
              <a:t>is that </a:t>
            </a:r>
            <a:r>
              <a:rPr lang="en-US" dirty="0" smtClean="0"/>
              <a:t>consumers aim at utility </a:t>
            </a:r>
            <a:r>
              <a:rPr lang="en-US" dirty="0" smtClean="0"/>
              <a:t>maximization </a:t>
            </a:r>
            <a:r>
              <a:rPr lang="en-US" dirty="0" smtClean="0"/>
              <a:t>and producers aim at </a:t>
            </a:r>
            <a:r>
              <a:rPr lang="en-US" dirty="0" smtClean="0"/>
              <a:t>profit maximization. </a:t>
            </a:r>
          </a:p>
          <a:p>
            <a:r>
              <a:rPr lang="en-US" dirty="0" smtClean="0"/>
              <a:t>These </a:t>
            </a:r>
            <a:r>
              <a:rPr lang="en-US" dirty="0" smtClean="0"/>
              <a:t>assumptions may be realistic or turned out to be unrealistic.</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Deducing hypothesis through logical deduction: Hypothesis is a </a:t>
            </a:r>
            <a:r>
              <a:rPr lang="en-US" b="1" dirty="0" smtClean="0"/>
              <a:t>temporary </a:t>
            </a:r>
            <a:r>
              <a:rPr lang="en-US" dirty="0" smtClean="0"/>
              <a:t>statement </a:t>
            </a:r>
            <a:r>
              <a:rPr lang="en-US" dirty="0" smtClean="0"/>
              <a:t>regarding the problem. Based on assumptions, analyst has to </a:t>
            </a:r>
            <a:r>
              <a:rPr lang="en-US" dirty="0" smtClean="0"/>
              <a:t>deduce hypothesis</a:t>
            </a:r>
            <a:r>
              <a:rPr lang="en-US" dirty="0" smtClean="0"/>
              <a:t>. It establishes cause and effect relationship between the </a:t>
            </a:r>
            <a:r>
              <a:rPr lang="en-US" dirty="0" smtClean="0"/>
              <a:t>variables under </a:t>
            </a:r>
            <a:r>
              <a:rPr lang="en-US" dirty="0" smtClean="0"/>
              <a:t>observation. Through logical process, hypothesis is deduced from </a:t>
            </a:r>
            <a:r>
              <a:rPr lang="en-US" dirty="0" smtClean="0"/>
              <a:t>the assumptions</a:t>
            </a: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Testing of hypothesis:</a:t>
            </a:r>
          </a:p>
          <a:p>
            <a:r>
              <a:rPr lang="en-US" dirty="0" smtClean="0"/>
              <a:t>Economist has to verify the hypothesis made through logical deduction with the</a:t>
            </a:r>
          </a:p>
          <a:p>
            <a:r>
              <a:rPr lang="en-US" dirty="0" smtClean="0"/>
              <a:t>help of uncontrolled experiences and observation as controlled experiments are</a:t>
            </a:r>
          </a:p>
          <a:p>
            <a:r>
              <a:rPr lang="en-US" dirty="0" smtClean="0"/>
              <a:t>not possible in economics.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US" dirty="0"/>
              <a:t>Scarcity is a relative term. In order to identify whether there is any scarcity </a:t>
            </a:r>
            <a:r>
              <a:rPr lang="en-US" dirty="0" smtClean="0"/>
              <a:t>of goods </a:t>
            </a:r>
            <a:r>
              <a:rPr lang="en-US" dirty="0"/>
              <a:t>or services, we have to make a comparison of its supply or availability </a:t>
            </a:r>
            <a:r>
              <a:rPr lang="en-US" dirty="0" smtClean="0"/>
              <a:t>and demand </a:t>
            </a:r>
            <a:r>
              <a:rPr lang="en-US" dirty="0"/>
              <a:t>or requirement. The presence of excess demand or requirement is </a:t>
            </a:r>
            <a:r>
              <a:rPr lang="en-US" dirty="0" smtClean="0"/>
              <a:t>an indicator </a:t>
            </a:r>
            <a:r>
              <a:rPr lang="en-US" dirty="0"/>
              <a:t>of scarcity. The demand in relation to supply determines scarcity.</a:t>
            </a:r>
          </a:p>
          <a:p>
            <a:pPr algn="just"/>
            <a:r>
              <a:rPr lang="en-US" dirty="0"/>
              <a:t>Example: Supply of resource (the resources at the disposal of a firm) 50 </a:t>
            </a:r>
            <a:r>
              <a:rPr lang="en-US" dirty="0" smtClean="0"/>
              <a:t>workers and </a:t>
            </a:r>
            <a:r>
              <a:rPr lang="en-US" dirty="0"/>
              <a:t>rupees 1 crore and demand for resource (quantity of resources required) </a:t>
            </a:r>
            <a:r>
              <a:rPr lang="en-US" dirty="0" smtClean="0"/>
              <a:t>100 workers </a:t>
            </a:r>
            <a:r>
              <a:rPr lang="en-US" dirty="0"/>
              <a:t>and rupees 2 crore. Since demand is more than supply, it leads </a:t>
            </a:r>
            <a:r>
              <a:rPr lang="en-US" dirty="0" smtClean="0"/>
              <a:t>to scarcity</a:t>
            </a:r>
            <a:r>
              <a:rPr 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In the field of micro economics the important generalizations are:</a:t>
            </a:r>
          </a:p>
          <a:p>
            <a:pPr>
              <a:buNone/>
            </a:pPr>
            <a:r>
              <a:rPr lang="en-US" dirty="0" smtClean="0"/>
              <a:t>1. The inverse relationship between price and quantity demanded.</a:t>
            </a:r>
          </a:p>
          <a:p>
            <a:pPr>
              <a:buNone/>
            </a:pPr>
            <a:r>
              <a:rPr lang="en-US" dirty="0" smtClean="0"/>
              <a:t>2. The direct relationship between price and quantity supplied</a:t>
            </a:r>
          </a:p>
          <a:p>
            <a:pPr>
              <a:buNone/>
            </a:pPr>
            <a:r>
              <a:rPr lang="en-US" dirty="0" smtClean="0"/>
              <a:t>3. The tendency of price of the product equal to marginal cost </a:t>
            </a:r>
            <a:r>
              <a:rPr lang="en-US" dirty="0" smtClean="0"/>
              <a:t>under conditions </a:t>
            </a:r>
            <a:r>
              <a:rPr lang="en-US" dirty="0" smtClean="0"/>
              <a:t>of perfect competition</a:t>
            </a:r>
          </a:p>
          <a:p>
            <a:pPr>
              <a:buNone/>
            </a:pPr>
            <a:r>
              <a:rPr lang="en-US" dirty="0" smtClean="0"/>
              <a:t>4. The tendency of wage equal to value marginal product under </a:t>
            </a:r>
            <a:r>
              <a:rPr lang="en-US" dirty="0" smtClean="0"/>
              <a:t>conditions of </a:t>
            </a:r>
            <a:r>
              <a:rPr lang="en-US" dirty="0" smtClean="0"/>
              <a:t>perfect competition in </a:t>
            </a:r>
            <a:r>
              <a:rPr lang="en-US" dirty="0" err="1" smtClean="0"/>
              <a:t>labour</a:t>
            </a:r>
            <a:r>
              <a:rPr lang="en-US" dirty="0" smtClean="0"/>
              <a:t> market.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Inductive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method is also known as empirical method of economic analysis. </a:t>
            </a:r>
            <a:r>
              <a:rPr lang="en-US" dirty="0" smtClean="0"/>
              <a:t>The conclusions </a:t>
            </a:r>
            <a:r>
              <a:rPr lang="en-US" dirty="0" smtClean="0"/>
              <a:t>under this method are based on actual experience </a:t>
            </a:r>
            <a:r>
              <a:rPr lang="en-US" dirty="0" smtClean="0"/>
              <a:t>and observation</a:t>
            </a:r>
            <a:r>
              <a:rPr lang="en-US" dirty="0" smtClean="0"/>
              <a:t>. In this method the economic enquiry proceeds from particular </a:t>
            </a:r>
            <a:r>
              <a:rPr lang="en-US" dirty="0" smtClean="0"/>
              <a:t>to general </a:t>
            </a:r>
            <a:r>
              <a:rPr lang="en-US" dirty="0" smtClean="0"/>
              <a:t>observations. The generalizations are made on the basis of </a:t>
            </a:r>
            <a:r>
              <a:rPr lang="en-US" dirty="0" smtClean="0"/>
              <a:t>controlled experiments</a:t>
            </a:r>
            <a:r>
              <a:rPr lang="en-US" dirty="0" smtClean="0"/>
              <a:t>. Statistical data related to economic phenomena are </a:t>
            </a:r>
            <a:r>
              <a:rPr lang="en-US" dirty="0" smtClean="0"/>
              <a:t>collected and </a:t>
            </a:r>
            <a:r>
              <a:rPr lang="en-US" dirty="0" smtClean="0"/>
              <a:t>generalizations are derived on the basis of collected statistical material.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important elements of inductive method are:</a:t>
            </a:r>
          </a:p>
          <a:p>
            <a:r>
              <a:rPr lang="en-US" dirty="0" smtClean="0"/>
              <a:t>1. Conducting controlled experiments.</a:t>
            </a:r>
          </a:p>
          <a:p>
            <a:r>
              <a:rPr lang="en-US" dirty="0" smtClean="0"/>
              <a:t>2. Observation</a:t>
            </a:r>
          </a:p>
          <a:p>
            <a:r>
              <a:rPr lang="en-US" dirty="0" smtClean="0"/>
              <a:t>3. Application of statistical </a:t>
            </a:r>
            <a:r>
              <a:rPr lang="en-US" dirty="0" smtClean="0"/>
              <a:t>techniques</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Controlled laboratory experiments are not possible in economics as in </a:t>
            </a:r>
            <a:r>
              <a:rPr lang="en-US" dirty="0" smtClean="0"/>
              <a:t>the case </a:t>
            </a:r>
            <a:r>
              <a:rPr lang="en-US" dirty="0" smtClean="0"/>
              <a:t>of science subjects. Scope for experiments is very limited in economics. </a:t>
            </a:r>
            <a:r>
              <a:rPr lang="en-US" dirty="0" smtClean="0"/>
              <a:t>If an </a:t>
            </a:r>
            <a:r>
              <a:rPr lang="en-US" dirty="0" smtClean="0"/>
              <a:t>attempt is made to conduct experiment on human beings, the set of </a:t>
            </a:r>
            <a:r>
              <a:rPr lang="en-US" dirty="0" smtClean="0"/>
              <a:t>causes may </a:t>
            </a:r>
            <a:r>
              <a:rPr lang="en-US" dirty="0" smtClean="0"/>
              <a:t>not yield the same type of effect. Human beings are capable of </a:t>
            </a:r>
            <a:r>
              <a:rPr lang="en-US" dirty="0" smtClean="0"/>
              <a:t>reacting in </a:t>
            </a:r>
            <a:r>
              <a:rPr lang="en-US" dirty="0" smtClean="0"/>
              <a:t>varied ways. Therefore, the experiments related to economic </a:t>
            </a:r>
            <a:r>
              <a:rPr lang="en-US" dirty="0" smtClean="0"/>
              <a:t>phenomena cannot </a:t>
            </a:r>
            <a:r>
              <a:rPr lang="en-US" dirty="0" smtClean="0"/>
              <a:t>yield precise and uniform results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second element in the inductive analysis is that, it attempts to </a:t>
            </a:r>
            <a:r>
              <a:rPr lang="en-US" dirty="0" smtClean="0"/>
              <a:t>derive generalizations </a:t>
            </a:r>
            <a:r>
              <a:rPr lang="en-US" dirty="0" smtClean="0"/>
              <a:t>on the basis of a number of observations. In this regard </a:t>
            </a:r>
            <a:r>
              <a:rPr lang="en-US" dirty="0" smtClean="0"/>
              <a:t>it must </a:t>
            </a:r>
            <a:r>
              <a:rPr lang="en-US" dirty="0" smtClean="0"/>
              <a:t>be pointed out that valid generalizations can be made if the number </a:t>
            </a:r>
            <a:r>
              <a:rPr lang="en-US" dirty="0" smtClean="0"/>
              <a:t>of observations </a:t>
            </a:r>
            <a:r>
              <a:rPr lang="en-US" dirty="0" smtClean="0"/>
              <a:t>is sufficiently large. Any attempt to generalize on the basis </a:t>
            </a:r>
            <a:r>
              <a:rPr lang="en-US" dirty="0" smtClean="0"/>
              <a:t>of few </a:t>
            </a:r>
            <a:r>
              <a:rPr lang="en-US" dirty="0" smtClean="0"/>
              <a:t>observations is bound to result in faulty </a:t>
            </a:r>
            <a:r>
              <a:rPr lang="en-US" dirty="0" smtClean="0"/>
              <a:t>conclusions. The </a:t>
            </a:r>
            <a:r>
              <a:rPr lang="en-US" dirty="0" smtClean="0"/>
              <a:t>experimentation in this approach is based upon the observations </a:t>
            </a:r>
            <a:r>
              <a:rPr lang="en-US" dirty="0" smtClean="0"/>
              <a:t>related  to </a:t>
            </a:r>
            <a:r>
              <a:rPr lang="en-US" dirty="0" smtClean="0"/>
              <a:t>the given economic phenomena. These observations become available </a:t>
            </a:r>
            <a:r>
              <a:rPr lang="en-US" dirty="0" smtClean="0"/>
              <a:t>to researchers </a:t>
            </a:r>
            <a:r>
              <a:rPr lang="en-US" dirty="0" smtClean="0"/>
              <a:t>or managers of firms through the collection of relevant </a:t>
            </a:r>
            <a:r>
              <a:rPr lang="en-US" dirty="0" smtClean="0"/>
              <a:t>statistical facts </a:t>
            </a:r>
            <a:r>
              <a:rPr lang="en-US" dirty="0" smtClean="0"/>
              <a:t>and figures. The statistical and econometric devises are employed </a:t>
            </a:r>
            <a:r>
              <a:rPr lang="en-US" dirty="0" smtClean="0"/>
              <a:t>to carry </a:t>
            </a:r>
            <a:r>
              <a:rPr lang="en-US" dirty="0" smtClean="0"/>
              <a:t>out the analysis and to derive acceptable generalizations or conclusions.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generalizations derived under this method rest upon solid foundations </a:t>
            </a:r>
            <a:r>
              <a:rPr lang="en-US" dirty="0" smtClean="0"/>
              <a:t>of scientific </a:t>
            </a:r>
            <a:r>
              <a:rPr lang="en-US" dirty="0" smtClean="0"/>
              <a:t>observation, experiments and statistical facts, thus their validity </a:t>
            </a:r>
            <a:r>
              <a:rPr lang="en-US" dirty="0" smtClean="0"/>
              <a:t>is difficult </a:t>
            </a:r>
            <a:r>
              <a:rPr lang="en-US" dirty="0" smtClean="0"/>
              <a:t>to be challenged. For instance, the statistical induction based on </a:t>
            </a:r>
            <a:r>
              <a:rPr lang="en-US" dirty="0" smtClean="0"/>
              <a:t>several family </a:t>
            </a:r>
            <a:r>
              <a:rPr lang="en-US" dirty="0" smtClean="0"/>
              <a:t>budget studies contributed in building up of Engel’s law of consumption.</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There was controversy among economists as to whether deductive or </a:t>
            </a:r>
            <a:r>
              <a:rPr lang="en-US" dirty="0" smtClean="0"/>
              <a:t>inductive approach </a:t>
            </a:r>
            <a:r>
              <a:rPr lang="en-US" dirty="0" smtClean="0"/>
              <a:t>is more appropriate in developing economic theories and principles.</a:t>
            </a:r>
          </a:p>
          <a:p>
            <a:r>
              <a:rPr lang="en-US" dirty="0" smtClean="0"/>
              <a:t>Modern view point is that, both are needed for the proper development </a:t>
            </a:r>
            <a:r>
              <a:rPr lang="en-US" dirty="0" smtClean="0"/>
              <a:t>of scientific </a:t>
            </a:r>
            <a:r>
              <a:rPr lang="en-US" dirty="0" smtClean="0"/>
              <a:t>economic theories. Indeed the two are complementary rather </a:t>
            </a:r>
            <a:r>
              <a:rPr lang="en-US" dirty="0" smtClean="0"/>
              <a:t>than competitive.</a:t>
            </a:r>
          </a:p>
          <a:p>
            <a:r>
              <a:rPr lang="en-US" dirty="0" smtClean="0"/>
              <a:t> </a:t>
            </a:r>
            <a:r>
              <a:rPr lang="en-US" dirty="0" smtClean="0"/>
              <a:t>The modern economists, first derive hypotheses through </a:t>
            </a:r>
            <a:r>
              <a:rPr lang="en-US" dirty="0" smtClean="0"/>
              <a:t>logical deduction </a:t>
            </a:r>
            <a:r>
              <a:rPr lang="en-US" dirty="0" smtClean="0"/>
              <a:t>and then empirically test them through statistical or </a:t>
            </a:r>
            <a:r>
              <a:rPr lang="en-US" dirty="0" smtClean="0"/>
              <a:t>econometric methods.</a:t>
            </a:r>
          </a:p>
          <a:p>
            <a:r>
              <a:rPr lang="en-US" dirty="0" smtClean="0"/>
              <a:t> </a:t>
            </a:r>
            <a:r>
              <a:rPr lang="en-US" dirty="0" smtClean="0"/>
              <a:t>Marshall stated that “induction and deduction are both needed </a:t>
            </a:r>
            <a:r>
              <a:rPr lang="en-US" dirty="0" smtClean="0"/>
              <a:t>for scientific </a:t>
            </a:r>
            <a:r>
              <a:rPr lang="en-US" dirty="0" smtClean="0"/>
              <a:t>thought as the right and left foot are needed for walking”.</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ASSUMPTIONS</a:t>
            </a:r>
            <a:r>
              <a:rPr lang="en-US" b="1" dirty="0" smtClean="0"/>
              <a:t>:</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Assumptions </a:t>
            </a:r>
            <a:r>
              <a:rPr lang="en-US" dirty="0" smtClean="0"/>
              <a:t>are like scaffoldings used in the construction work as </a:t>
            </a:r>
            <a:r>
              <a:rPr lang="en-US" dirty="0" smtClean="0"/>
              <a:t>temporary supporting </a:t>
            </a:r>
            <a:r>
              <a:rPr lang="en-US" dirty="0" smtClean="0"/>
              <a:t>material. In developing economic theories economists often </a:t>
            </a:r>
            <a:r>
              <a:rPr lang="en-US" dirty="0" smtClean="0"/>
              <a:t>starts with </a:t>
            </a:r>
            <a:r>
              <a:rPr lang="en-US" dirty="0" smtClean="0"/>
              <a:t>a set of assumptions. These assumptions are hypothetical premises. It </a:t>
            </a:r>
            <a:r>
              <a:rPr lang="en-US" dirty="0" smtClean="0"/>
              <a:t>is important </a:t>
            </a:r>
            <a:r>
              <a:rPr lang="en-US" dirty="0" smtClean="0"/>
              <a:t>to know the assumptions upon which the theoretical structure </a:t>
            </a:r>
            <a:r>
              <a:rPr lang="en-US" dirty="0" smtClean="0"/>
              <a:t>of  economics</a:t>
            </a:r>
            <a:r>
              <a:rPr lang="en-US" dirty="0" smtClean="0"/>
              <a:t>/ managerial economics has been built. The assumptions of </a:t>
            </a:r>
            <a:r>
              <a:rPr lang="en-US" dirty="0" smtClean="0"/>
              <a:t>economics are</a:t>
            </a:r>
            <a:r>
              <a:rPr lang="en-US" dirty="0" smtClean="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1. Other things remaining the same: This is also known as ceteris paribus. </a:t>
            </a:r>
            <a:r>
              <a:rPr lang="en-US" b="1" dirty="0" smtClean="0"/>
              <a:t>The </a:t>
            </a:r>
            <a:r>
              <a:rPr lang="en-US" dirty="0" smtClean="0"/>
              <a:t>theory </a:t>
            </a:r>
            <a:r>
              <a:rPr lang="en-US" dirty="0" smtClean="0"/>
              <a:t>of demand and supply based on ceteris paribus assumption. The theory </a:t>
            </a:r>
            <a:r>
              <a:rPr lang="en-US" dirty="0" smtClean="0"/>
              <a:t>of demand </a:t>
            </a:r>
            <a:r>
              <a:rPr lang="en-US" dirty="0" smtClean="0"/>
              <a:t>states that if other things (</a:t>
            </a:r>
            <a:r>
              <a:rPr lang="en-US" dirty="0" err="1" smtClean="0"/>
              <a:t>i.e</a:t>
            </a:r>
            <a:r>
              <a:rPr lang="en-US" dirty="0" smtClean="0"/>
              <a:t> other than price variable) remaining </a:t>
            </a:r>
            <a:r>
              <a:rPr lang="en-US" dirty="0" smtClean="0"/>
              <a:t>the same</a:t>
            </a:r>
            <a:r>
              <a:rPr lang="en-US" dirty="0" smtClean="0"/>
              <a:t>, then the quantity demanded is inversely related to price. The theory </a:t>
            </a:r>
            <a:r>
              <a:rPr lang="en-US" dirty="0" smtClean="0"/>
              <a:t>of supply </a:t>
            </a:r>
            <a:r>
              <a:rPr lang="en-US" dirty="0" smtClean="0"/>
              <a:t>states that other things remaining the same quantity supplied is </a:t>
            </a:r>
            <a:r>
              <a:rPr lang="en-US" dirty="0" smtClean="0"/>
              <a:t>directly related </a:t>
            </a:r>
            <a:r>
              <a:rPr lang="en-US" dirty="0" smtClean="0"/>
              <a:t>to price.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2. Rationality: Economics is concerned with the behavior of rational </a:t>
            </a:r>
            <a:r>
              <a:rPr lang="en-US" b="1" dirty="0" smtClean="0"/>
              <a:t>economic </a:t>
            </a:r>
            <a:r>
              <a:rPr lang="en-US" dirty="0" smtClean="0"/>
              <a:t>agents </a:t>
            </a:r>
            <a:r>
              <a:rPr lang="en-US" dirty="0" smtClean="0"/>
              <a:t>such as consumers, producers, workers, savers, investors etc. </a:t>
            </a:r>
            <a:r>
              <a:rPr lang="en-US" dirty="0" smtClean="0"/>
              <a:t>Rational consumers </a:t>
            </a:r>
            <a:r>
              <a:rPr lang="en-US" dirty="0" smtClean="0"/>
              <a:t>always strive to maximize utility or satisfaction by spending </a:t>
            </a:r>
            <a:r>
              <a:rPr lang="en-US" dirty="0" smtClean="0"/>
              <a:t>given amount </a:t>
            </a:r>
            <a:r>
              <a:rPr lang="en-US" dirty="0" smtClean="0"/>
              <a:t>of resources at their disposal. A rational producer’s aim is to </a:t>
            </a:r>
            <a:r>
              <a:rPr lang="en-US" dirty="0" smtClean="0"/>
              <a:t>maximize output </a:t>
            </a:r>
            <a:r>
              <a:rPr lang="en-US" dirty="0" smtClean="0"/>
              <a:t>by employing given amount of factors of production namely </a:t>
            </a:r>
            <a:r>
              <a:rPr lang="en-US" dirty="0" smtClean="0"/>
              <a:t>capital, </a:t>
            </a:r>
            <a:r>
              <a:rPr lang="en-US" dirty="0" err="1" smtClean="0"/>
              <a:t>labour</a:t>
            </a:r>
            <a:r>
              <a:rPr lang="en-US" dirty="0" smtClean="0"/>
              <a:t> </a:t>
            </a:r>
            <a:r>
              <a:rPr lang="en-US" dirty="0" smtClean="0"/>
              <a:t>and other inputs. A rational worker wants to get the highest </a:t>
            </a:r>
            <a:r>
              <a:rPr lang="en-US" dirty="0" smtClean="0"/>
              <a:t>remuneration for </a:t>
            </a:r>
            <a:r>
              <a:rPr lang="en-US" dirty="0" smtClean="0"/>
              <a:t>his </a:t>
            </a:r>
            <a:r>
              <a:rPr lang="en-US" dirty="0" err="1" smtClean="0"/>
              <a:t>labour</a:t>
            </a:r>
            <a:r>
              <a:rPr lang="en-US" dirty="0" smtClean="0"/>
              <a:t>. A rational investor aims to get maximum rate of return from </a:t>
            </a:r>
            <a:r>
              <a:rPr lang="en-US" dirty="0" smtClean="0"/>
              <a:t>given volume </a:t>
            </a:r>
            <a:r>
              <a:rPr lang="en-US" dirty="0" smtClean="0"/>
              <a:t>of investment.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3600" dirty="0"/>
              <a:t>Other examples:</a:t>
            </a:r>
          </a:p>
          <a:p>
            <a:pPr algn="just">
              <a:buNone/>
            </a:pPr>
            <a:r>
              <a:rPr lang="en-US" sz="3600" dirty="0"/>
              <a:t>1. The demand for jobs (number of job seekers or the workers entering </a:t>
            </a:r>
            <a:r>
              <a:rPr lang="en-US" sz="3600" dirty="0" smtClean="0"/>
              <a:t>the labor </a:t>
            </a:r>
            <a:r>
              <a:rPr lang="en-US" sz="3600" dirty="0"/>
              <a:t>market) and available number of jobs.</a:t>
            </a:r>
          </a:p>
          <a:p>
            <a:pPr algn="just">
              <a:buNone/>
            </a:pPr>
            <a:r>
              <a:rPr lang="en-US" sz="3600" dirty="0"/>
              <a:t>2. Inflation is essentially a problem that arises due to scarcity </a:t>
            </a:r>
            <a:r>
              <a:rPr lang="en-US" sz="3600" dirty="0" smtClean="0"/>
              <a:t>of commodities</a:t>
            </a:r>
            <a:r>
              <a:rPr lang="en-US" sz="3600"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3. Economic man: All economic theories rest upon the assumption of </a:t>
            </a:r>
            <a:r>
              <a:rPr lang="en-US" b="1" dirty="0" smtClean="0"/>
              <a:t>an </a:t>
            </a:r>
            <a:r>
              <a:rPr lang="en-US" dirty="0" smtClean="0"/>
              <a:t>economic </a:t>
            </a:r>
            <a:r>
              <a:rPr lang="en-US" dirty="0" smtClean="0"/>
              <a:t>man. Economic man is an average or a normal individual who is </a:t>
            </a:r>
            <a:r>
              <a:rPr lang="en-US" dirty="0" smtClean="0"/>
              <a:t>a member </a:t>
            </a:r>
            <a:r>
              <a:rPr lang="en-US" dirty="0" smtClean="0"/>
              <a:t>of human society.</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4. Equilibrium: In economic analysis, an important assumption is that </a:t>
            </a:r>
            <a:r>
              <a:rPr lang="en-US" b="1" dirty="0" smtClean="0"/>
              <a:t>the </a:t>
            </a:r>
            <a:r>
              <a:rPr lang="en-US" dirty="0" smtClean="0"/>
              <a:t>system </a:t>
            </a:r>
            <a:r>
              <a:rPr lang="en-US" dirty="0" smtClean="0"/>
              <a:t>is originally in a state of equilibrium. A change in some </a:t>
            </a:r>
            <a:r>
              <a:rPr lang="en-US" dirty="0" smtClean="0"/>
              <a:t>economic variables </a:t>
            </a:r>
            <a:r>
              <a:rPr lang="en-US" dirty="0" smtClean="0"/>
              <a:t>may cause the disturbance from the position of equilibrium.</a:t>
            </a:r>
          </a:p>
          <a:p>
            <a:r>
              <a:rPr lang="en-US" dirty="0" smtClean="0"/>
              <a:t>Adjustment may take place in economic variables so that system finally gets </a:t>
            </a:r>
            <a:r>
              <a:rPr lang="en-US" dirty="0" smtClean="0"/>
              <a:t>back to </a:t>
            </a:r>
            <a:r>
              <a:rPr lang="en-US" dirty="0" smtClean="0"/>
              <a:t>the original equilibrium point or move away from equilibrium</a:t>
            </a:r>
            <a:r>
              <a:rPr lang="en-US" dirty="0" smtClean="0"/>
              <a:t>.</a:t>
            </a:r>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5. Assumptions related to economic and social structure: Economic </a:t>
            </a:r>
            <a:r>
              <a:rPr lang="en-US" b="1" dirty="0" smtClean="0"/>
              <a:t>theories </a:t>
            </a:r>
            <a:r>
              <a:rPr lang="en-US" dirty="0" smtClean="0"/>
              <a:t>assume </a:t>
            </a:r>
            <a:r>
              <a:rPr lang="en-US" dirty="0" smtClean="0"/>
              <a:t>presence of capitalist system, perfect competition etc.</a:t>
            </a:r>
          </a:p>
          <a:p>
            <a:r>
              <a:rPr lang="en-US" dirty="0" smtClean="0"/>
              <a:t>It is a fact that economic theories generally based on assumptions. But </a:t>
            </a:r>
            <a:r>
              <a:rPr lang="en-US" dirty="0" smtClean="0"/>
              <a:t>the criterion </a:t>
            </a:r>
            <a:r>
              <a:rPr lang="en-US" dirty="0" smtClean="0"/>
              <a:t>of sound economic theory is often stated in terms of </a:t>
            </a:r>
            <a:r>
              <a:rPr lang="en-US" b="1" i="1" dirty="0" smtClean="0"/>
              <a:t>fewer </a:t>
            </a:r>
            <a:r>
              <a:rPr lang="en-US" b="1" i="1" dirty="0" smtClean="0"/>
              <a:t>the assumptions</a:t>
            </a:r>
            <a:r>
              <a:rPr lang="en-US" b="1" i="1" dirty="0" smtClean="0"/>
              <a:t>, better it is.</a:t>
            </a:r>
            <a:endParaRPr lang="en-US" dirty="0"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MARGINAL:</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pPr>
              <a:buNone/>
            </a:pPr>
            <a:endParaRPr lang="en-US" b="1" dirty="0"/>
          </a:p>
          <a:p>
            <a:pPr algn="just"/>
            <a:r>
              <a:rPr lang="en-US" dirty="0"/>
              <a:t>Marginal is defined as a change in the dependent variable as a result of </a:t>
            </a:r>
            <a:r>
              <a:rPr lang="en-US" dirty="0" smtClean="0"/>
              <a:t>one additional </a:t>
            </a:r>
            <a:r>
              <a:rPr lang="en-US" dirty="0"/>
              <a:t>unit change in the independent variable. </a:t>
            </a:r>
            <a:endParaRPr lang="en-US" dirty="0" smtClean="0"/>
          </a:p>
          <a:p>
            <a:pPr algn="just"/>
            <a:r>
              <a:rPr lang="en-US" dirty="0" smtClean="0"/>
              <a:t>Marginal </a:t>
            </a:r>
            <a:r>
              <a:rPr lang="en-US" dirty="0"/>
              <a:t>is always </a:t>
            </a:r>
            <a:r>
              <a:rPr lang="en-US" dirty="0" smtClean="0"/>
              <a:t>analyzed with </a:t>
            </a:r>
            <a:r>
              <a:rPr lang="en-US" dirty="0"/>
              <a:t>reference to one unit change in the denominator. </a:t>
            </a:r>
            <a:endParaRPr lang="en-US" dirty="0" smtClean="0"/>
          </a:p>
          <a:p>
            <a:pPr algn="just"/>
            <a:r>
              <a:rPr lang="en-US" dirty="0" smtClean="0"/>
              <a:t>Since </a:t>
            </a:r>
            <a:r>
              <a:rPr lang="en-US" dirty="0"/>
              <a:t>resources at </a:t>
            </a:r>
            <a:r>
              <a:rPr lang="en-US" dirty="0" smtClean="0"/>
              <a:t>the disposal </a:t>
            </a:r>
            <a:r>
              <a:rPr lang="en-US" dirty="0"/>
              <a:t>of managers are scarce, while allocating these resources </a:t>
            </a:r>
            <a:r>
              <a:rPr lang="en-US" dirty="0" smtClean="0"/>
              <a:t>among competing </a:t>
            </a:r>
            <a:r>
              <a:rPr lang="en-US" dirty="0"/>
              <a:t>uses they have to estimate the marginal contribution of resources </a:t>
            </a:r>
            <a:r>
              <a:rPr lang="en-US" dirty="0" smtClean="0"/>
              <a:t>i.e. the </a:t>
            </a:r>
            <a:r>
              <a:rPr lang="en-US" dirty="0"/>
              <a:t>contribution of additional units of resources to the total output.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20000"/>
          </a:bodyPr>
          <a:lstStyle/>
          <a:p>
            <a:pPr algn="just"/>
            <a:r>
              <a:rPr lang="en-US" dirty="0" smtClean="0"/>
              <a:t>For example, a firm employed 10 units of raw materials along with a given quantity of other inputs and produced 100 units of output. The same firm employed 11 units of raw materials along with a given quantity of other inputs and produced 105 units of output. In this example marginal output i.e. the contribution of eleventh unit of raw material alone is 105 units –(minus) 100 units= 5 units. In the production </a:t>
            </a:r>
            <a:r>
              <a:rPr lang="en-US" dirty="0"/>
              <a:t>process managers generally come across many concepts of marginal</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fontScale="77500" lnSpcReduction="20000"/>
          </a:bodyPr>
          <a:lstStyle/>
          <a:p>
            <a:r>
              <a:rPr lang="en-US" dirty="0" smtClean="0"/>
              <a:t>For example</a:t>
            </a:r>
            <a:r>
              <a:rPr lang="en-US" dirty="0"/>
              <a:t>:</a:t>
            </a:r>
          </a:p>
          <a:p>
            <a:pPr algn="just"/>
            <a:r>
              <a:rPr lang="en-US" dirty="0"/>
              <a:t>Marginal utility : Change in total utility as a result of consuming one </a:t>
            </a:r>
            <a:r>
              <a:rPr lang="en-US" dirty="0" smtClean="0"/>
              <a:t>additional unit </a:t>
            </a:r>
            <a:r>
              <a:rPr lang="en-US" dirty="0"/>
              <a:t>of a commodity.</a:t>
            </a:r>
          </a:p>
          <a:p>
            <a:pPr algn="just"/>
            <a:r>
              <a:rPr lang="en-US" dirty="0"/>
              <a:t>Marginal cost: Change in total cost as a result of producing one additional unit </a:t>
            </a:r>
            <a:r>
              <a:rPr lang="en-US" dirty="0" smtClean="0"/>
              <a:t>of a </a:t>
            </a:r>
            <a:r>
              <a:rPr lang="en-US" dirty="0"/>
              <a:t>commodity.</a:t>
            </a:r>
          </a:p>
          <a:p>
            <a:pPr algn="just"/>
            <a:r>
              <a:rPr lang="en-US" dirty="0"/>
              <a:t>Marginal product of </a:t>
            </a:r>
            <a:r>
              <a:rPr lang="en-US" dirty="0" smtClean="0"/>
              <a:t>labor: </a:t>
            </a:r>
            <a:r>
              <a:rPr lang="en-US" dirty="0"/>
              <a:t>Change in total product or output as a result </a:t>
            </a:r>
            <a:r>
              <a:rPr lang="en-US" dirty="0" smtClean="0"/>
              <a:t>of employing </a:t>
            </a:r>
            <a:r>
              <a:rPr lang="en-US" dirty="0"/>
              <a:t>one additional unit of </a:t>
            </a:r>
            <a:r>
              <a:rPr lang="en-US" dirty="0" smtClean="0"/>
              <a:t>labor.</a:t>
            </a:r>
            <a:endParaRPr lang="en-US" dirty="0"/>
          </a:p>
          <a:p>
            <a:pPr algn="just"/>
            <a:r>
              <a:rPr lang="en-US" dirty="0"/>
              <a:t>Marginal product of capital: Change in total output or output as a result </a:t>
            </a:r>
            <a:r>
              <a:rPr lang="en-US" dirty="0" smtClean="0"/>
              <a:t>of employing </a:t>
            </a:r>
            <a:r>
              <a:rPr lang="en-US" dirty="0"/>
              <a:t>one additional unit of capital.</a:t>
            </a:r>
          </a:p>
          <a:p>
            <a:pPr algn="just"/>
            <a:r>
              <a:rPr lang="en-US" dirty="0"/>
              <a:t>Marginal Revenue: Change in total revenue as a result of selling one </a:t>
            </a:r>
            <a:r>
              <a:rPr lang="en-US" dirty="0" smtClean="0"/>
              <a:t>additional unit </a:t>
            </a:r>
            <a:r>
              <a:rPr lang="en-US" dirty="0"/>
              <a:t>of a commodity.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INCREMENTAL CONCEPT:</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marginal concept though appears </a:t>
            </a:r>
            <a:r>
              <a:rPr lang="en-US" dirty="0" smtClean="0"/>
              <a:t>very simple </a:t>
            </a:r>
            <a:r>
              <a:rPr lang="en-US" dirty="0"/>
              <a:t>but in real world business situation, it is difficult to apply this </a:t>
            </a:r>
            <a:r>
              <a:rPr lang="en-US" dirty="0" smtClean="0"/>
              <a:t>concept. The </a:t>
            </a:r>
            <a:r>
              <a:rPr lang="en-US" dirty="0"/>
              <a:t>problem is that the independent variable may be subject to bulk or </a:t>
            </a:r>
            <a:r>
              <a:rPr lang="en-US" dirty="0" smtClean="0"/>
              <a:t>chunk change </a:t>
            </a:r>
            <a:r>
              <a:rPr lang="en-US" dirty="0"/>
              <a:t>rather than one unit change. The fact is that a business firm </a:t>
            </a:r>
            <a:r>
              <a:rPr lang="en-US" dirty="0" smtClean="0"/>
              <a:t>general never </a:t>
            </a:r>
            <a:r>
              <a:rPr lang="en-US" dirty="0"/>
              <a:t>increases the factors of production unit by unit</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3993</Words>
  <Application>Microsoft Office PowerPoint</Application>
  <PresentationFormat>On-screen Show (4:3)</PresentationFormat>
  <Paragraphs>174</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BASIC CONCEPTS OF MANAGERIAL ECONOMICS</vt:lpstr>
      <vt:lpstr>Scarcity</vt:lpstr>
      <vt:lpstr>Slide 3</vt:lpstr>
      <vt:lpstr>Slide 4</vt:lpstr>
      <vt:lpstr>Slide 5</vt:lpstr>
      <vt:lpstr>MARGINAL:</vt:lpstr>
      <vt:lpstr>Slide 7</vt:lpstr>
      <vt:lpstr>Slide 8</vt:lpstr>
      <vt:lpstr>INCREMENTAL CONCEPT:</vt:lpstr>
      <vt:lpstr>Slide 10</vt:lpstr>
      <vt:lpstr>EQUI-MARGINAL:</vt:lpstr>
      <vt:lpstr>Slide 12</vt:lpstr>
      <vt:lpstr>Slide 13</vt:lpstr>
      <vt:lpstr>Slide 14</vt:lpstr>
      <vt:lpstr>DISCOUNTING PRINCIPLE:</vt:lpstr>
      <vt:lpstr>Slide 16</vt:lpstr>
      <vt:lpstr>Slide 17</vt:lpstr>
      <vt:lpstr> TIME PERSPECTIVE: </vt:lpstr>
      <vt:lpstr>Slide 19</vt:lpstr>
      <vt:lpstr>Slide 20</vt:lpstr>
      <vt:lpstr>Slide 21</vt:lpstr>
      <vt:lpstr>Slide 22</vt:lpstr>
      <vt:lpstr>BREAK- EVEN:</vt:lpstr>
      <vt:lpstr>Slide 24</vt:lpstr>
      <vt:lpstr>Slide 25</vt:lpstr>
      <vt:lpstr>Slide 26</vt:lpstr>
      <vt:lpstr>  OPPORTUNITY COST:  </vt:lpstr>
      <vt:lpstr>Slide 28</vt:lpstr>
      <vt:lpstr> PROFIT: </vt:lpstr>
      <vt:lpstr>Slide 30</vt:lpstr>
      <vt:lpstr>Slide 31</vt:lpstr>
      <vt:lpstr>Slide 32</vt:lpstr>
      <vt:lpstr> RISK AND UNCERTAINTY: </vt:lpstr>
      <vt:lpstr>Slide 34</vt:lpstr>
      <vt:lpstr>Deductive Method</vt:lpstr>
      <vt:lpstr>Slide 36</vt:lpstr>
      <vt:lpstr>Slide 37</vt:lpstr>
      <vt:lpstr>Slide 38</vt:lpstr>
      <vt:lpstr>Slide 39</vt:lpstr>
      <vt:lpstr>Slide 40</vt:lpstr>
      <vt:lpstr>Inductive Method</vt:lpstr>
      <vt:lpstr>Slide 42</vt:lpstr>
      <vt:lpstr>Slide 43</vt:lpstr>
      <vt:lpstr>Slide 44</vt:lpstr>
      <vt:lpstr>Slide 45</vt:lpstr>
      <vt:lpstr>Slide 46</vt:lpstr>
      <vt:lpstr> ASSUMPTIONS: </vt:lpstr>
      <vt:lpstr>Slide 48</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25</cp:revision>
  <dcterms:created xsi:type="dcterms:W3CDTF">2018-07-29T11:31:39Z</dcterms:created>
  <dcterms:modified xsi:type="dcterms:W3CDTF">2019-08-19T01:37:10Z</dcterms:modified>
</cp:coreProperties>
</file>