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9215-CD8A-43A5-A183-8AF8BEE2C8CA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967C-C0FF-40B8-8DDF-2DA229701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9215-CD8A-43A5-A183-8AF8BEE2C8CA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967C-C0FF-40B8-8DDF-2DA229701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9215-CD8A-43A5-A183-8AF8BEE2C8CA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967C-C0FF-40B8-8DDF-2DA229701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9215-CD8A-43A5-A183-8AF8BEE2C8CA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967C-C0FF-40B8-8DDF-2DA229701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9215-CD8A-43A5-A183-8AF8BEE2C8CA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967C-C0FF-40B8-8DDF-2DA229701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9215-CD8A-43A5-A183-8AF8BEE2C8CA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967C-C0FF-40B8-8DDF-2DA229701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9215-CD8A-43A5-A183-8AF8BEE2C8CA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967C-C0FF-40B8-8DDF-2DA229701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9215-CD8A-43A5-A183-8AF8BEE2C8CA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967C-C0FF-40B8-8DDF-2DA229701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9215-CD8A-43A5-A183-8AF8BEE2C8CA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967C-C0FF-40B8-8DDF-2DA229701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9215-CD8A-43A5-A183-8AF8BEE2C8CA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967C-C0FF-40B8-8DDF-2DA229701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9215-CD8A-43A5-A183-8AF8BEE2C8CA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967C-C0FF-40B8-8DDF-2DA229701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9215-CD8A-43A5-A183-8AF8BEE2C8CA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D967C-C0FF-40B8-8DDF-2DA229701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DEMAND FORECASTING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Expert opinion method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Views </a:t>
            </a:r>
            <a:r>
              <a:rPr lang="en-US" dirty="0"/>
              <a:t>of experts on the likely level of </a:t>
            </a:r>
            <a:r>
              <a:rPr lang="en-US" dirty="0" smtClean="0"/>
              <a:t>demand in </a:t>
            </a:r>
            <a:r>
              <a:rPr lang="en-US" dirty="0"/>
              <a:t>the future are sought.</a:t>
            </a:r>
          </a:p>
          <a:p>
            <a:r>
              <a:rPr lang="en-US" b="1" dirty="0">
                <a:solidFill>
                  <a:srgbClr val="FF0000"/>
                </a:solidFill>
              </a:rPr>
              <a:t>Panel consensus</a:t>
            </a:r>
          </a:p>
          <a:p>
            <a:r>
              <a:rPr lang="en-US" dirty="0"/>
              <a:t>If the forecasting is based on the opinion </a:t>
            </a:r>
            <a:r>
              <a:rPr lang="en-US" dirty="0" smtClean="0"/>
              <a:t>of several </a:t>
            </a:r>
            <a:r>
              <a:rPr lang="en-US" dirty="0"/>
              <a:t>experts, then it is known as </a:t>
            </a:r>
            <a:r>
              <a:rPr lang="en-US" dirty="0" smtClean="0"/>
              <a:t>panel consensus</a:t>
            </a:r>
            <a:r>
              <a:rPr lang="en-US" dirty="0"/>
              <a:t>. This kind of forecasting </a:t>
            </a:r>
            <a:r>
              <a:rPr lang="en-US" dirty="0" smtClean="0"/>
              <a:t>minimizes individual </a:t>
            </a:r>
            <a:r>
              <a:rPr lang="en-US" dirty="0"/>
              <a:t>deviations and personal biases.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Expert opinion method </a:t>
            </a:r>
            <a:r>
              <a:rPr lang="en-US" b="1" dirty="0" err="1" smtClean="0">
                <a:solidFill>
                  <a:srgbClr val="FF0000"/>
                </a:solidFill>
              </a:rPr>
              <a:t>contd</a:t>
            </a:r>
            <a:r>
              <a:rPr lang="en-US" b="1" dirty="0" smtClean="0">
                <a:solidFill>
                  <a:srgbClr val="FF0000"/>
                </a:solidFill>
              </a:rPr>
              <a:t>……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Delphi </a:t>
            </a:r>
            <a:r>
              <a:rPr lang="en-US" b="1" dirty="0">
                <a:solidFill>
                  <a:srgbClr val="FF0000"/>
                </a:solidFill>
              </a:rPr>
              <a:t>Method</a:t>
            </a:r>
          </a:p>
          <a:p>
            <a:pPr>
              <a:buNone/>
            </a:pPr>
            <a:r>
              <a:rPr lang="en-US" dirty="0"/>
              <a:t>• This method seeks the opinion of a group </a:t>
            </a:r>
            <a:r>
              <a:rPr lang="en-US" dirty="0" smtClean="0"/>
              <a:t>of experts </a:t>
            </a:r>
            <a:r>
              <a:rPr lang="en-US" dirty="0"/>
              <a:t>through mail about the expected level </a:t>
            </a:r>
            <a:r>
              <a:rPr lang="en-US" dirty="0" smtClean="0"/>
              <a:t>of demand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• The responses received are analyzed by </a:t>
            </a:r>
            <a:r>
              <a:rPr lang="en-US" dirty="0" smtClean="0"/>
              <a:t>an independent </a:t>
            </a:r>
            <a:r>
              <a:rPr lang="en-US" dirty="0"/>
              <a:t>body.</a:t>
            </a:r>
          </a:p>
          <a:p>
            <a:pPr>
              <a:buNone/>
            </a:pPr>
            <a:r>
              <a:rPr lang="en-US" dirty="0"/>
              <a:t>• This method thus takes care of the </a:t>
            </a:r>
            <a:r>
              <a:rPr lang="en-US" dirty="0" smtClean="0"/>
              <a:t>disadvantages of </a:t>
            </a:r>
            <a:r>
              <a:rPr lang="en-US" dirty="0"/>
              <a:t>panel consensus where some </a:t>
            </a:r>
            <a:r>
              <a:rPr lang="en-US" dirty="0" smtClean="0"/>
              <a:t>powerful individual </a:t>
            </a:r>
            <a:r>
              <a:rPr lang="en-US" dirty="0"/>
              <a:t>could have influenced the consensus.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Expert opinion method </a:t>
            </a:r>
            <a:r>
              <a:rPr lang="en-US" b="1" dirty="0" err="1" smtClean="0">
                <a:solidFill>
                  <a:srgbClr val="FF0000"/>
                </a:solidFill>
              </a:rPr>
              <a:t>contd</a:t>
            </a:r>
            <a:r>
              <a:rPr lang="en-US" b="1" dirty="0" smtClean="0">
                <a:solidFill>
                  <a:srgbClr val="FF0000"/>
                </a:solidFill>
              </a:rPr>
              <a:t>……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Advantages </a:t>
            </a:r>
            <a:r>
              <a:rPr lang="en-US" b="1" dirty="0">
                <a:solidFill>
                  <a:srgbClr val="FF0000"/>
                </a:solidFill>
              </a:rPr>
              <a:t>of expert </a:t>
            </a:r>
            <a:r>
              <a:rPr lang="en-US" b="1" dirty="0" smtClean="0">
                <a:solidFill>
                  <a:srgbClr val="FF0000"/>
                </a:solidFill>
              </a:rPr>
              <a:t>opinion method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• Simple to conduct</a:t>
            </a:r>
          </a:p>
          <a:p>
            <a:pPr>
              <a:buNone/>
            </a:pPr>
            <a:r>
              <a:rPr lang="en-US" dirty="0"/>
              <a:t>• Can be used where quantitative data is </a:t>
            </a:r>
            <a:r>
              <a:rPr lang="en-US" dirty="0" smtClean="0"/>
              <a:t>no available</a:t>
            </a:r>
            <a:endParaRPr lang="en-US" dirty="0"/>
          </a:p>
          <a:p>
            <a:pPr>
              <a:buNone/>
            </a:pPr>
            <a:r>
              <a:rPr lang="en-US" dirty="0"/>
              <a:t>• The forecast is reliable as it is based on the opinion </a:t>
            </a:r>
            <a:r>
              <a:rPr lang="en-US" dirty="0" smtClean="0"/>
              <a:t>of people </a:t>
            </a:r>
            <a:r>
              <a:rPr lang="en-US" dirty="0"/>
              <a:t>who know the product very well</a:t>
            </a:r>
          </a:p>
          <a:p>
            <a:pPr>
              <a:buNone/>
            </a:pPr>
            <a:r>
              <a:rPr lang="en-US" dirty="0"/>
              <a:t>• It is inexpensive</a:t>
            </a:r>
          </a:p>
          <a:p>
            <a:pPr>
              <a:buNone/>
            </a:pPr>
            <a:r>
              <a:rPr lang="en-US" dirty="0"/>
              <a:t>• Takes less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Expert opinion method </a:t>
            </a:r>
            <a:r>
              <a:rPr lang="en-US" b="1" dirty="0" err="1" smtClean="0">
                <a:solidFill>
                  <a:srgbClr val="FF0000"/>
                </a:solidFill>
              </a:rPr>
              <a:t>contd</a:t>
            </a:r>
            <a:r>
              <a:rPr lang="en-US" b="1" dirty="0" smtClean="0">
                <a:solidFill>
                  <a:srgbClr val="FF0000"/>
                </a:solidFill>
              </a:rPr>
              <a:t>……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Disadvantages </a:t>
            </a:r>
            <a:r>
              <a:rPr lang="en-US" b="1" dirty="0">
                <a:solidFill>
                  <a:srgbClr val="FF0000"/>
                </a:solidFill>
              </a:rPr>
              <a:t>of using </a:t>
            </a:r>
            <a:r>
              <a:rPr lang="en-US" b="1" dirty="0" smtClean="0">
                <a:solidFill>
                  <a:srgbClr val="FF0000"/>
                </a:solidFill>
              </a:rPr>
              <a:t>expert opinion </a:t>
            </a:r>
            <a:r>
              <a:rPr lang="en-US" b="1" dirty="0">
                <a:solidFill>
                  <a:srgbClr val="FF0000"/>
                </a:solidFill>
              </a:rPr>
              <a:t>method</a:t>
            </a:r>
          </a:p>
          <a:p>
            <a:pPr>
              <a:buNone/>
            </a:pPr>
            <a:r>
              <a:rPr lang="en-US" dirty="0"/>
              <a:t>• Results are based on mere hunch of one </a:t>
            </a:r>
            <a:r>
              <a:rPr lang="en-US" dirty="0" smtClean="0"/>
              <a:t>or more </a:t>
            </a:r>
            <a:r>
              <a:rPr lang="en-US" dirty="0"/>
              <a:t>persons and not on scientific analysis.</a:t>
            </a:r>
          </a:p>
          <a:p>
            <a:pPr>
              <a:buNone/>
            </a:pPr>
            <a:r>
              <a:rPr lang="en-US" dirty="0"/>
              <a:t>• The experts may be biased</a:t>
            </a:r>
          </a:p>
          <a:p>
            <a:pPr>
              <a:buNone/>
            </a:pPr>
            <a:r>
              <a:rPr lang="en-US" dirty="0"/>
              <a:t>• This method is subjective and the </a:t>
            </a:r>
            <a:r>
              <a:rPr lang="en-US" dirty="0" smtClean="0"/>
              <a:t>forecast could </a:t>
            </a:r>
            <a:r>
              <a:rPr lang="en-US" dirty="0"/>
              <a:t>be unfavorably influenced by </a:t>
            </a:r>
            <a:r>
              <a:rPr lang="en-US" dirty="0" smtClean="0"/>
              <a:t>persons with </a:t>
            </a:r>
            <a:r>
              <a:rPr lang="en-US" dirty="0"/>
              <a:t>vested interests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Survey of buyers intentions or</a:t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consumer’s survey.</a:t>
            </a:r>
            <a:br>
              <a:rPr lang="en-US" sz="3600" b="1" dirty="0" smtClean="0">
                <a:solidFill>
                  <a:srgbClr val="FF0000"/>
                </a:solidFill>
              </a:rPr>
            </a:b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Least sophisticated method and most direct method of </a:t>
            </a:r>
            <a:r>
              <a:rPr lang="en-US" dirty="0" smtClean="0"/>
              <a:t>estimating sales </a:t>
            </a:r>
            <a:r>
              <a:rPr lang="en-US" dirty="0"/>
              <a:t>in the near future.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In this method customers are directly contacted in order to </a:t>
            </a:r>
            <a:r>
              <a:rPr lang="en-US" b="1" dirty="0" smtClean="0"/>
              <a:t>find out </a:t>
            </a:r>
            <a:r>
              <a:rPr lang="en-US" b="1" dirty="0"/>
              <a:t>their intention to buy commodities for future. This method </a:t>
            </a:r>
            <a:r>
              <a:rPr lang="en-US" b="1" dirty="0" smtClean="0"/>
              <a:t>is opinion </a:t>
            </a:r>
            <a:r>
              <a:rPr lang="en-US" b="1" dirty="0"/>
              <a:t>survey method.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Intention’s are recorded through personal interview, mail or </a:t>
            </a:r>
            <a:r>
              <a:rPr lang="en-US" b="1" dirty="0" smtClean="0"/>
              <a:t>post surveys </a:t>
            </a:r>
            <a:r>
              <a:rPr lang="en-US" b="1" dirty="0"/>
              <a:t>and telephone interviews.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There are two types of </a:t>
            </a:r>
            <a:r>
              <a:rPr lang="en-US" b="1" dirty="0" smtClean="0"/>
              <a:t>survey:</a:t>
            </a:r>
            <a:endParaRPr lang="en-US" b="1" dirty="0"/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Complete enumeration </a:t>
            </a:r>
            <a:r>
              <a:rPr lang="en-US" b="1" dirty="0" smtClean="0"/>
              <a:t>method</a:t>
            </a:r>
            <a:endParaRPr lang="en-US" b="1" dirty="0"/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Sample survey </a:t>
            </a:r>
            <a:r>
              <a:rPr lang="en-US" b="1" dirty="0" smtClean="0"/>
              <a:t>method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Consumers complete enumeration</a:t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survey</a:t>
            </a:r>
            <a:br>
              <a:rPr lang="en-US" sz="3600" b="1" dirty="0" smtClean="0">
                <a:solidFill>
                  <a:srgbClr val="FF0000"/>
                </a:solidFill>
              </a:rPr>
            </a:b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This method is based on a complete survey </a:t>
            </a:r>
            <a:r>
              <a:rPr lang="en-US" dirty="0" smtClean="0"/>
              <a:t>of all </a:t>
            </a:r>
            <a:r>
              <a:rPr lang="en-US" dirty="0"/>
              <a:t>the consumers for the commodity </a:t>
            </a:r>
            <a:r>
              <a:rPr lang="en-US" dirty="0" smtClean="0"/>
              <a:t>under consideration</a:t>
            </a:r>
            <a:endParaRPr lang="en-US" dirty="0"/>
          </a:p>
          <a:p>
            <a:pPr>
              <a:buNone/>
            </a:pPr>
            <a:r>
              <a:rPr lang="en-US" dirty="0"/>
              <a:t>• Interviews or questionnaires are </a:t>
            </a:r>
            <a:r>
              <a:rPr lang="en-US" dirty="0" smtClean="0"/>
              <a:t>used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Advantages</a:t>
            </a:r>
          </a:p>
          <a:p>
            <a:pPr>
              <a:buNone/>
            </a:pPr>
            <a:r>
              <a:rPr lang="en-US" dirty="0"/>
              <a:t>• Quite accurate</a:t>
            </a:r>
          </a:p>
          <a:p>
            <a:pPr>
              <a:buNone/>
            </a:pPr>
            <a:r>
              <a:rPr lang="en-US" dirty="0"/>
              <a:t>• Simple to use</a:t>
            </a:r>
          </a:p>
          <a:p>
            <a:pPr>
              <a:buNone/>
            </a:pPr>
            <a:r>
              <a:rPr lang="en-US" dirty="0"/>
              <a:t>• Not affected by personal biases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Consumers complete enumeration</a:t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survey </a:t>
            </a:r>
            <a:r>
              <a:rPr lang="en-US" sz="3600" b="1" dirty="0" err="1">
                <a:solidFill>
                  <a:srgbClr val="FF0000"/>
                </a:solidFill>
              </a:rPr>
              <a:t>contd</a:t>
            </a:r>
            <a:r>
              <a:rPr lang="en-US" sz="3600" b="1" dirty="0">
                <a:solidFill>
                  <a:srgbClr val="FF0000"/>
                </a:solidFill>
              </a:rPr>
              <a:t>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Disadvantages</a:t>
            </a:r>
          </a:p>
          <a:p>
            <a:pPr>
              <a:buNone/>
            </a:pPr>
            <a:r>
              <a:rPr lang="en-US" dirty="0"/>
              <a:t>• Costly</a:t>
            </a:r>
          </a:p>
          <a:p>
            <a:pPr>
              <a:buNone/>
            </a:pPr>
            <a:r>
              <a:rPr lang="en-US" dirty="0"/>
              <a:t>• Time consuming</a:t>
            </a:r>
          </a:p>
          <a:p>
            <a:pPr>
              <a:buNone/>
            </a:pPr>
            <a:r>
              <a:rPr lang="en-US" dirty="0"/>
              <a:t>• Difficult and impossible to survey all </a:t>
            </a:r>
            <a:r>
              <a:rPr lang="en-US" dirty="0" smtClean="0"/>
              <a:t>the consumers</a:t>
            </a:r>
            <a:endParaRPr lang="en-US" dirty="0"/>
          </a:p>
          <a:p>
            <a:pPr>
              <a:buNone/>
            </a:pPr>
            <a:r>
              <a:rPr lang="en-US" dirty="0"/>
              <a:t>• Open to faulty recording and </a:t>
            </a:r>
            <a:r>
              <a:rPr lang="en-US" dirty="0" smtClean="0"/>
              <a:t>wrong interpretation</a:t>
            </a:r>
            <a:endParaRPr lang="en-US" dirty="0"/>
          </a:p>
          <a:p>
            <a:pPr>
              <a:buNone/>
            </a:pPr>
            <a:r>
              <a:rPr lang="en-US" dirty="0"/>
              <a:t>• Can be used only for products with </a:t>
            </a:r>
            <a:r>
              <a:rPr lang="en-US" dirty="0" smtClean="0"/>
              <a:t>limited consumers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Consumers Sample Survey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Miniature form of complete </a:t>
            </a:r>
            <a:r>
              <a:rPr lang="en-US" dirty="0" smtClean="0"/>
              <a:t>enumeration method</a:t>
            </a:r>
            <a:endParaRPr lang="en-US" dirty="0"/>
          </a:p>
          <a:p>
            <a:pPr>
              <a:buNone/>
            </a:pPr>
            <a:r>
              <a:rPr lang="en-US" dirty="0"/>
              <a:t>•  </a:t>
            </a:r>
            <a:r>
              <a:rPr lang="en-US" dirty="0" smtClean="0"/>
              <a:t>Only </a:t>
            </a:r>
            <a:r>
              <a:rPr lang="en-US" dirty="0"/>
              <a:t>a few </a:t>
            </a:r>
            <a:r>
              <a:rPr lang="en-US" dirty="0" smtClean="0"/>
              <a:t>potential consumers </a:t>
            </a:r>
            <a:r>
              <a:rPr lang="en-US" dirty="0"/>
              <a:t>and users selected from </a:t>
            </a:r>
            <a:r>
              <a:rPr lang="en-US" dirty="0" smtClean="0"/>
              <a:t>relevant market </a:t>
            </a:r>
            <a:r>
              <a:rPr lang="en-US" dirty="0"/>
              <a:t>are surveyed</a:t>
            </a:r>
          </a:p>
          <a:p>
            <a:r>
              <a:rPr lang="en-US" dirty="0" smtClean="0"/>
              <a:t>Method </a:t>
            </a:r>
            <a:r>
              <a:rPr lang="en-US" dirty="0"/>
              <a:t>is simpler, less costly and less </a:t>
            </a:r>
            <a:r>
              <a:rPr lang="en-US" dirty="0" smtClean="0"/>
              <a:t>time consuming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Surveys are done to understand </a:t>
            </a:r>
            <a:r>
              <a:rPr lang="en-US" dirty="0" smtClean="0"/>
              <a:t>market demand</a:t>
            </a:r>
            <a:r>
              <a:rPr lang="en-US" dirty="0"/>
              <a:t>, tastes ad preferences, </a:t>
            </a:r>
            <a:r>
              <a:rPr lang="en-US" dirty="0" smtClean="0"/>
              <a:t>Consumer expectations </a:t>
            </a:r>
            <a:r>
              <a:rPr lang="en-US" dirty="0"/>
              <a:t>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Consumers Sample Survey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err="1" smtClean="0">
                <a:solidFill>
                  <a:srgbClr val="FF0000"/>
                </a:solidFill>
              </a:rPr>
              <a:t>contd</a:t>
            </a:r>
            <a:r>
              <a:rPr lang="en-US" b="1" dirty="0" smtClean="0">
                <a:solidFill>
                  <a:srgbClr val="FF0000"/>
                </a:solidFill>
              </a:rPr>
              <a:t>………….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Advantages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• An important tool especially for short </a:t>
            </a:r>
            <a:r>
              <a:rPr lang="en-US" dirty="0" smtClean="0"/>
              <a:t>term projections</a:t>
            </a:r>
            <a:endParaRPr lang="en-US" dirty="0"/>
          </a:p>
          <a:p>
            <a:pPr>
              <a:buNone/>
            </a:pPr>
            <a:r>
              <a:rPr lang="en-US" dirty="0"/>
              <a:t>• Simple; does not cost much</a:t>
            </a:r>
          </a:p>
          <a:p>
            <a:pPr>
              <a:buNone/>
            </a:pPr>
            <a:r>
              <a:rPr lang="en-US" dirty="0"/>
              <a:t>• Works quickly</a:t>
            </a:r>
          </a:p>
          <a:p>
            <a:pPr>
              <a:buNone/>
            </a:pPr>
            <a:r>
              <a:rPr lang="en-US" dirty="0"/>
              <a:t>• Gives excellent results, if used carefully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Forecasting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Planning is the most important function </a:t>
            </a:r>
            <a:r>
              <a:rPr lang="en-US" dirty="0" smtClean="0"/>
              <a:t>of managing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• Planning is thinking before doing.</a:t>
            </a:r>
          </a:p>
          <a:p>
            <a:pPr>
              <a:buNone/>
            </a:pPr>
            <a:r>
              <a:rPr lang="en-US" dirty="0"/>
              <a:t>• It is done to minimize the risks arising out of </a:t>
            </a:r>
            <a:r>
              <a:rPr lang="en-US" dirty="0" smtClean="0"/>
              <a:t>an uncertain </a:t>
            </a:r>
            <a:r>
              <a:rPr lang="en-US" dirty="0"/>
              <a:t>future.</a:t>
            </a:r>
          </a:p>
          <a:p>
            <a:pPr>
              <a:buNone/>
            </a:pPr>
            <a:r>
              <a:rPr lang="en-US" dirty="0"/>
              <a:t>• The risks associated with uncertain future can </a:t>
            </a:r>
            <a:r>
              <a:rPr lang="en-US" dirty="0" smtClean="0"/>
              <a:t>be reduced </a:t>
            </a:r>
            <a:r>
              <a:rPr lang="en-US" dirty="0"/>
              <a:t>if one tries to make </a:t>
            </a:r>
            <a:r>
              <a:rPr lang="en-US" dirty="0" smtClean="0"/>
              <a:t>reasonable assumptions </a:t>
            </a:r>
            <a:r>
              <a:rPr lang="en-US" dirty="0"/>
              <a:t>about the course that the future </a:t>
            </a:r>
            <a:r>
              <a:rPr lang="en-US" dirty="0" smtClean="0"/>
              <a:t>is likely </a:t>
            </a:r>
            <a:r>
              <a:rPr lang="en-US" dirty="0"/>
              <a:t>to take.</a:t>
            </a:r>
          </a:p>
          <a:p>
            <a:pPr>
              <a:buNone/>
            </a:pPr>
            <a:r>
              <a:rPr lang="en-US" dirty="0"/>
              <a:t>• Such an estimation of the future situation </a:t>
            </a:r>
            <a:r>
              <a:rPr lang="en-US" dirty="0" smtClean="0"/>
              <a:t>is known </a:t>
            </a:r>
            <a:r>
              <a:rPr lang="en-US" dirty="0"/>
              <a:t>as forecasting.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Consumers Sample Survey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err="1" smtClean="0">
                <a:solidFill>
                  <a:srgbClr val="FF0000"/>
                </a:solidFill>
              </a:rPr>
              <a:t>contd</a:t>
            </a:r>
            <a:r>
              <a:rPr lang="en-US" b="1" dirty="0" smtClean="0">
                <a:solidFill>
                  <a:srgbClr val="FF0000"/>
                </a:solidFill>
              </a:rPr>
              <a:t>………….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Disadvantages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• Conclusions are based on the view of only </a:t>
            </a:r>
            <a:r>
              <a:rPr lang="en-US" dirty="0" smtClean="0"/>
              <a:t>a few </a:t>
            </a:r>
            <a:r>
              <a:rPr lang="en-US" dirty="0"/>
              <a:t>consumers and not all of them</a:t>
            </a:r>
          </a:p>
          <a:p>
            <a:pPr>
              <a:buNone/>
            </a:pPr>
            <a:r>
              <a:rPr lang="en-US" dirty="0"/>
              <a:t>• Sample may not be a true representation </a:t>
            </a:r>
            <a:r>
              <a:rPr lang="en-US" dirty="0" smtClean="0"/>
              <a:t>of the </a:t>
            </a:r>
            <a:r>
              <a:rPr lang="en-US" dirty="0"/>
              <a:t>entire population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Sales Force Opinion Survey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Employees of the Company who are a part </a:t>
            </a:r>
            <a:r>
              <a:rPr lang="en-US" dirty="0" smtClean="0"/>
              <a:t>of the </a:t>
            </a:r>
            <a:r>
              <a:rPr lang="en-US" dirty="0"/>
              <a:t>sales and marketing teams are asked </a:t>
            </a:r>
            <a:r>
              <a:rPr lang="en-US" dirty="0" smtClean="0"/>
              <a:t>to predict </a:t>
            </a:r>
            <a:r>
              <a:rPr lang="en-US" dirty="0"/>
              <a:t>future levels of demand.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Sales Force Opinion Survey </a:t>
            </a:r>
            <a:r>
              <a:rPr lang="en-US" b="1" dirty="0" err="1" smtClean="0">
                <a:solidFill>
                  <a:srgbClr val="FF0000"/>
                </a:solidFill>
              </a:rPr>
              <a:t>contd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Advantages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• Simplest of the forecasting methods</a:t>
            </a:r>
          </a:p>
          <a:p>
            <a:pPr>
              <a:buNone/>
            </a:pPr>
            <a:r>
              <a:rPr lang="en-US" dirty="0"/>
              <a:t>• Less costly</a:t>
            </a:r>
          </a:p>
          <a:p>
            <a:pPr>
              <a:buNone/>
            </a:pPr>
            <a:r>
              <a:rPr lang="en-US" dirty="0"/>
              <a:t>• Easy to collect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Sales Force Opinion Survey </a:t>
            </a:r>
            <a:r>
              <a:rPr lang="en-US" b="1" dirty="0" err="1" smtClean="0">
                <a:solidFill>
                  <a:srgbClr val="FF0000"/>
                </a:solidFill>
              </a:rPr>
              <a:t>contd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Disadvantages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• Consumers’ tastes and preferences </a:t>
            </a:r>
            <a:r>
              <a:rPr lang="en-US" dirty="0" smtClean="0"/>
              <a:t>keep changing</a:t>
            </a:r>
            <a:r>
              <a:rPr lang="en-US" dirty="0"/>
              <a:t>. Past trend may not continue in </a:t>
            </a:r>
            <a:r>
              <a:rPr lang="en-US" dirty="0" smtClean="0"/>
              <a:t>the future</a:t>
            </a:r>
            <a:r>
              <a:rPr lang="en-US" dirty="0"/>
              <a:t>. Opinion of sales force may thus </a:t>
            </a:r>
            <a:r>
              <a:rPr lang="en-US" dirty="0" smtClean="0"/>
              <a:t>be erroneous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• Sales force may give biased views as </a:t>
            </a:r>
            <a:r>
              <a:rPr lang="en-US" dirty="0" smtClean="0"/>
              <a:t>the projected </a:t>
            </a:r>
            <a:r>
              <a:rPr lang="en-US" dirty="0"/>
              <a:t>demand affects their future </a:t>
            </a:r>
            <a:r>
              <a:rPr lang="en-US" dirty="0" smtClean="0"/>
              <a:t>job prospects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Consumers End Use Survey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This method focuses on forecasting the </a:t>
            </a:r>
            <a:r>
              <a:rPr lang="en-US" dirty="0" smtClean="0"/>
              <a:t>demand for </a:t>
            </a:r>
            <a:r>
              <a:rPr lang="en-US" dirty="0"/>
              <a:t>intermediary goods.</a:t>
            </a:r>
          </a:p>
          <a:p>
            <a:pPr>
              <a:buNone/>
            </a:pPr>
            <a:r>
              <a:rPr lang="en-US" dirty="0"/>
              <a:t>• The demand for the good in different uses </a:t>
            </a:r>
            <a:r>
              <a:rPr lang="en-US" dirty="0" smtClean="0"/>
              <a:t>is taken </a:t>
            </a:r>
            <a:r>
              <a:rPr lang="en-US" dirty="0"/>
              <a:t>into consideration for forecasting.</a:t>
            </a:r>
          </a:p>
          <a:p>
            <a:pPr>
              <a:buNone/>
            </a:pPr>
            <a:r>
              <a:rPr lang="en-US" dirty="0"/>
              <a:t>• Example:</a:t>
            </a:r>
          </a:p>
          <a:p>
            <a:r>
              <a:rPr lang="en-US" dirty="0"/>
              <a:t>Milk is a commodity which can be used as </a:t>
            </a:r>
            <a:r>
              <a:rPr lang="en-US" dirty="0" smtClean="0"/>
              <a:t>an intermediary </a:t>
            </a:r>
            <a:r>
              <a:rPr lang="en-US" dirty="0"/>
              <a:t>good for the production of </a:t>
            </a:r>
            <a:r>
              <a:rPr lang="en-US" dirty="0" smtClean="0"/>
              <a:t>ice cream</a:t>
            </a:r>
            <a:r>
              <a:rPr lang="en-US" dirty="0"/>
              <a:t>, </a:t>
            </a:r>
            <a:r>
              <a:rPr lang="en-US" dirty="0" err="1"/>
              <a:t>paneer</a:t>
            </a:r>
            <a:r>
              <a:rPr lang="en-US" dirty="0"/>
              <a:t> and other dairy products.</a:t>
            </a:r>
          </a:p>
          <a:p>
            <a:r>
              <a:rPr lang="en-US" dirty="0"/>
              <a:t>Cement may be used for constructing </a:t>
            </a:r>
            <a:r>
              <a:rPr lang="en-US" dirty="0" smtClean="0"/>
              <a:t>houses, hotels</a:t>
            </a:r>
            <a:r>
              <a:rPr lang="en-US" dirty="0"/>
              <a:t>, bridges, roads,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Consumers End Use Survey </a:t>
            </a:r>
            <a:r>
              <a:rPr lang="en-US" b="1" dirty="0" err="1" smtClean="0">
                <a:solidFill>
                  <a:srgbClr val="FF0000"/>
                </a:solidFill>
              </a:rPr>
              <a:t>contd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Advantages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• Yields accurate predictions</a:t>
            </a:r>
          </a:p>
          <a:p>
            <a:pPr>
              <a:buNone/>
            </a:pPr>
            <a:r>
              <a:rPr lang="en-US" dirty="0"/>
              <a:t>• Provides sector wise demand forecast </a:t>
            </a:r>
            <a:r>
              <a:rPr lang="en-US" dirty="0" smtClean="0"/>
              <a:t>for different </a:t>
            </a:r>
            <a:r>
              <a:rPr lang="en-US" dirty="0"/>
              <a:t>industries</a:t>
            </a:r>
          </a:p>
          <a:p>
            <a:pPr>
              <a:buNone/>
            </a:pPr>
            <a:r>
              <a:rPr lang="en-US" dirty="0"/>
              <a:t>• Especially useful for producers goods.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Consumers End Use Survey </a:t>
            </a:r>
            <a:r>
              <a:rPr lang="en-US" b="1" dirty="0" err="1" smtClean="0">
                <a:solidFill>
                  <a:srgbClr val="FF0000"/>
                </a:solidFill>
              </a:rPr>
              <a:t>contd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Disadvantages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• Requires complex and diverse calculations</a:t>
            </a:r>
          </a:p>
          <a:p>
            <a:pPr>
              <a:buNone/>
            </a:pPr>
            <a:r>
              <a:rPr lang="en-US" dirty="0"/>
              <a:t>• Costlier</a:t>
            </a:r>
          </a:p>
          <a:p>
            <a:pPr>
              <a:buNone/>
            </a:pPr>
            <a:r>
              <a:rPr lang="en-US" dirty="0"/>
              <a:t>• Time consuming</a:t>
            </a:r>
          </a:p>
          <a:p>
            <a:pPr>
              <a:buNone/>
            </a:pPr>
            <a:r>
              <a:rPr lang="en-US" dirty="0"/>
              <a:t>• Industry data may not be readily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QUANTITATIVE TECHNIQUES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These are forecasting techniques that </a:t>
            </a:r>
            <a:r>
              <a:rPr lang="en-US" dirty="0" smtClean="0"/>
              <a:t>make use </a:t>
            </a:r>
            <a:r>
              <a:rPr lang="en-US" dirty="0"/>
              <a:t>of historical quantitative data.</a:t>
            </a:r>
          </a:p>
          <a:p>
            <a:pPr>
              <a:buNone/>
            </a:pPr>
            <a:r>
              <a:rPr lang="en-US" dirty="0"/>
              <a:t>• A statistical concept is applied to the </a:t>
            </a:r>
            <a:r>
              <a:rPr lang="en-US" dirty="0" smtClean="0"/>
              <a:t>existing data </a:t>
            </a:r>
            <a:r>
              <a:rPr lang="en-US" dirty="0"/>
              <a:t>in order to generate the </a:t>
            </a:r>
            <a:r>
              <a:rPr lang="en-US" dirty="0" smtClean="0"/>
              <a:t>predicted demand </a:t>
            </a:r>
            <a:r>
              <a:rPr lang="en-US" dirty="0"/>
              <a:t>in the forecast period.</a:t>
            </a:r>
          </a:p>
          <a:p>
            <a:pPr>
              <a:buNone/>
            </a:pPr>
            <a:r>
              <a:rPr lang="en-US" dirty="0"/>
              <a:t>• These quantitative techniques are </a:t>
            </a:r>
            <a:r>
              <a:rPr lang="en-US"/>
              <a:t>also </a:t>
            </a:r>
            <a:r>
              <a:rPr lang="en-US" smtClean="0"/>
              <a:t>known as </a:t>
            </a:r>
            <a:r>
              <a:rPr lang="en-US" dirty="0"/>
              <a:t>statistical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Trend Projection Method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• Assumes that past trend will continue in future.</a:t>
            </a:r>
          </a:p>
          <a:p>
            <a:pPr>
              <a:buNone/>
            </a:pPr>
            <a:r>
              <a:rPr lang="en-US" dirty="0" smtClean="0"/>
              <a:t>• Past trend is extrapolated.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Secular trend-change occurring consistently over a long </a:t>
            </a:r>
            <a:r>
              <a:rPr lang="en-US" dirty="0" smtClean="0"/>
              <a:t>time and is relatively smooth in its path.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Seasonal trend-seasonal variations of data within a year. </a:t>
            </a:r>
            <a:r>
              <a:rPr lang="en-US" dirty="0" smtClean="0"/>
              <a:t>e.g. demand for woolen, ice cream.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Cyclic trend- cyclic movement in demand for a product </a:t>
            </a:r>
            <a:r>
              <a:rPr lang="en-US" dirty="0" smtClean="0"/>
              <a:t>refers to the changes arising out of booms and depression.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Random variations refer to changes which occur</a:t>
            </a:r>
            <a:r>
              <a:rPr lang="en-US" dirty="0" smtClean="0"/>
              <a:t> unnoticed like famines, floods, earthquake etc. This cannot be predicted.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Trend Projection Method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Constant percentage method</a:t>
            </a:r>
          </a:p>
          <a:p>
            <a:r>
              <a:rPr lang="en-US" dirty="0" smtClean="0"/>
              <a:t>It is assumed that the percentage growth rate of sales between the base year and the terminal year would remain unchanged.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Time series analysis</a:t>
            </a:r>
          </a:p>
          <a:p>
            <a:r>
              <a:rPr lang="en-US" dirty="0" smtClean="0"/>
              <a:t>Sales of a commodity over the past 15 to 20 years are plotted on a graph.</a:t>
            </a:r>
          </a:p>
          <a:p>
            <a:r>
              <a:rPr lang="en-US" dirty="0" smtClean="0"/>
              <a:t>The year to year oscillations are smoothened and a trend line is fitted using a statistical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Demand forecasting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Demand forecasting essentially </a:t>
            </a:r>
            <a:r>
              <a:rPr lang="en-US" dirty="0" smtClean="0"/>
              <a:t>involves ascertaining </a:t>
            </a:r>
            <a:r>
              <a:rPr lang="en-US" dirty="0"/>
              <a:t>the expected level of demand </a:t>
            </a:r>
            <a:r>
              <a:rPr lang="en-US" dirty="0" smtClean="0"/>
              <a:t>during the </a:t>
            </a:r>
            <a:r>
              <a:rPr lang="en-US" dirty="0"/>
              <a:t>period under consideration.</a:t>
            </a:r>
          </a:p>
          <a:p>
            <a:pPr>
              <a:buNone/>
            </a:pPr>
            <a:r>
              <a:rPr lang="en-US" dirty="0"/>
              <a:t>• Sales is a function of demand. Likewise, </a:t>
            </a:r>
            <a:r>
              <a:rPr lang="en-US" dirty="0" smtClean="0"/>
              <a:t>even cost </a:t>
            </a:r>
            <a:r>
              <a:rPr lang="en-US" dirty="0"/>
              <a:t>of production depends upon demand.</a:t>
            </a:r>
          </a:p>
          <a:p>
            <a:pPr>
              <a:buNone/>
            </a:pPr>
            <a:r>
              <a:rPr lang="en-US" dirty="0"/>
              <a:t>• Production of any commodity requires time </a:t>
            </a:r>
            <a:r>
              <a:rPr lang="en-US" dirty="0" smtClean="0"/>
              <a:t>and resources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• In order to plan the level of production and </a:t>
            </a:r>
            <a:r>
              <a:rPr lang="en-US" dirty="0" smtClean="0"/>
              <a:t>make arrangements </a:t>
            </a:r>
            <a:r>
              <a:rPr lang="en-US" dirty="0"/>
              <a:t>for the resources to be </a:t>
            </a:r>
            <a:r>
              <a:rPr lang="en-US" dirty="0" smtClean="0"/>
              <a:t>consumed, it </a:t>
            </a:r>
            <a:r>
              <a:rPr lang="en-US" dirty="0"/>
              <a:t>is important to estimate future demand.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>
                <a:solidFill>
                  <a:srgbClr val="FF0000"/>
                </a:solidFill>
              </a:rPr>
              <a:t>Trend Projection Method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err="1" smtClean="0">
                <a:solidFill>
                  <a:srgbClr val="FF0000"/>
                </a:solidFill>
              </a:rPr>
              <a:t>contd</a:t>
            </a:r>
            <a:r>
              <a:rPr lang="en-US" sz="4000" b="1" dirty="0" smtClean="0">
                <a:solidFill>
                  <a:srgbClr val="FF0000"/>
                </a:solidFill>
              </a:rPr>
              <a:t>…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Advantages</a:t>
            </a:r>
          </a:p>
          <a:p>
            <a:pPr>
              <a:buNone/>
            </a:pPr>
            <a:r>
              <a:rPr lang="en-US" dirty="0" smtClean="0"/>
              <a:t>• Very simple method</a:t>
            </a:r>
          </a:p>
          <a:p>
            <a:pPr>
              <a:buNone/>
            </a:pPr>
            <a:r>
              <a:rPr lang="en-US" dirty="0" smtClean="0"/>
              <a:t>• Provides reasonably accurate forecasts</a:t>
            </a:r>
          </a:p>
          <a:p>
            <a:pPr>
              <a:buNone/>
            </a:pPr>
            <a:r>
              <a:rPr lang="en-US" dirty="0" smtClean="0"/>
              <a:t>• Quick and inexpensive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Disadvantages</a:t>
            </a:r>
          </a:p>
          <a:p>
            <a:pPr>
              <a:buNone/>
            </a:pPr>
            <a:r>
              <a:rPr lang="en-US" dirty="0" smtClean="0"/>
              <a:t>• Can be used only if past data is available</a:t>
            </a:r>
          </a:p>
          <a:p>
            <a:pPr>
              <a:buNone/>
            </a:pPr>
            <a:r>
              <a:rPr lang="en-US" dirty="0" smtClean="0"/>
              <a:t>• It is not necessary that past trend may continue to hold good in future as well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Barometric forecasting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At times, a business concern may assign the task of demand forecasting to some expert agency</a:t>
            </a:r>
          </a:p>
          <a:p>
            <a:pPr>
              <a:buNone/>
            </a:pPr>
            <a:r>
              <a:rPr lang="en-US" dirty="0" smtClean="0"/>
              <a:t>• It would attempt to forecast on the basis of signals received from the policies adopted or the events that had taken place within the country or in other countries.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Barometric forecasting </a:t>
            </a:r>
            <a:r>
              <a:rPr lang="en-US" b="1" dirty="0" err="1" smtClean="0">
                <a:solidFill>
                  <a:srgbClr val="FF0000"/>
                </a:solidFill>
              </a:rPr>
              <a:t>contd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Advantages</a:t>
            </a:r>
          </a:p>
          <a:p>
            <a:pPr>
              <a:buNone/>
            </a:pPr>
            <a:r>
              <a:rPr lang="en-US" dirty="0" smtClean="0"/>
              <a:t>• Simple method</a:t>
            </a:r>
          </a:p>
          <a:p>
            <a:pPr>
              <a:buNone/>
            </a:pPr>
            <a:r>
              <a:rPr lang="en-US" dirty="0" smtClean="0"/>
              <a:t>• Predicts directional changes quite accurately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Disadvantages</a:t>
            </a:r>
          </a:p>
          <a:p>
            <a:pPr>
              <a:buNone/>
            </a:pPr>
            <a:r>
              <a:rPr lang="en-US" dirty="0" smtClean="0"/>
              <a:t>• Does not predict the magnitude of changes very well</a:t>
            </a:r>
          </a:p>
          <a:p>
            <a:pPr>
              <a:buNone/>
            </a:pPr>
            <a:r>
              <a:rPr lang="en-US" dirty="0" smtClean="0"/>
              <a:t>• The method can be used for short term forecasts only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Econometric techniques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It is assumed that demand is determined by one or more variables e.g. income, population, exports, etc.</a:t>
            </a:r>
          </a:p>
          <a:p>
            <a:pPr>
              <a:buNone/>
            </a:pPr>
            <a:r>
              <a:rPr lang="en-US" dirty="0" smtClean="0"/>
              <a:t>• Demand is forecast on the basis of systematic analysis of economic relations by combining economic theory with mathematical and statistical tools.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Econometric techniques </a:t>
            </a:r>
            <a:r>
              <a:rPr lang="en-US" b="1" dirty="0" err="1" smtClean="0">
                <a:solidFill>
                  <a:srgbClr val="FF0000"/>
                </a:solidFill>
              </a:rPr>
              <a:t>contd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Advantages</a:t>
            </a:r>
          </a:p>
          <a:p>
            <a:pPr>
              <a:buNone/>
            </a:pPr>
            <a:r>
              <a:rPr lang="en-US" dirty="0" smtClean="0"/>
              <a:t>• Produces reliable and accurate results</a:t>
            </a:r>
          </a:p>
          <a:p>
            <a:pPr>
              <a:buNone/>
            </a:pPr>
            <a:r>
              <a:rPr lang="en-US" dirty="0" smtClean="0"/>
              <a:t>• Forecasts not only the direction but also the magnitude of the change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Disadvantages</a:t>
            </a:r>
          </a:p>
          <a:p>
            <a:pPr>
              <a:buNone/>
            </a:pPr>
            <a:r>
              <a:rPr lang="en-US" dirty="0" smtClean="0"/>
              <a:t>• Uses complex calculations</a:t>
            </a:r>
          </a:p>
          <a:p>
            <a:pPr>
              <a:buNone/>
            </a:pPr>
            <a:r>
              <a:rPr lang="en-US" dirty="0" smtClean="0"/>
              <a:t>• Costly and time consuming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FF0000"/>
                </a:solidFill>
              </a:rPr>
              <a:t>SIGNIFICANCE OF DEMAND</a:t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FORECASTING</a:t>
            </a:r>
            <a:br>
              <a:rPr lang="en-US" sz="3600" b="1" dirty="0" smtClean="0">
                <a:solidFill>
                  <a:srgbClr val="FF0000"/>
                </a:solidFill>
              </a:rPr>
            </a:b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Useful to following decision makers: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Producers</a:t>
            </a:r>
          </a:p>
          <a:p>
            <a:pPr>
              <a:buNone/>
            </a:pPr>
            <a:r>
              <a:rPr lang="en-US" dirty="0" smtClean="0"/>
              <a:t>• To allocate various factors of production for maximization of profit</a:t>
            </a:r>
          </a:p>
          <a:p>
            <a:pPr>
              <a:buNone/>
            </a:pPr>
            <a:r>
              <a:rPr lang="en-US" dirty="0" smtClean="0"/>
              <a:t>• To plan for expansion of scale of operations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SIGNIFICANCE OF DEMAND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FORECASTING </a:t>
            </a:r>
            <a:r>
              <a:rPr lang="en-US" b="1" dirty="0" err="1" smtClean="0">
                <a:solidFill>
                  <a:srgbClr val="FF0000"/>
                </a:solidFill>
              </a:rPr>
              <a:t>Contd</a:t>
            </a:r>
            <a:r>
              <a:rPr lang="en-US" b="1" dirty="0" smtClean="0">
                <a:solidFill>
                  <a:srgbClr val="FF0000"/>
                </a:solidFill>
              </a:rPr>
              <a:t>….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Policy makers and planners</a:t>
            </a:r>
          </a:p>
          <a:p>
            <a:pPr>
              <a:buNone/>
            </a:pPr>
            <a:r>
              <a:rPr lang="en-US" dirty="0" smtClean="0"/>
              <a:t>• To formulate economic policies through planning commission for allocating resources</a:t>
            </a:r>
          </a:p>
          <a:p>
            <a:pPr>
              <a:buNone/>
            </a:pPr>
            <a:r>
              <a:rPr lang="en-US" dirty="0" smtClean="0"/>
              <a:t>• To ensure adequate supply of inputs for achieving the objectives of industrial policy, import export policies, credit policy, public distribution system and other related policies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Other groups of the society</a:t>
            </a:r>
          </a:p>
          <a:p>
            <a:pPr>
              <a:buNone/>
            </a:pPr>
            <a:r>
              <a:rPr lang="en-US" dirty="0" smtClean="0"/>
              <a:t>• Useful to researchers, social workers and others with futuristic approach</a:t>
            </a:r>
          </a:p>
          <a:p>
            <a:pPr>
              <a:buNone/>
            </a:pPr>
            <a:r>
              <a:rPr lang="en-US" dirty="0" smtClean="0"/>
              <a:t>• To understand the gaps in supply and their impact on prices or the economy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Stages in forecasting demand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Specification of objective(s)</a:t>
            </a:r>
          </a:p>
          <a:p>
            <a:pPr>
              <a:buNone/>
            </a:pPr>
            <a:r>
              <a:rPr lang="en-US" dirty="0"/>
              <a:t>• Selection of appropriate technique</a:t>
            </a:r>
          </a:p>
          <a:p>
            <a:pPr>
              <a:buNone/>
            </a:pPr>
            <a:r>
              <a:rPr lang="en-US" dirty="0"/>
              <a:t>• Collection of appropriate data</a:t>
            </a:r>
          </a:p>
          <a:p>
            <a:pPr>
              <a:buNone/>
            </a:pPr>
            <a:r>
              <a:rPr lang="en-US" dirty="0"/>
              <a:t>• Estimation and interpretation of results</a:t>
            </a:r>
          </a:p>
          <a:p>
            <a:pPr>
              <a:buNone/>
            </a:pPr>
            <a:r>
              <a:rPr lang="en-US" dirty="0"/>
              <a:t>• Evaluation of the forecasts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Levels of forecasting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Demand projections may not be cent per </a:t>
            </a:r>
            <a:r>
              <a:rPr lang="en-US" dirty="0" smtClean="0"/>
              <a:t>cent correct/accurate</a:t>
            </a:r>
            <a:r>
              <a:rPr lang="en-US" dirty="0"/>
              <a:t>, more so when the scope </a:t>
            </a:r>
            <a:r>
              <a:rPr lang="en-US" dirty="0" smtClean="0"/>
              <a:t>of demand </a:t>
            </a:r>
            <a:r>
              <a:rPr lang="en-US" dirty="0"/>
              <a:t>forecast is wide.</a:t>
            </a:r>
          </a:p>
          <a:p>
            <a:pPr>
              <a:buNone/>
            </a:pPr>
            <a:r>
              <a:rPr lang="en-US" dirty="0"/>
              <a:t>• Different levels of demand forecast may </a:t>
            </a:r>
            <a:r>
              <a:rPr lang="en-US" dirty="0" smtClean="0"/>
              <a:t>be attempted </a:t>
            </a:r>
            <a:r>
              <a:rPr lang="en-US" dirty="0"/>
              <a:t>by business firms.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SIGNIFICANCE OF FORECASTING TECHNIQUES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Accuracy</a:t>
            </a:r>
          </a:p>
          <a:p>
            <a:pPr>
              <a:buNone/>
            </a:pPr>
            <a:r>
              <a:rPr lang="en-US" dirty="0"/>
              <a:t>• Least possible cost</a:t>
            </a:r>
          </a:p>
          <a:p>
            <a:pPr>
              <a:buNone/>
            </a:pPr>
            <a:r>
              <a:rPr lang="en-US" dirty="0"/>
              <a:t>• Minimum use of other resources</a:t>
            </a:r>
          </a:p>
          <a:p>
            <a:pPr>
              <a:buNone/>
            </a:pPr>
            <a:r>
              <a:rPr lang="en-US" dirty="0"/>
              <a:t>• Choice of technique depends on</a:t>
            </a:r>
          </a:p>
          <a:p>
            <a:pPr>
              <a:buNone/>
            </a:pPr>
            <a:r>
              <a:rPr lang="en-US" dirty="0"/>
              <a:t>• Urgency</a:t>
            </a:r>
          </a:p>
          <a:p>
            <a:pPr>
              <a:buNone/>
            </a:pPr>
            <a:r>
              <a:rPr lang="en-US" dirty="0"/>
              <a:t>• Availability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>
                <a:solidFill>
                  <a:srgbClr val="FF0000"/>
                </a:solidFill>
              </a:rPr>
              <a:t>Classification of forecasting techniques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b="1" dirty="0">
                <a:solidFill>
                  <a:srgbClr val="FF0000"/>
                </a:solidFill>
              </a:rPr>
              <a:t>Qualitative techniques</a:t>
            </a:r>
          </a:p>
          <a:p>
            <a:pPr>
              <a:buNone/>
            </a:pPr>
            <a:r>
              <a:rPr lang="en-US" dirty="0"/>
              <a:t>• Obtain information about the likes and </a:t>
            </a:r>
            <a:r>
              <a:rPr lang="en-US" dirty="0" smtClean="0"/>
              <a:t>dislikes of </a:t>
            </a:r>
            <a:r>
              <a:rPr lang="en-US" dirty="0"/>
              <a:t>consumers.</a:t>
            </a:r>
          </a:p>
          <a:p>
            <a:pPr>
              <a:buNone/>
            </a:pPr>
            <a:r>
              <a:rPr lang="en-US" dirty="0"/>
              <a:t>• Suited for short term demand forecasting.</a:t>
            </a:r>
          </a:p>
          <a:p>
            <a:pPr>
              <a:buNone/>
            </a:pPr>
            <a:r>
              <a:rPr lang="en-US" dirty="0"/>
              <a:t>• Demand forecasts for new products can </a:t>
            </a:r>
            <a:r>
              <a:rPr lang="en-US" dirty="0" smtClean="0"/>
              <a:t>be made </a:t>
            </a:r>
            <a:r>
              <a:rPr lang="en-US" dirty="0"/>
              <a:t>only by qualitative technique.</a:t>
            </a:r>
          </a:p>
          <a:p>
            <a:pPr>
              <a:buNone/>
            </a:pPr>
            <a:r>
              <a:rPr lang="en-US" dirty="0"/>
              <a:t>• Demand for existing products can be </a:t>
            </a:r>
            <a:r>
              <a:rPr lang="en-US" dirty="0" smtClean="0"/>
              <a:t>forecast by </a:t>
            </a:r>
            <a:r>
              <a:rPr lang="en-US" dirty="0"/>
              <a:t>using this method also.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FF0000"/>
                </a:solidFill>
              </a:rPr>
              <a:t>Classification of forecasting techniques</a:t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err="1" smtClean="0">
                <a:solidFill>
                  <a:srgbClr val="FF0000"/>
                </a:solidFill>
              </a:rPr>
              <a:t>contd</a:t>
            </a:r>
            <a:r>
              <a:rPr lang="en-US" sz="3600" b="1" dirty="0" smtClean="0">
                <a:solidFill>
                  <a:srgbClr val="FF0000"/>
                </a:solidFill>
              </a:rPr>
              <a:t>……….</a:t>
            </a:r>
            <a:br>
              <a:rPr lang="en-US" sz="3600" b="1" dirty="0" smtClean="0">
                <a:solidFill>
                  <a:srgbClr val="FF0000"/>
                </a:solidFill>
              </a:rPr>
            </a:b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b="1" dirty="0">
                <a:solidFill>
                  <a:srgbClr val="FF0000"/>
                </a:solidFill>
              </a:rPr>
              <a:t>Quantitative techniques</a:t>
            </a:r>
          </a:p>
          <a:p>
            <a:pPr>
              <a:buNone/>
            </a:pPr>
            <a:r>
              <a:rPr lang="en-US" dirty="0"/>
              <a:t>• Forecast future demand by using </a:t>
            </a:r>
            <a:r>
              <a:rPr lang="en-US" dirty="0" smtClean="0"/>
              <a:t>quantitative data </a:t>
            </a:r>
            <a:r>
              <a:rPr lang="en-US" dirty="0"/>
              <a:t>from the past and extrapolating it to </a:t>
            </a:r>
            <a:r>
              <a:rPr lang="en-US" dirty="0" smtClean="0"/>
              <a:t>make forecasts </a:t>
            </a:r>
            <a:r>
              <a:rPr lang="en-US" dirty="0"/>
              <a:t>of future levels.</a:t>
            </a:r>
          </a:p>
          <a:p>
            <a:pPr>
              <a:buNone/>
            </a:pPr>
            <a:r>
              <a:rPr lang="en-US" dirty="0"/>
              <a:t>• This is suited for long term demand forecasting.</a:t>
            </a:r>
          </a:p>
          <a:p>
            <a:pPr>
              <a:buNone/>
            </a:pPr>
            <a:r>
              <a:rPr lang="en-US" dirty="0"/>
              <a:t>• Forecasts for new products, for which no </a:t>
            </a:r>
            <a:r>
              <a:rPr lang="en-US" dirty="0" smtClean="0"/>
              <a:t>past data </a:t>
            </a:r>
            <a:r>
              <a:rPr lang="en-US" dirty="0"/>
              <a:t>is available, cannot be made by </a:t>
            </a:r>
            <a:r>
              <a:rPr lang="en-US" dirty="0" smtClean="0"/>
              <a:t>quantitative techniques </a:t>
            </a:r>
            <a:r>
              <a:rPr lang="en-US" dirty="0"/>
              <a:t>as extrapolation is not possible.</a:t>
            </a:r>
          </a:p>
          <a:p>
            <a:pPr>
              <a:buNone/>
            </a:pPr>
            <a:r>
              <a:rPr lang="en-US" dirty="0"/>
              <a:t>• Demand for existing products can be forecast </a:t>
            </a:r>
            <a:r>
              <a:rPr lang="en-US" dirty="0" smtClean="0"/>
              <a:t>by using </a:t>
            </a:r>
            <a:r>
              <a:rPr lang="en-US" dirty="0"/>
              <a:t>this method also.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DIFFERENT TYPES OF </a:t>
            </a:r>
            <a:r>
              <a:rPr lang="en-US" sz="3600" b="1" dirty="0" smtClean="0">
                <a:solidFill>
                  <a:srgbClr val="FF0000"/>
                </a:solidFill>
              </a:rPr>
              <a:t>QUALITATIVE</a:t>
            </a: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Expert opinion method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Views </a:t>
            </a:r>
            <a:r>
              <a:rPr lang="en-US" dirty="0"/>
              <a:t>of experts on the likely level of </a:t>
            </a:r>
            <a:r>
              <a:rPr lang="en-US" dirty="0" smtClean="0"/>
              <a:t>demand in </a:t>
            </a:r>
            <a:r>
              <a:rPr lang="en-US" dirty="0"/>
              <a:t>the future are sought.</a:t>
            </a:r>
          </a:p>
          <a:p>
            <a:r>
              <a:rPr lang="en-US" b="1" dirty="0">
                <a:solidFill>
                  <a:srgbClr val="FF0000"/>
                </a:solidFill>
              </a:rPr>
              <a:t>Panel consensus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dirty="0" smtClean="0"/>
              <a:t>If </a:t>
            </a:r>
            <a:r>
              <a:rPr lang="en-US" dirty="0"/>
              <a:t>the forecasting is based on the opinion </a:t>
            </a:r>
            <a:r>
              <a:rPr lang="en-US" dirty="0" smtClean="0"/>
              <a:t>of several </a:t>
            </a:r>
            <a:r>
              <a:rPr lang="en-US" dirty="0"/>
              <a:t>experts, then it is known as </a:t>
            </a:r>
            <a:r>
              <a:rPr lang="en-US" dirty="0" smtClean="0"/>
              <a:t>panel consensus</a:t>
            </a:r>
            <a:r>
              <a:rPr lang="en-US" dirty="0"/>
              <a:t>. This kind of forecasting </a:t>
            </a:r>
            <a:r>
              <a:rPr lang="en-US" dirty="0" smtClean="0"/>
              <a:t>minimizes individual </a:t>
            </a:r>
            <a:r>
              <a:rPr lang="en-US" dirty="0"/>
              <a:t>deviations and personal biases.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1568</Words>
  <Application>Microsoft Office PowerPoint</Application>
  <PresentationFormat>On-screen Show (4:3)</PresentationFormat>
  <Paragraphs>187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DEMAND FORECASTING</vt:lpstr>
      <vt:lpstr> Forecasting </vt:lpstr>
      <vt:lpstr> Demand forecasting </vt:lpstr>
      <vt:lpstr> Stages in forecasting demand </vt:lpstr>
      <vt:lpstr> Levels of forecasting </vt:lpstr>
      <vt:lpstr> SIGNIFICANCE OF FORECASTING TECHNIQUES </vt:lpstr>
      <vt:lpstr> Classification of forecasting techniques </vt:lpstr>
      <vt:lpstr> Classification of forecasting techniques contd………. </vt:lpstr>
      <vt:lpstr>DIFFERENT TYPES OF QUALITATIVE TECHNIQUES</vt:lpstr>
      <vt:lpstr> Expert opinion method </vt:lpstr>
      <vt:lpstr> Expert opinion method contd…… </vt:lpstr>
      <vt:lpstr> Expert opinion method contd…… </vt:lpstr>
      <vt:lpstr> Expert opinion method contd…… </vt:lpstr>
      <vt:lpstr> Survey of buyers intentions or consumer’s survey. </vt:lpstr>
      <vt:lpstr>Slide 15</vt:lpstr>
      <vt:lpstr> Consumers complete enumeration survey </vt:lpstr>
      <vt:lpstr>Consumers complete enumeration survey contd……</vt:lpstr>
      <vt:lpstr> Consumers Sample Survey </vt:lpstr>
      <vt:lpstr> Consumers Sample Survey contd…………. </vt:lpstr>
      <vt:lpstr> Consumers Sample Survey contd…………. </vt:lpstr>
      <vt:lpstr> Sales Force Opinion Survey </vt:lpstr>
      <vt:lpstr> Sales Force Opinion Survey contd… </vt:lpstr>
      <vt:lpstr> Sales Force Opinion Survey contd… </vt:lpstr>
      <vt:lpstr> Consumers End Use Survey </vt:lpstr>
      <vt:lpstr> Consumers End Use Survey contd… </vt:lpstr>
      <vt:lpstr> Consumers End Use Survey contd… </vt:lpstr>
      <vt:lpstr> QUANTITATIVE TECHNIQUES </vt:lpstr>
      <vt:lpstr> Trend Projection Method </vt:lpstr>
      <vt:lpstr> Trend Projection Method </vt:lpstr>
      <vt:lpstr> Trend Projection Method contd… </vt:lpstr>
      <vt:lpstr> Barometric forecasting </vt:lpstr>
      <vt:lpstr> Barometric forecasting contd… </vt:lpstr>
      <vt:lpstr> Econometric techniques </vt:lpstr>
      <vt:lpstr> Econometric techniques contd… </vt:lpstr>
      <vt:lpstr> SIGNIFICANCE OF DEMAND FORECASTING </vt:lpstr>
      <vt:lpstr> SIGNIFICANCE OF DEMAND FORECASTING Contd….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6</cp:revision>
  <dcterms:created xsi:type="dcterms:W3CDTF">2019-09-05T01:52:22Z</dcterms:created>
  <dcterms:modified xsi:type="dcterms:W3CDTF">2019-09-09T04:25:57Z</dcterms:modified>
</cp:coreProperties>
</file>