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0" r:id="rId15"/>
    <p:sldId id="267" r:id="rId16"/>
    <p:sldId id="268" r:id="rId17"/>
    <p:sldId id="281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0C7-5C6F-4383-B6B3-FC1CCD3722C6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EA3-691D-4E3D-8FDB-E51894AA0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0C7-5C6F-4383-B6B3-FC1CCD3722C6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EA3-691D-4E3D-8FDB-E51894AA0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0C7-5C6F-4383-B6B3-FC1CCD3722C6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EA3-691D-4E3D-8FDB-E51894AA0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0C7-5C6F-4383-B6B3-FC1CCD3722C6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EA3-691D-4E3D-8FDB-E51894AA0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0C7-5C6F-4383-B6B3-FC1CCD3722C6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EA3-691D-4E3D-8FDB-E51894AA0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0C7-5C6F-4383-B6B3-FC1CCD3722C6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EA3-691D-4E3D-8FDB-E51894AA0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0C7-5C6F-4383-B6B3-FC1CCD3722C6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EA3-691D-4E3D-8FDB-E51894AA0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0C7-5C6F-4383-B6B3-FC1CCD3722C6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EA3-691D-4E3D-8FDB-E51894AA0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0C7-5C6F-4383-B6B3-FC1CCD3722C6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EA3-691D-4E3D-8FDB-E51894AA0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0C7-5C6F-4383-B6B3-FC1CCD3722C6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EA3-691D-4E3D-8FDB-E51894AA0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80C7-5C6F-4383-B6B3-FC1CCD3722C6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EA3-691D-4E3D-8FDB-E51894AA0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80C7-5C6F-4383-B6B3-FC1CCD3722C6}" type="datetimeFigureOut">
              <a:rPr lang="en-US" smtClean="0"/>
              <a:pPr/>
              <a:t>14-Sep-19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CEA3-691D-4E3D-8FDB-E51894AA0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C00000"/>
                </a:solidFill>
              </a:rPr>
              <a:t>Demand </a:t>
            </a:r>
            <a:endParaRPr lang="en-US" sz="88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239000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P. </a:t>
            </a:r>
            <a:r>
              <a:rPr lang="en-US" sz="2800" b="1" dirty="0" err="1" smtClean="0">
                <a:solidFill>
                  <a:srgbClr val="C00000"/>
                </a:solidFill>
              </a:rPr>
              <a:t>Swathi</a:t>
            </a:r>
            <a:r>
              <a:rPr lang="en-US" sz="2800" b="1" dirty="0" smtClean="0">
                <a:solidFill>
                  <a:srgbClr val="C00000"/>
                </a:solidFill>
              </a:rPr>
              <a:t>, MBA, LLB, </a:t>
            </a:r>
            <a:r>
              <a:rPr lang="en-US" sz="2800" b="1" dirty="0" err="1" smtClean="0">
                <a:solidFill>
                  <a:srgbClr val="C00000"/>
                </a:solidFill>
              </a:rPr>
              <a:t>Mcom</a:t>
            </a:r>
            <a:r>
              <a:rPr lang="en-US" sz="2800" b="1" dirty="0" smtClean="0">
                <a:solidFill>
                  <a:srgbClr val="C00000"/>
                </a:solidFill>
              </a:rPr>
              <a:t>, OU( </a:t>
            </a:r>
            <a:r>
              <a:rPr lang="en-US" sz="2800" b="1" dirty="0" err="1" smtClean="0">
                <a:solidFill>
                  <a:srgbClr val="C00000"/>
                </a:solidFill>
              </a:rPr>
              <a:t>Phd</a:t>
            </a:r>
            <a:r>
              <a:rPr lang="en-US" sz="2800" b="1" dirty="0" smtClean="0">
                <a:solidFill>
                  <a:srgbClr val="C00000"/>
                </a:solidFill>
              </a:rPr>
              <a:t>.)Asst. Professor, RGUKT,IIIT Campus, </a:t>
            </a:r>
            <a:r>
              <a:rPr lang="en-US" sz="2800" b="1" dirty="0" err="1" smtClean="0">
                <a:solidFill>
                  <a:srgbClr val="C00000"/>
                </a:solidFill>
              </a:rPr>
              <a:t>Basar</a:t>
            </a:r>
            <a:r>
              <a:rPr lang="en-US" sz="2800" b="1" dirty="0" smtClean="0">
                <a:solidFill>
                  <a:srgbClr val="C00000"/>
                </a:solidFill>
              </a:rPr>
              <a:t>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DEMAND SCHEDULE: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demand schedule is simply a table showing the number of units of </a:t>
            </a:r>
            <a:r>
              <a:rPr lang="en-US" dirty="0" smtClean="0"/>
              <a:t>a commodity </a:t>
            </a:r>
            <a:r>
              <a:rPr lang="en-US" dirty="0"/>
              <a:t>would be purchased at various prices at any given point of time. </a:t>
            </a:r>
            <a:r>
              <a:rPr lang="en-US" dirty="0" smtClean="0"/>
              <a:t>The individual </a:t>
            </a:r>
            <a:r>
              <a:rPr lang="en-US" dirty="0"/>
              <a:t>demand schedule reflects the purchase behavior of a consumer </a:t>
            </a:r>
            <a:r>
              <a:rPr lang="en-US" dirty="0" smtClean="0"/>
              <a:t>at different </a:t>
            </a:r>
            <a:r>
              <a:rPr lang="en-US" dirty="0"/>
              <a:t>prices. A hypothetical demand schedule of a consumer is shown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 Price </a:t>
            </a:r>
            <a:r>
              <a:rPr lang="en-US" b="1" dirty="0">
                <a:solidFill>
                  <a:srgbClr val="C00000"/>
                </a:solidFill>
              </a:rPr>
              <a:t>of X commodity </a:t>
            </a:r>
            <a:r>
              <a:rPr lang="en-US" b="1" dirty="0" smtClean="0">
                <a:solidFill>
                  <a:srgbClr val="C00000"/>
                </a:solidFill>
              </a:rPr>
              <a:t>                 Demand </a:t>
            </a:r>
            <a:r>
              <a:rPr lang="en-US" b="1" dirty="0">
                <a:solidFill>
                  <a:srgbClr val="C00000"/>
                </a:solidFill>
              </a:rPr>
              <a:t>for X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      (</a:t>
            </a:r>
            <a:r>
              <a:rPr lang="en-US" b="1" dirty="0">
                <a:solidFill>
                  <a:srgbClr val="C00000"/>
                </a:solidFill>
              </a:rPr>
              <a:t>Rs</a:t>
            </a:r>
            <a:r>
              <a:rPr lang="en-US" b="1" dirty="0" smtClean="0">
                <a:solidFill>
                  <a:srgbClr val="C00000"/>
                </a:solidFill>
              </a:rPr>
              <a:t>)                                            </a:t>
            </a:r>
            <a:r>
              <a:rPr lang="en-US" b="1" dirty="0">
                <a:solidFill>
                  <a:srgbClr val="C00000"/>
                </a:solidFill>
              </a:rPr>
              <a:t>(Units)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            1                                                 </a:t>
            </a:r>
            <a:r>
              <a:rPr lang="en-US" dirty="0"/>
              <a:t>10</a:t>
            </a:r>
          </a:p>
          <a:p>
            <a:pPr>
              <a:buNone/>
            </a:pPr>
            <a:r>
              <a:rPr lang="en-US" dirty="0" smtClean="0"/>
              <a:t>                 2                                                   </a:t>
            </a:r>
            <a:r>
              <a:rPr lang="en-US" dirty="0"/>
              <a:t>9</a:t>
            </a:r>
          </a:p>
          <a:p>
            <a:pPr>
              <a:buNone/>
            </a:pPr>
            <a:r>
              <a:rPr lang="en-US" dirty="0" smtClean="0"/>
              <a:t>                 3                                                   8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  4                                                   </a:t>
            </a:r>
            <a:r>
              <a:rPr lang="en-US" dirty="0"/>
              <a:t>7</a:t>
            </a:r>
          </a:p>
          <a:p>
            <a:pPr>
              <a:buNone/>
            </a:pPr>
            <a:r>
              <a:rPr lang="en-US" dirty="0" smtClean="0"/>
              <a:t>                 5                                                   </a:t>
            </a:r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demand schedule shown above reveals inverse relationship between </a:t>
            </a:r>
            <a:r>
              <a:rPr lang="en-US" dirty="0" smtClean="0"/>
              <a:t>price of </a:t>
            </a:r>
            <a:r>
              <a:rPr lang="en-US" dirty="0"/>
              <a:t>X and demand for X </a:t>
            </a:r>
            <a:r>
              <a:rPr lang="en-US" dirty="0" err="1"/>
              <a:t>i.e</a:t>
            </a:r>
            <a:r>
              <a:rPr lang="en-US" dirty="0"/>
              <a:t> as price rises from Re 1 to Rs 5, the quantity </a:t>
            </a:r>
            <a:r>
              <a:rPr lang="en-US" dirty="0" smtClean="0"/>
              <a:t>demanded contracted </a:t>
            </a:r>
            <a:r>
              <a:rPr lang="en-US" dirty="0"/>
              <a:t>from 10 units to 6 units and vice-versa. By plotting the </a:t>
            </a:r>
            <a:r>
              <a:rPr lang="en-US" dirty="0" smtClean="0"/>
              <a:t>information given </a:t>
            </a:r>
            <a:r>
              <a:rPr lang="en-US" dirty="0"/>
              <a:t>above in a diagram and joining the corresponding price and </a:t>
            </a:r>
            <a:r>
              <a:rPr lang="en-US" dirty="0" smtClean="0"/>
              <a:t>quantity points</a:t>
            </a:r>
            <a:r>
              <a:rPr lang="en-US" dirty="0"/>
              <a:t>, we can derive the demand curve.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INDIVIDUAL DEMAND CURVE: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demand curve is a graphic representation of demand schedule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While </a:t>
            </a:r>
            <a:r>
              <a:rPr lang="en-US" dirty="0" smtClean="0"/>
              <a:t>drawing the </a:t>
            </a:r>
            <a:r>
              <a:rPr lang="en-US" dirty="0"/>
              <a:t>demand curve, we measure demand for X horizontal axis and price </a:t>
            </a:r>
            <a:r>
              <a:rPr lang="en-US" dirty="0" smtClean="0"/>
              <a:t>on vertical </a:t>
            </a:r>
            <a:r>
              <a:rPr lang="en-US" dirty="0"/>
              <a:t>axis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usual shape of the normal demand curve is as follows.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feature of the price demand curve is, it slopes downward from left </a:t>
            </a:r>
            <a:r>
              <a:rPr lang="en-US" dirty="0" smtClean="0"/>
              <a:t>to right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reveals the fact that quantity demanded is inversely related to price.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2743200"/>
            <a:ext cx="0" cy="1752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66800" y="1981200"/>
            <a:ext cx="0" cy="76200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66800" y="4495800"/>
            <a:ext cx="220980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0200" y="2362200"/>
            <a:ext cx="1295400" cy="205740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8933" y="2971800"/>
            <a:ext cx="553998" cy="9144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Price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0800000" flipH="1" flipV="1">
            <a:off x="1371600" y="4672756"/>
            <a:ext cx="12954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Demand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0" y="2209800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0" y="4114800"/>
            <a:ext cx="47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ESTIMATION OF DEMAND: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With </a:t>
            </a:r>
            <a:r>
              <a:rPr lang="en-US" dirty="0"/>
              <a:t>the help linear demand we can understand the relationship between </a:t>
            </a:r>
            <a:r>
              <a:rPr lang="en-US" dirty="0" smtClean="0"/>
              <a:t>price and </a:t>
            </a:r>
            <a:r>
              <a:rPr lang="en-US" dirty="0"/>
              <a:t>quantity demanded. For example: </a:t>
            </a:r>
            <a:r>
              <a:rPr lang="en-US" dirty="0" err="1"/>
              <a:t>Qd</a:t>
            </a:r>
            <a:r>
              <a:rPr lang="en-US" dirty="0"/>
              <a:t> = a –</a:t>
            </a:r>
            <a:r>
              <a:rPr lang="en-US" dirty="0" err="1"/>
              <a:t>bPx</a:t>
            </a:r>
            <a:r>
              <a:rPr lang="en-US" dirty="0"/>
              <a:t> 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demand </a:t>
            </a:r>
            <a:r>
              <a:rPr lang="en-US" dirty="0" smtClean="0"/>
              <a:t>function, </a:t>
            </a:r>
            <a:r>
              <a:rPr lang="en-US" dirty="0" err="1" smtClean="0"/>
              <a:t>Qd</a:t>
            </a:r>
            <a:r>
              <a:rPr lang="en-US" dirty="0" smtClean="0"/>
              <a:t> </a:t>
            </a:r>
            <a:r>
              <a:rPr lang="en-US" dirty="0"/>
              <a:t>is the quantity demanded, ‘a</a:t>
            </a:r>
            <a:r>
              <a:rPr lang="en-US" dirty="0" smtClean="0"/>
              <a:t>’ is </a:t>
            </a:r>
            <a:r>
              <a:rPr lang="en-US" dirty="0"/>
              <a:t>the autonomous demand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/>
              <a:t>the demand </a:t>
            </a:r>
            <a:r>
              <a:rPr lang="en-US" dirty="0" smtClean="0"/>
              <a:t>at zero </a:t>
            </a:r>
            <a:r>
              <a:rPr lang="en-US" dirty="0"/>
              <a:t>price (intercept), ‘b’ is the induced demand (slope) and </a:t>
            </a:r>
            <a:r>
              <a:rPr lang="en-US" dirty="0" err="1"/>
              <a:t>Px</a:t>
            </a:r>
            <a:r>
              <a:rPr lang="en-US" dirty="0"/>
              <a:t> is the price. </a:t>
            </a:r>
            <a:r>
              <a:rPr lang="en-US" dirty="0" smtClean="0"/>
              <a:t>The estimated </a:t>
            </a:r>
            <a:r>
              <a:rPr lang="en-US" dirty="0"/>
              <a:t>demand function </a:t>
            </a:r>
            <a:r>
              <a:rPr lang="en-US" dirty="0" smtClean="0"/>
              <a:t>is      </a:t>
            </a:r>
            <a:r>
              <a:rPr lang="en-US" dirty="0" err="1"/>
              <a:t>Qd</a:t>
            </a:r>
            <a:r>
              <a:rPr lang="en-US" dirty="0"/>
              <a:t> = 10 - . 5 </a:t>
            </a:r>
            <a:r>
              <a:rPr lang="en-US" dirty="0" err="1"/>
              <a:t>Px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demand function we </a:t>
            </a:r>
            <a:r>
              <a:rPr lang="en-US" dirty="0" smtClean="0"/>
              <a:t>can construct </a:t>
            </a:r>
            <a:r>
              <a:rPr lang="en-US" dirty="0"/>
              <a:t>a demand schedule </a:t>
            </a:r>
            <a:r>
              <a:rPr lang="en-US" dirty="0" err="1"/>
              <a:t>i</a:t>
            </a:r>
            <a:r>
              <a:rPr lang="en-US" dirty="0"/>
              <a:t>. we can identify quantity at different prices </a:t>
            </a:r>
            <a:r>
              <a:rPr lang="en-US" dirty="0" smtClean="0"/>
              <a:t>as shown </a:t>
            </a:r>
            <a:r>
              <a:rPr lang="en-US" dirty="0"/>
              <a:t>below.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>
                <a:solidFill>
                  <a:srgbClr val="C00000"/>
                </a:solidFill>
              </a:rPr>
              <a:t> Price                                                            </a:t>
            </a:r>
            <a:r>
              <a:rPr lang="en-US" b="1" dirty="0">
                <a:solidFill>
                  <a:srgbClr val="C00000"/>
                </a:solidFill>
              </a:rPr>
              <a:t>Quantity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(</a:t>
            </a:r>
            <a:r>
              <a:rPr lang="en-US" b="1" dirty="0">
                <a:solidFill>
                  <a:srgbClr val="C00000"/>
                </a:solidFill>
              </a:rPr>
              <a:t>Rs) </a:t>
            </a:r>
            <a:r>
              <a:rPr lang="en-US" b="1" dirty="0" smtClean="0">
                <a:solidFill>
                  <a:srgbClr val="C00000"/>
                </a:solidFill>
              </a:rPr>
              <a:t>                                                              (</a:t>
            </a:r>
            <a:r>
              <a:rPr lang="en-US" b="1" dirty="0">
                <a:solidFill>
                  <a:srgbClr val="C00000"/>
                </a:solidFill>
              </a:rPr>
              <a:t>Units)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     0                                                                      10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1                                                                     </a:t>
            </a:r>
            <a:r>
              <a:rPr lang="en-US" dirty="0"/>
              <a:t>9.5</a:t>
            </a:r>
          </a:p>
          <a:p>
            <a:pPr>
              <a:buNone/>
            </a:pPr>
            <a:r>
              <a:rPr lang="en-US" dirty="0" smtClean="0"/>
              <a:t>          2                                                                     </a:t>
            </a:r>
            <a:r>
              <a:rPr lang="en-US" dirty="0"/>
              <a:t>9.0</a:t>
            </a:r>
          </a:p>
          <a:p>
            <a:pPr>
              <a:buNone/>
            </a:pPr>
            <a:r>
              <a:rPr lang="en-US" dirty="0" smtClean="0"/>
              <a:t>          3                                                                     8.5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4                                                                     </a:t>
            </a:r>
            <a:r>
              <a:rPr lang="en-US" dirty="0"/>
              <a:t>8.0</a:t>
            </a:r>
          </a:p>
          <a:p>
            <a:pPr>
              <a:buNone/>
            </a:pPr>
            <a:r>
              <a:rPr lang="en-US" dirty="0" smtClean="0"/>
              <a:t>          5                                                                     </a:t>
            </a:r>
            <a:r>
              <a:rPr lang="en-US" dirty="0"/>
              <a:t>7.5</a:t>
            </a:r>
          </a:p>
          <a:p>
            <a:pPr>
              <a:buNone/>
            </a:pPr>
            <a:r>
              <a:rPr lang="en-US" dirty="0" smtClean="0"/>
              <a:t>          6                                                                     </a:t>
            </a:r>
            <a:r>
              <a:rPr lang="en-US" dirty="0"/>
              <a:t>7.0</a:t>
            </a:r>
          </a:p>
          <a:p>
            <a:pPr>
              <a:buNone/>
            </a:pPr>
            <a:r>
              <a:rPr lang="en-US" dirty="0" smtClean="0"/>
              <a:t> Based </a:t>
            </a:r>
            <a:r>
              <a:rPr lang="en-US" dirty="0"/>
              <a:t>on this information we can derive demand </a:t>
            </a:r>
            <a:r>
              <a:rPr lang="en-US" dirty="0" smtClean="0"/>
              <a:t>curve</a:t>
            </a:r>
          </a:p>
          <a:p>
            <a:pPr>
              <a:buNone/>
            </a:pPr>
            <a:r>
              <a:rPr lang="en-US" dirty="0" smtClean="0"/>
              <a:t>as </a:t>
            </a:r>
            <a:r>
              <a:rPr lang="en-US" dirty="0"/>
              <a:t>shown below.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905000" y="1143000"/>
            <a:ext cx="0" cy="342900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4572000"/>
            <a:ext cx="403860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524000"/>
            <a:ext cx="2667000" cy="28194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6978" y="2438400"/>
            <a:ext cx="615553" cy="10668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Price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5600" y="5029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Demand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219200"/>
            <a:ext cx="47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4191000"/>
            <a:ext cx="47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6200" y="2362200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</a:rPr>
              <a:t>Qd</a:t>
            </a:r>
            <a:r>
              <a:rPr lang="en-US" sz="3200" b="1" dirty="0" smtClean="0">
                <a:solidFill>
                  <a:srgbClr val="C00000"/>
                </a:solidFill>
              </a:rPr>
              <a:t>=10-5Px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REASONS FOR NEGATIVE SLOPE OF THE DEMAND CURVE: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1. Law of Diminishing Marginal Utility:</a:t>
            </a:r>
          </a:p>
          <a:p>
            <a:r>
              <a:rPr lang="en-US" dirty="0"/>
              <a:t>Economists, who believe in cardinal utility concept, say that </a:t>
            </a:r>
            <a:r>
              <a:rPr lang="en-US" dirty="0" smtClean="0"/>
              <a:t>diminishing marginal </a:t>
            </a:r>
            <a:r>
              <a:rPr lang="en-US" dirty="0"/>
              <a:t>utility for the consumer is the fundamental reason for </a:t>
            </a:r>
            <a:r>
              <a:rPr lang="en-US" dirty="0" smtClean="0"/>
              <a:t>negatively sloped </a:t>
            </a:r>
            <a:r>
              <a:rPr lang="en-US" dirty="0"/>
              <a:t>demand curve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According to them as the price of the commodity </a:t>
            </a:r>
            <a:r>
              <a:rPr lang="en-US" dirty="0" smtClean="0"/>
              <a:t>falls, consumer </a:t>
            </a:r>
            <a:r>
              <a:rPr lang="en-US" dirty="0"/>
              <a:t>purchases more of a commodity, so that the marginal utility from </a:t>
            </a:r>
            <a:r>
              <a:rPr lang="en-US" dirty="0" smtClean="0"/>
              <a:t>the commodity </a:t>
            </a:r>
            <a:r>
              <a:rPr lang="en-US" dirty="0"/>
              <a:t>also falls to equal the reduced price and vice-versa.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2. Income effect:</a:t>
            </a:r>
          </a:p>
          <a:p>
            <a:r>
              <a:rPr lang="en-US" dirty="0"/>
              <a:t>As the price of a commodity falls, the real income of a consumer increases </a:t>
            </a:r>
            <a:r>
              <a:rPr lang="en-US" dirty="0" smtClean="0"/>
              <a:t>in terms </a:t>
            </a:r>
            <a:r>
              <a:rPr lang="en-US" dirty="0"/>
              <a:t>of the commodity whose price has fallen. As a result, a part of the </a:t>
            </a:r>
            <a:r>
              <a:rPr lang="en-US" dirty="0" smtClean="0"/>
              <a:t>increase in </a:t>
            </a:r>
            <a:r>
              <a:rPr lang="en-US" dirty="0"/>
              <a:t>real income is used buy more of a cheaper commodity. This implies that </a:t>
            </a:r>
            <a:r>
              <a:rPr lang="en-US" dirty="0" smtClean="0"/>
              <a:t>as price </a:t>
            </a:r>
            <a:r>
              <a:rPr lang="en-US" dirty="0"/>
              <a:t>falls the quantity demanded extends and vice –versa.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In </a:t>
            </a:r>
            <a:r>
              <a:rPr lang="en-US" b="1" dirty="0"/>
              <a:t>economics the use of the word demand is made </a:t>
            </a:r>
            <a:r>
              <a:rPr lang="en-US" b="1" dirty="0" smtClean="0"/>
              <a:t>to </a:t>
            </a:r>
            <a:r>
              <a:rPr lang="en-US" dirty="0" smtClean="0"/>
              <a:t>show the relationship </a:t>
            </a:r>
            <a:r>
              <a:rPr lang="en-US" dirty="0"/>
              <a:t>between changes </a:t>
            </a:r>
            <a:r>
              <a:rPr lang="en-US" dirty="0" smtClean="0"/>
              <a:t>in independent </a:t>
            </a:r>
            <a:r>
              <a:rPr lang="en-US" dirty="0"/>
              <a:t>variable </a:t>
            </a:r>
            <a:r>
              <a:rPr lang="en-US" dirty="0" err="1"/>
              <a:t>i.e</a:t>
            </a:r>
            <a:r>
              <a:rPr lang="en-US" dirty="0"/>
              <a:t> the </a:t>
            </a:r>
            <a:r>
              <a:rPr lang="en-US" dirty="0" smtClean="0"/>
              <a:t>price income </a:t>
            </a:r>
            <a:r>
              <a:rPr lang="en-US" dirty="0"/>
              <a:t>etc </a:t>
            </a:r>
            <a:r>
              <a:rPr lang="en-US" dirty="0" smtClean="0"/>
              <a:t>and consequent </a:t>
            </a:r>
            <a:r>
              <a:rPr lang="en-US" dirty="0"/>
              <a:t>change in dependent variable. </a:t>
            </a:r>
            <a:r>
              <a:rPr lang="en-US" dirty="0" err="1"/>
              <a:t>i.e</a:t>
            </a:r>
            <a:r>
              <a:rPr lang="en-US" dirty="0"/>
              <a:t> quantity of </a:t>
            </a:r>
            <a:r>
              <a:rPr lang="en-US" dirty="0" smtClean="0"/>
              <a:t>a commodity </a:t>
            </a:r>
            <a:r>
              <a:rPr lang="en-US" dirty="0"/>
              <a:t>that would be purchased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demand for a commodity at </a:t>
            </a:r>
            <a:r>
              <a:rPr lang="en-US" dirty="0" smtClean="0"/>
              <a:t>different prices</a:t>
            </a:r>
            <a:r>
              <a:rPr lang="en-US" dirty="0"/>
              <a:t>, income levels indicates the behavior of rational human beings involved </a:t>
            </a:r>
            <a:r>
              <a:rPr lang="en-US" dirty="0" smtClean="0"/>
              <a:t>in the </a:t>
            </a:r>
            <a:r>
              <a:rPr lang="en-US" dirty="0"/>
              <a:t>consumption of a commodity. The demand for a commodity reflects the </a:t>
            </a:r>
            <a:r>
              <a:rPr lang="en-US" dirty="0" smtClean="0"/>
              <a:t>size and </a:t>
            </a:r>
            <a:r>
              <a:rPr lang="en-US" dirty="0"/>
              <a:t>pattern of demand for the product.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3. Substitution effect:</a:t>
            </a:r>
          </a:p>
          <a:p>
            <a:r>
              <a:rPr lang="en-US" dirty="0"/>
              <a:t>According to ordinal utility approach, the substitution effect of change in price </a:t>
            </a:r>
            <a:r>
              <a:rPr lang="en-US" dirty="0" smtClean="0"/>
              <a:t>is the </a:t>
            </a:r>
            <a:r>
              <a:rPr lang="en-US" dirty="0"/>
              <a:t>basic reason for the application of Law of Demand. When the price of </a:t>
            </a:r>
            <a:r>
              <a:rPr lang="en-US" dirty="0" smtClean="0"/>
              <a:t>a commodity </a:t>
            </a:r>
            <a:r>
              <a:rPr lang="en-US" dirty="0"/>
              <a:t>falls, it becomes cheaper compared to other commodities which </a:t>
            </a:r>
            <a:r>
              <a:rPr lang="en-US" dirty="0" smtClean="0"/>
              <a:t>the consumer </a:t>
            </a:r>
            <a:r>
              <a:rPr lang="en-US" dirty="0"/>
              <a:t>is purchasing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As a result, the consumer would like to substitute </a:t>
            </a:r>
            <a:r>
              <a:rPr lang="en-US" dirty="0" smtClean="0"/>
              <a:t>this cheaper </a:t>
            </a:r>
            <a:r>
              <a:rPr lang="en-US" dirty="0"/>
              <a:t>commodity for other commodity whose price whose price </a:t>
            </a:r>
            <a:r>
              <a:rPr lang="en-US" dirty="0" smtClean="0"/>
              <a:t>remains constant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4. New consumers:</a:t>
            </a:r>
          </a:p>
          <a:p>
            <a:r>
              <a:rPr lang="en-US" dirty="0"/>
              <a:t>When the price of a commodity is reduced, then a large number of </a:t>
            </a:r>
            <a:r>
              <a:rPr lang="en-US" dirty="0" smtClean="0"/>
              <a:t>new consumers </a:t>
            </a:r>
            <a:r>
              <a:rPr lang="en-US" dirty="0"/>
              <a:t>who were not consuming the commodity start purchasing it </a:t>
            </a:r>
            <a:r>
              <a:rPr lang="en-US" dirty="0" smtClean="0"/>
              <a:t>now, because </a:t>
            </a:r>
            <a:r>
              <a:rPr lang="en-US" dirty="0"/>
              <a:t>they can now afford to buy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5. Different uses of the commodity:</a:t>
            </a:r>
          </a:p>
          <a:p>
            <a:r>
              <a:rPr lang="en-US" dirty="0"/>
              <a:t>Commodities have different uses. If their price rises, they are used only </a:t>
            </a:r>
            <a:r>
              <a:rPr lang="en-US" dirty="0" smtClean="0"/>
              <a:t>for important </a:t>
            </a:r>
            <a:r>
              <a:rPr lang="en-US" dirty="0"/>
              <a:t>purposes. As a result the demand for such commodities contracts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On the </a:t>
            </a:r>
            <a:r>
              <a:rPr lang="en-US" dirty="0"/>
              <a:t>other hand, when the price is reduced, the commodity may be used </a:t>
            </a:r>
            <a:r>
              <a:rPr lang="en-US" dirty="0" smtClean="0"/>
              <a:t>for satisfying </a:t>
            </a:r>
            <a:r>
              <a:rPr lang="en-US" dirty="0"/>
              <a:t>different needs. As a result its demand extends.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>
                <a:solidFill>
                  <a:srgbClr val="FF0000"/>
                </a:solidFill>
              </a:rPr>
              <a:t>EXCEPTIONS TO THE LAW OF DEMAND: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inverse relationship between price and quantity demand </a:t>
            </a:r>
            <a:r>
              <a:rPr lang="en-US" dirty="0" err="1"/>
              <a:t>i.e</a:t>
            </a:r>
            <a:r>
              <a:rPr lang="en-US" dirty="0"/>
              <a:t> simply the </a:t>
            </a:r>
            <a:r>
              <a:rPr lang="en-US" dirty="0" smtClean="0"/>
              <a:t>law of </a:t>
            </a:r>
            <a:r>
              <a:rPr lang="en-US" dirty="0"/>
              <a:t>demand does not hold good with respect to all types of commodities </a:t>
            </a:r>
            <a:r>
              <a:rPr lang="en-US" dirty="0" smtClean="0"/>
              <a:t>and under </a:t>
            </a:r>
            <a:r>
              <a:rPr lang="en-US" dirty="0"/>
              <a:t>all conditions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With respect to some commodities, there exists </a:t>
            </a:r>
            <a:r>
              <a:rPr lang="en-US" dirty="0" smtClean="0"/>
              <a:t>direct relationship </a:t>
            </a:r>
            <a:r>
              <a:rPr lang="en-US" dirty="0"/>
              <a:t>between price and quantity demanded </a:t>
            </a:r>
            <a:r>
              <a:rPr lang="en-US" dirty="0" err="1"/>
              <a:t>i.e</a:t>
            </a:r>
            <a:r>
              <a:rPr lang="en-US" dirty="0"/>
              <a:t> as price rises, the </a:t>
            </a:r>
            <a:r>
              <a:rPr lang="en-US" dirty="0" smtClean="0"/>
              <a:t>demand extends </a:t>
            </a:r>
            <a:r>
              <a:rPr lang="en-US" dirty="0"/>
              <a:t>and as price falls, demand contracts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Such commodities are to be </a:t>
            </a:r>
            <a:r>
              <a:rPr lang="en-US" dirty="0" smtClean="0"/>
              <a:t>treated as </a:t>
            </a:r>
            <a:r>
              <a:rPr lang="en-US" dirty="0"/>
              <a:t>exceptions to the law of demand. The exceptions to the law of demand </a:t>
            </a:r>
            <a:r>
              <a:rPr lang="en-US" dirty="0" smtClean="0"/>
              <a:t>are discussed </a:t>
            </a:r>
            <a:r>
              <a:rPr lang="en-US" dirty="0"/>
              <a:t>below.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1. GIFFEN GOODS:</a:t>
            </a:r>
          </a:p>
          <a:p>
            <a:r>
              <a:rPr lang="en-US" dirty="0"/>
              <a:t>There are some commodities which are inferior from the consumers view point..</a:t>
            </a:r>
          </a:p>
          <a:p>
            <a:r>
              <a:rPr lang="en-US" dirty="0"/>
              <a:t>Sir Robert </a:t>
            </a:r>
            <a:r>
              <a:rPr lang="en-US" dirty="0" err="1"/>
              <a:t>Giffen</a:t>
            </a:r>
            <a:r>
              <a:rPr lang="en-US" dirty="0"/>
              <a:t> was mentioned by </a:t>
            </a:r>
            <a:r>
              <a:rPr lang="en-US" dirty="0" err="1"/>
              <a:t>Marshhall</a:t>
            </a:r>
            <a:r>
              <a:rPr lang="en-US" dirty="0"/>
              <a:t> as having discussed </a:t>
            </a:r>
            <a:r>
              <a:rPr lang="en-US" dirty="0" smtClean="0"/>
              <a:t>such exceptions</a:t>
            </a:r>
            <a:r>
              <a:rPr lang="en-US" dirty="0"/>
              <a:t>. </a:t>
            </a:r>
            <a:r>
              <a:rPr lang="en-US" dirty="0" err="1"/>
              <a:t>Giffen</a:t>
            </a:r>
            <a:r>
              <a:rPr lang="en-US" dirty="0"/>
              <a:t> stated that with a fall in price of bread its quantity </a:t>
            </a:r>
            <a:r>
              <a:rPr lang="en-US" dirty="0" smtClean="0"/>
              <a:t>demanded was </a:t>
            </a:r>
            <a:r>
              <a:rPr lang="en-US" dirty="0"/>
              <a:t>reduced rather than increased. This is known as </a:t>
            </a:r>
            <a:r>
              <a:rPr lang="en-US" dirty="0" err="1"/>
              <a:t>Giffen</a:t>
            </a:r>
            <a:r>
              <a:rPr lang="en-US" dirty="0"/>
              <a:t> Paradox.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a country like India take a poor man who has to spend a major portion of </a:t>
            </a:r>
            <a:r>
              <a:rPr lang="en-US" dirty="0" smtClean="0"/>
              <a:t>his income </a:t>
            </a:r>
            <a:r>
              <a:rPr lang="en-US" dirty="0"/>
              <a:t>on low quality grain and is therefore, able to spend a small part of it </a:t>
            </a:r>
            <a:r>
              <a:rPr lang="en-US" dirty="0" smtClean="0"/>
              <a:t>on other </a:t>
            </a:r>
            <a:r>
              <a:rPr lang="en-US" dirty="0"/>
              <a:t>goods.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price of this coarse grain rises, he will be left with still </a:t>
            </a:r>
            <a:r>
              <a:rPr lang="en-US" dirty="0" smtClean="0"/>
              <a:t>less money </a:t>
            </a:r>
            <a:r>
              <a:rPr lang="en-US" dirty="0"/>
              <a:t>to spend on other goods. As a result he may be forced to spend this </a:t>
            </a:r>
            <a:r>
              <a:rPr lang="en-US" dirty="0" smtClean="0"/>
              <a:t>part of </a:t>
            </a:r>
            <a:r>
              <a:rPr lang="en-US" dirty="0"/>
              <a:t>his income also on the grain whose price has risen.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if </a:t>
            </a:r>
            <a:r>
              <a:rPr lang="en-US" dirty="0" smtClean="0"/>
              <a:t>the price </a:t>
            </a:r>
            <a:r>
              <a:rPr lang="en-US" dirty="0"/>
              <a:t>of the grain falls, the real income of the poor consumer rises and he can </a:t>
            </a:r>
            <a:r>
              <a:rPr lang="en-US" dirty="0" smtClean="0"/>
              <a:t>go for </a:t>
            </a:r>
            <a:r>
              <a:rPr lang="en-US" dirty="0"/>
              <a:t>the consumption of better quality goods.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2. ARTICLES OF DISTINCTION:</a:t>
            </a:r>
          </a:p>
          <a:p>
            <a:r>
              <a:rPr lang="en-US" dirty="0"/>
              <a:t>These goods are also known as prestige goods are status symbol goods </a:t>
            </a:r>
            <a:r>
              <a:rPr lang="en-US" dirty="0" smtClean="0"/>
              <a:t>or Veblen </a:t>
            </a:r>
            <a:r>
              <a:rPr lang="en-US" dirty="0"/>
              <a:t>goods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According to Veblen, the demand for articles of distinction such </a:t>
            </a:r>
            <a:r>
              <a:rPr lang="en-US" dirty="0" smtClean="0"/>
              <a:t>as diamonds </a:t>
            </a:r>
            <a:r>
              <a:rPr lang="en-US" dirty="0"/>
              <a:t>and </a:t>
            </a:r>
            <a:r>
              <a:rPr lang="en-US" dirty="0" err="1"/>
              <a:t>jewellery</a:t>
            </a:r>
            <a:r>
              <a:rPr lang="en-US" dirty="0"/>
              <a:t> is more as their price is higher.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because, a </a:t>
            </a:r>
            <a:r>
              <a:rPr lang="en-US" dirty="0" smtClean="0"/>
              <a:t>rich man’s </a:t>
            </a:r>
            <a:r>
              <a:rPr lang="en-US" dirty="0"/>
              <a:t>desire for distinction is satisfied better when the articles of distinction </a:t>
            </a:r>
            <a:r>
              <a:rPr lang="en-US" dirty="0" smtClean="0"/>
              <a:t>are highly </a:t>
            </a:r>
            <a:r>
              <a:rPr lang="en-US" dirty="0"/>
              <a:t>priced and the poor people cannot afford to buy.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3. EXPECTATIONS:</a:t>
            </a:r>
          </a:p>
          <a:p>
            <a:r>
              <a:rPr lang="en-US" dirty="0"/>
              <a:t>These expectations are basically related to rise and fall in price in future. </a:t>
            </a:r>
            <a:endParaRPr lang="en-US" dirty="0" smtClean="0"/>
          </a:p>
          <a:p>
            <a:r>
              <a:rPr lang="en-US" dirty="0" smtClean="0"/>
              <a:t>If consumers </a:t>
            </a:r>
            <a:r>
              <a:rPr lang="en-US" dirty="0"/>
              <a:t>expect a rise in price of a commodity, they rush to purchase more </a:t>
            </a:r>
            <a:r>
              <a:rPr lang="en-US" dirty="0" smtClean="0"/>
              <a:t>of the </a:t>
            </a:r>
            <a:r>
              <a:rPr lang="en-US" dirty="0"/>
              <a:t>commodity at the current price even though the current price is much </a:t>
            </a:r>
            <a:r>
              <a:rPr lang="en-US" dirty="0" smtClean="0"/>
              <a:t>higher than </a:t>
            </a:r>
            <a:r>
              <a:rPr lang="en-US" dirty="0"/>
              <a:t>the previous price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they expect a fall in price, they purchase less of </a:t>
            </a:r>
            <a:r>
              <a:rPr lang="en-US" dirty="0" smtClean="0"/>
              <a:t>the commodity </a:t>
            </a:r>
            <a:r>
              <a:rPr lang="en-US" dirty="0"/>
              <a:t>at present in the hope of buying it at a lesser </a:t>
            </a:r>
            <a:r>
              <a:rPr lang="en-US" dirty="0" smtClean="0"/>
              <a:t>price. In </a:t>
            </a:r>
            <a:r>
              <a:rPr lang="en-US" dirty="0"/>
              <a:t>all these exceptional cases the law of demand does not hold good.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SUMMARY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Demand </a:t>
            </a:r>
            <a:r>
              <a:rPr lang="en-US" dirty="0"/>
              <a:t>means the effective fulfillment of a desire. A mere desire does </a:t>
            </a:r>
            <a:r>
              <a:rPr lang="en-US" dirty="0" smtClean="0"/>
              <a:t>not represent </a:t>
            </a:r>
            <a:r>
              <a:rPr lang="en-US" dirty="0"/>
              <a:t>the demand for a commodity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order to have demand, desire to buy </a:t>
            </a:r>
            <a:r>
              <a:rPr lang="en-US" dirty="0" smtClean="0"/>
              <a:t>a commodity </a:t>
            </a:r>
            <a:r>
              <a:rPr lang="en-US" dirty="0"/>
              <a:t>must be backed up by willingness and ability to buy.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reality </a:t>
            </a:r>
            <a:r>
              <a:rPr lang="en-US" dirty="0" smtClean="0"/>
              <a:t>a large </a:t>
            </a:r>
            <a:r>
              <a:rPr lang="en-US" dirty="0"/>
              <a:t>number of factors determine the demand for a commodity. We </a:t>
            </a:r>
            <a:r>
              <a:rPr lang="en-US" dirty="0" smtClean="0"/>
              <a:t>have </a:t>
            </a:r>
            <a:r>
              <a:rPr lang="en-US" dirty="0" err="1" smtClean="0"/>
              <a:t>analysed</a:t>
            </a:r>
            <a:r>
              <a:rPr lang="en-US" dirty="0" smtClean="0"/>
              <a:t> </a:t>
            </a:r>
            <a:r>
              <a:rPr lang="en-US" dirty="0"/>
              <a:t>the law of demand by assuming other things remaining constant. </a:t>
            </a:r>
            <a:r>
              <a:rPr lang="en-US" dirty="0" smtClean="0"/>
              <a:t>In case </a:t>
            </a:r>
            <a:r>
              <a:rPr lang="en-US" dirty="0"/>
              <a:t>of price demand there is an inverse relationship between price and </a:t>
            </a:r>
            <a:r>
              <a:rPr lang="en-US" dirty="0" smtClean="0"/>
              <a:t>quantity demanded.</a:t>
            </a:r>
          </a:p>
          <a:p>
            <a:r>
              <a:rPr lang="en-US" dirty="0" smtClean="0"/>
              <a:t> </a:t>
            </a:r>
            <a:r>
              <a:rPr lang="en-US" dirty="0"/>
              <a:t>With regard to exceptional cases the law of demand does not </a:t>
            </a:r>
            <a:r>
              <a:rPr lang="en-US" dirty="0" smtClean="0"/>
              <a:t>hold good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382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Meaning of Demand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Generally speaking, by demand we mean effective demand. Demand </a:t>
            </a:r>
            <a:r>
              <a:rPr lang="en-US" dirty="0" smtClean="0"/>
              <a:t>becomes effective</a:t>
            </a:r>
            <a:r>
              <a:rPr lang="en-US" dirty="0"/>
              <a:t>, when the desire is backed by willingness and ability to buy </a:t>
            </a:r>
            <a:r>
              <a:rPr lang="en-US" dirty="0" smtClean="0"/>
              <a:t>a commodity </a:t>
            </a:r>
            <a:r>
              <a:rPr lang="en-US" dirty="0"/>
              <a:t>at a given price. In other words, a person must three things in </a:t>
            </a:r>
            <a:r>
              <a:rPr lang="en-US" dirty="0" smtClean="0"/>
              <a:t>order to </a:t>
            </a:r>
            <a:r>
              <a:rPr lang="en-US" dirty="0"/>
              <a:t>have demand for a commodity. They are: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C00000"/>
                </a:solidFill>
              </a:rPr>
              <a:t>Desire to buy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C00000"/>
                </a:solidFill>
              </a:rPr>
              <a:t>Willingness to pay for the commodity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C00000"/>
                </a:solidFill>
              </a:rPr>
              <a:t>Ability to pay for the commodity.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RGUKT\Desktop\ME\Unit-1\Law of Demand\demand\demand-and-supply-56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305799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RGUKT\Desktop\ME\Unit-1\Law of Demand\demand\demand-and-supply-57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2296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miser or a greedy person may have enough income and desire to buy </a:t>
            </a:r>
            <a:r>
              <a:rPr lang="en-US" dirty="0" smtClean="0"/>
              <a:t>a commodity</a:t>
            </a:r>
            <a:r>
              <a:rPr lang="en-US" dirty="0"/>
              <a:t>, but he may not be willing to pay for it.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we can say </a:t>
            </a:r>
            <a:r>
              <a:rPr lang="en-US" dirty="0" smtClean="0"/>
              <a:t>that there </a:t>
            </a:r>
            <a:r>
              <a:rPr lang="en-US" dirty="0"/>
              <a:t>is no demand for the commodity from the point of view of a miser. </a:t>
            </a:r>
            <a:endParaRPr lang="en-US" dirty="0" smtClean="0"/>
          </a:p>
          <a:p>
            <a:r>
              <a:rPr lang="en-US" dirty="0" smtClean="0"/>
              <a:t>This indicates </a:t>
            </a:r>
            <a:r>
              <a:rPr lang="en-US" dirty="0"/>
              <a:t>that a mere desire does not imply demand. It must be backed </a:t>
            </a:r>
            <a:r>
              <a:rPr lang="en-US" dirty="0" smtClean="0"/>
              <a:t>by willingness </a:t>
            </a:r>
            <a:r>
              <a:rPr lang="en-US" dirty="0"/>
              <a:t>and ability. In simple terms, the effective fulfillment of a desire </a:t>
            </a:r>
            <a:r>
              <a:rPr lang="en-US" dirty="0" smtClean="0"/>
              <a:t>is known </a:t>
            </a:r>
            <a:r>
              <a:rPr lang="en-US" dirty="0"/>
              <a:t>as demand.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DEMAND FUNCTION: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know that the demand for a commodity is determined by large number </a:t>
            </a:r>
            <a:r>
              <a:rPr lang="en-US" dirty="0" smtClean="0"/>
              <a:t>of factors</a:t>
            </a:r>
            <a:r>
              <a:rPr lang="en-US" dirty="0"/>
              <a:t>. </a:t>
            </a:r>
            <a:endParaRPr lang="en-US" smtClean="0"/>
          </a:p>
          <a:p>
            <a:r>
              <a:rPr lang="en-US" smtClean="0"/>
              <a:t>We </a:t>
            </a:r>
            <a:r>
              <a:rPr lang="en-US" dirty="0"/>
              <a:t>can write all these factors which influence the demand </a:t>
            </a:r>
            <a:r>
              <a:rPr lang="en-US"/>
              <a:t>for </a:t>
            </a:r>
            <a:r>
              <a:rPr lang="en-US" smtClean="0"/>
              <a:t>a commodity </a:t>
            </a:r>
            <a:r>
              <a:rPr lang="en-US" dirty="0"/>
              <a:t>in the form of a function as shown below.</a:t>
            </a:r>
          </a:p>
          <a:p>
            <a:r>
              <a:rPr lang="fr-FR" b="1" dirty="0">
                <a:solidFill>
                  <a:srgbClr val="C00000"/>
                </a:solidFill>
              </a:rPr>
              <a:t>DX = f (</a:t>
            </a:r>
            <a:r>
              <a:rPr lang="fr-FR" b="1" dirty="0" smtClean="0">
                <a:solidFill>
                  <a:srgbClr val="C00000"/>
                </a:solidFill>
              </a:rPr>
              <a:t>PX, </a:t>
            </a:r>
            <a:r>
              <a:rPr lang="fr-FR" b="1" dirty="0">
                <a:solidFill>
                  <a:srgbClr val="C00000"/>
                </a:solidFill>
              </a:rPr>
              <a:t>PSC Y, T, AE, W . . . . . . .)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above function</a:t>
            </a:r>
          </a:p>
          <a:p>
            <a:r>
              <a:rPr lang="en-US" dirty="0"/>
              <a:t>DX = Demand for commodity -X (Dependent variable)</a:t>
            </a:r>
          </a:p>
          <a:p>
            <a:r>
              <a:rPr lang="en-US" dirty="0"/>
              <a:t>PX = Price of</a:t>
            </a:r>
          </a:p>
          <a:p>
            <a:r>
              <a:rPr lang="en-US" dirty="0"/>
              <a:t>PSC = Prices of substitutes and complementary goods to X</a:t>
            </a:r>
          </a:p>
          <a:p>
            <a:r>
              <a:rPr lang="en-US" dirty="0"/>
              <a:t>Y = Income of consumer</a:t>
            </a:r>
          </a:p>
          <a:p>
            <a:r>
              <a:rPr lang="en-US" dirty="0"/>
              <a:t>T = Tastes and preferences</a:t>
            </a:r>
          </a:p>
          <a:p>
            <a:r>
              <a:rPr lang="en-US" dirty="0"/>
              <a:t>AE = Advertisement expenditures</a:t>
            </a:r>
          </a:p>
          <a:p>
            <a:r>
              <a:rPr lang="en-US" dirty="0"/>
              <a:t>W = Weather conditions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TYPES OF DEMAND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</a:t>
            </a:r>
            <a:r>
              <a:rPr lang="en-US" dirty="0"/>
              <a:t>there are four types of demand. They </a:t>
            </a:r>
            <a:r>
              <a:rPr lang="en-US" dirty="0" smtClean="0"/>
              <a:t>are:-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Price demand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Income demand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Cross demand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Promotional demand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PRICE DEMAND (Law of demand):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the above demand function we have identified the determinants of </a:t>
            </a:r>
            <a:r>
              <a:rPr lang="en-US" dirty="0" smtClean="0"/>
              <a:t>demand and </a:t>
            </a:r>
            <a:r>
              <a:rPr lang="en-US" dirty="0"/>
              <a:t>written the demand function as:</a:t>
            </a:r>
          </a:p>
          <a:p>
            <a:pPr>
              <a:buNone/>
            </a:pPr>
            <a:r>
              <a:rPr lang="fr-FR" dirty="0" smtClean="0"/>
              <a:t>                   </a:t>
            </a:r>
            <a:r>
              <a:rPr lang="fr-FR" b="1" dirty="0" smtClean="0">
                <a:solidFill>
                  <a:srgbClr val="C00000"/>
                </a:solidFill>
              </a:rPr>
              <a:t>DX </a:t>
            </a:r>
            <a:r>
              <a:rPr lang="fr-FR" b="1" dirty="0">
                <a:solidFill>
                  <a:srgbClr val="C00000"/>
                </a:solidFill>
              </a:rPr>
              <a:t>= f (PX PSC Y, T, AE, W . . . . . . . )</a:t>
            </a:r>
          </a:p>
          <a:p>
            <a:r>
              <a:rPr lang="en-US" dirty="0"/>
              <a:t>We know that in reality, the changes in all the independent variables </a:t>
            </a:r>
            <a:r>
              <a:rPr lang="en-US" dirty="0" smtClean="0"/>
              <a:t>influence the </a:t>
            </a:r>
            <a:r>
              <a:rPr lang="en-US" dirty="0"/>
              <a:t>demand for X commodity. For analytical simplicity, while analyzing </a:t>
            </a:r>
            <a:r>
              <a:rPr lang="en-US" dirty="0" smtClean="0"/>
              <a:t>the price </a:t>
            </a:r>
            <a:r>
              <a:rPr lang="en-US" dirty="0"/>
              <a:t>demand, we assume variables other than its own price remain constant. </a:t>
            </a:r>
            <a:r>
              <a:rPr lang="en-US" dirty="0" smtClean="0"/>
              <a:t>In such </a:t>
            </a:r>
            <a:r>
              <a:rPr lang="en-US" dirty="0"/>
              <a:t>a case we can write the simplified price demand function as</a:t>
            </a:r>
          </a:p>
          <a:p>
            <a:r>
              <a:rPr lang="en-US" dirty="0" smtClean="0"/>
              <a:t>                               </a:t>
            </a:r>
            <a:r>
              <a:rPr lang="en-US" b="1" dirty="0" smtClean="0">
                <a:solidFill>
                  <a:srgbClr val="C00000"/>
                </a:solidFill>
              </a:rPr>
              <a:t>DX </a:t>
            </a:r>
            <a:r>
              <a:rPr lang="en-US" b="1" dirty="0">
                <a:solidFill>
                  <a:srgbClr val="C00000"/>
                </a:solidFill>
              </a:rPr>
              <a:t>= f ( PX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function tells us that, other things remaining constant; there exists </a:t>
            </a:r>
            <a:r>
              <a:rPr lang="en-US" dirty="0" smtClean="0"/>
              <a:t>an inverse </a:t>
            </a:r>
            <a:r>
              <a:rPr lang="en-US" dirty="0"/>
              <a:t>relationship between price of X and the demand for X.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 as the </a:t>
            </a:r>
            <a:r>
              <a:rPr lang="en-US" dirty="0" smtClean="0"/>
              <a:t>price of </a:t>
            </a:r>
            <a:r>
              <a:rPr lang="en-US" dirty="0"/>
              <a:t>X falls, the demand for X extends and as the price of X rises; the demand for </a:t>
            </a:r>
            <a:r>
              <a:rPr lang="en-US" dirty="0" smtClean="0"/>
              <a:t>X contracts </a:t>
            </a:r>
            <a:r>
              <a:rPr lang="en-US" dirty="0"/>
              <a:t>assuming that there is no change in other determinants of demand.</a:t>
            </a:r>
          </a:p>
          <a:p>
            <a:r>
              <a:rPr lang="en-US" dirty="0"/>
              <a:t>This relationship between price of X and the demand for X is known as the ‘</a:t>
            </a:r>
            <a:r>
              <a:rPr lang="en-US" dirty="0" smtClean="0"/>
              <a:t>The Law </a:t>
            </a:r>
            <a:r>
              <a:rPr lang="en-US" dirty="0"/>
              <a:t>of Demand’. Now we can understand the inverse relationship between </a:t>
            </a:r>
            <a:r>
              <a:rPr lang="en-US" dirty="0" smtClean="0"/>
              <a:t>price of </a:t>
            </a:r>
            <a:r>
              <a:rPr lang="en-US" dirty="0"/>
              <a:t>X commodity and the quantity demanded of X commodity with the help </a:t>
            </a:r>
            <a:r>
              <a:rPr lang="en-US" dirty="0" smtClean="0"/>
              <a:t>of demand </a:t>
            </a:r>
            <a:r>
              <a:rPr lang="en-US" dirty="0"/>
              <a:t>schedule.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1846</Words>
  <Application>Microsoft Office PowerPoint</Application>
  <PresentationFormat>On-screen Show (4:3)</PresentationFormat>
  <Paragraphs>116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Demand </vt:lpstr>
      <vt:lpstr>INTRODUCTION</vt:lpstr>
      <vt:lpstr>Meaning of Demand</vt:lpstr>
      <vt:lpstr>Slide 4</vt:lpstr>
      <vt:lpstr> DEMAND FUNCTION: </vt:lpstr>
      <vt:lpstr>Slide 6</vt:lpstr>
      <vt:lpstr> TYPES OF DEMAND </vt:lpstr>
      <vt:lpstr> PRICE DEMAND (Law of demand): </vt:lpstr>
      <vt:lpstr>Slide 9</vt:lpstr>
      <vt:lpstr> DEMAND SCHEDULE: </vt:lpstr>
      <vt:lpstr>Slide 11</vt:lpstr>
      <vt:lpstr>Slide 12</vt:lpstr>
      <vt:lpstr> INDIVIDUAL DEMAND CURVE: </vt:lpstr>
      <vt:lpstr>Slide 14</vt:lpstr>
      <vt:lpstr> ESTIMATION OF DEMAND: </vt:lpstr>
      <vt:lpstr>Slide 16</vt:lpstr>
      <vt:lpstr>Slide 17</vt:lpstr>
      <vt:lpstr> REASONS FOR NEGATIVE SLOPE OF THE DEMAND CURVE: </vt:lpstr>
      <vt:lpstr>Slide 19</vt:lpstr>
      <vt:lpstr>Slide 20</vt:lpstr>
      <vt:lpstr>Slide 21</vt:lpstr>
      <vt:lpstr>Slide 22</vt:lpstr>
      <vt:lpstr> EXCEPTIONS TO THE LAW OF DEMAND: </vt:lpstr>
      <vt:lpstr>Slide 24</vt:lpstr>
      <vt:lpstr>Slide 25</vt:lpstr>
      <vt:lpstr>Slide 26</vt:lpstr>
      <vt:lpstr>Slide 27</vt:lpstr>
      <vt:lpstr> SUMMARY 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</dc:title>
  <dc:creator>Windows User</dc:creator>
  <cp:lastModifiedBy>Windows User</cp:lastModifiedBy>
  <cp:revision>4</cp:revision>
  <dcterms:created xsi:type="dcterms:W3CDTF">2019-09-11T00:42:22Z</dcterms:created>
  <dcterms:modified xsi:type="dcterms:W3CDTF">2019-09-16T01:43:06Z</dcterms:modified>
</cp:coreProperties>
</file>