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2495-5B2D-456F-94C0-65849FFEFF39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E675-6A56-4CEE-A8FA-A627FE83DA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Income Elasticity of Demand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Types of Income Elasticity of demand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en-US" dirty="0"/>
              <a:t>. Positive income elasticity of </a:t>
            </a:r>
            <a:r>
              <a:rPr lang="en-US" dirty="0" smtClean="0"/>
              <a:t>demand (EY&gt;0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– Income elasticity greater then unity (EY &gt; 1)</a:t>
            </a:r>
          </a:p>
          <a:p>
            <a:pPr>
              <a:buNone/>
            </a:pPr>
            <a:r>
              <a:rPr lang="en-US" dirty="0"/>
              <a:t>– Income elasticity equal to unity (EY = 1)</a:t>
            </a:r>
          </a:p>
          <a:p>
            <a:pPr>
              <a:buNone/>
            </a:pPr>
            <a:r>
              <a:rPr lang="en-US" dirty="0"/>
              <a:t>– Income elasticity less then unity (EY &lt; 1)</a:t>
            </a:r>
          </a:p>
          <a:p>
            <a:pPr>
              <a:buNone/>
            </a:pPr>
            <a:r>
              <a:rPr lang="en-US" dirty="0"/>
              <a:t>2. Negative income elasticity of </a:t>
            </a:r>
            <a:r>
              <a:rPr lang="en-US" dirty="0" smtClean="0"/>
              <a:t>demand ( </a:t>
            </a:r>
            <a:r>
              <a:rPr lang="en-US" dirty="0"/>
              <a:t>EY&lt;0)</a:t>
            </a:r>
          </a:p>
          <a:p>
            <a:pPr>
              <a:buNone/>
            </a:pPr>
            <a:r>
              <a:rPr lang="en-US" dirty="0"/>
              <a:t>3. Zero income elasticity of demand ( EY=0)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1. Positive income elasticity of </a:t>
            </a:r>
            <a:r>
              <a:rPr lang="en-US" b="1" dirty="0" smtClean="0">
                <a:solidFill>
                  <a:srgbClr val="C00000"/>
                </a:solidFill>
              </a:rPr>
              <a:t>demand (EY&gt;0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If the quantity demanded for a </a:t>
            </a:r>
            <a:r>
              <a:rPr lang="en-US" dirty="0" smtClean="0"/>
              <a:t>commodity increases </a:t>
            </a:r>
            <a:r>
              <a:rPr lang="en-US" dirty="0"/>
              <a:t>with the rise in income of </a:t>
            </a:r>
            <a:r>
              <a:rPr lang="en-US" dirty="0" smtClean="0"/>
              <a:t>the consumer </a:t>
            </a:r>
            <a:r>
              <a:rPr lang="en-US" dirty="0"/>
              <a:t>and vice versa, it is said to </a:t>
            </a:r>
            <a:r>
              <a:rPr lang="en-US" dirty="0" smtClean="0"/>
              <a:t>be positive </a:t>
            </a:r>
            <a:r>
              <a:rPr lang="en-US" dirty="0"/>
              <a:t>income elasticity of demand.</a:t>
            </a:r>
          </a:p>
          <a:p>
            <a:r>
              <a:rPr lang="en-US" dirty="0"/>
              <a:t>For </a:t>
            </a:r>
            <a:r>
              <a:rPr lang="en-US" dirty="0" smtClean="0"/>
              <a:t>example: As </a:t>
            </a:r>
            <a:r>
              <a:rPr lang="en-US" dirty="0"/>
              <a:t>the income of consumer increases, </a:t>
            </a:r>
            <a:r>
              <a:rPr lang="en-US" dirty="0" smtClean="0"/>
              <a:t>they consume </a:t>
            </a:r>
            <a:r>
              <a:rPr lang="en-US" dirty="0"/>
              <a:t>more of superior (luxurious) goods.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Income elasticity greater then unity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(EY &gt; 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Percentage change </a:t>
            </a:r>
            <a:r>
              <a:rPr lang="en-US" sz="2000" dirty="0" smtClean="0"/>
              <a:t>in quantity </a:t>
            </a:r>
            <a:r>
              <a:rPr lang="en-US" sz="2000" dirty="0"/>
              <a:t>demanded for </a:t>
            </a:r>
            <a:r>
              <a:rPr lang="en-US" sz="2000" dirty="0" smtClean="0"/>
              <a:t>a commodity </a:t>
            </a:r>
            <a:r>
              <a:rPr lang="en-US" sz="2000" dirty="0"/>
              <a:t>is </a:t>
            </a:r>
            <a:r>
              <a:rPr lang="en-US" sz="2000" dirty="0" smtClean="0"/>
              <a:t>greater than </a:t>
            </a:r>
            <a:r>
              <a:rPr lang="en-US" sz="2000" dirty="0"/>
              <a:t>percentage </a:t>
            </a:r>
            <a:r>
              <a:rPr lang="en-US" sz="2000" dirty="0" smtClean="0"/>
              <a:t>change in </a:t>
            </a:r>
            <a:r>
              <a:rPr lang="en-US" sz="2000" dirty="0"/>
              <a:t>income of </a:t>
            </a:r>
            <a:r>
              <a:rPr lang="en-US" sz="2000" dirty="0" smtClean="0"/>
              <a:t>the consumer</a:t>
            </a:r>
            <a:r>
              <a:rPr lang="en-US" sz="2000" dirty="0"/>
              <a:t>, it is said to </a:t>
            </a:r>
            <a:r>
              <a:rPr lang="en-US" sz="2000" dirty="0" smtClean="0"/>
              <a:t>be income </a:t>
            </a:r>
            <a:r>
              <a:rPr lang="en-US" sz="2000" dirty="0"/>
              <a:t>greater </a:t>
            </a:r>
            <a:r>
              <a:rPr lang="en-US" sz="2000" dirty="0" smtClean="0"/>
              <a:t>than unity.</a:t>
            </a:r>
            <a:r>
              <a:rPr lang="en-US" sz="2000" b="1" i="1" dirty="0"/>
              <a:t> </a:t>
            </a:r>
            <a:r>
              <a:rPr lang="en-US" sz="2000" i="1" dirty="0"/>
              <a:t>In case of </a:t>
            </a:r>
            <a:r>
              <a:rPr lang="en-US" sz="2000" i="1" dirty="0" smtClean="0"/>
              <a:t>LUXURIES, the </a:t>
            </a:r>
            <a:r>
              <a:rPr lang="en-US" sz="2000" i="1" dirty="0"/>
              <a:t>coefficient </a:t>
            </a:r>
            <a:r>
              <a:rPr lang="en-US" sz="2000" i="1" dirty="0" smtClean="0"/>
              <a:t>of income </a:t>
            </a:r>
            <a:r>
              <a:rPr lang="en-US" sz="2000" i="1" dirty="0"/>
              <a:t>elasticity </a:t>
            </a:r>
            <a:r>
              <a:rPr lang="en-US" sz="2000" i="1" dirty="0" smtClean="0"/>
              <a:t>is POSITIVE </a:t>
            </a:r>
            <a:r>
              <a:rPr lang="en-US" sz="2000" i="1" dirty="0"/>
              <a:t>but high, </a:t>
            </a:r>
            <a:r>
              <a:rPr lang="en-US" sz="2000" i="1" dirty="0" err="1" smtClean="0"/>
              <a:t>Ey</a:t>
            </a:r>
            <a:r>
              <a:rPr lang="en-US" sz="2000" i="1" dirty="0" smtClean="0"/>
              <a:t> &gt; </a:t>
            </a:r>
            <a:r>
              <a:rPr lang="en-US" sz="2000" i="1" dirty="0"/>
              <a:t>1. Assuming </a:t>
            </a:r>
            <a:r>
              <a:rPr lang="en-US" sz="2000" i="1" dirty="0" smtClean="0"/>
              <a:t>prices of </a:t>
            </a:r>
            <a:r>
              <a:rPr lang="en-US" sz="2000" i="1" dirty="0"/>
              <a:t>all other goods </a:t>
            </a:r>
            <a:r>
              <a:rPr lang="en-US" sz="2000" i="1" dirty="0" smtClean="0"/>
              <a:t>as constant</a:t>
            </a:r>
            <a:r>
              <a:rPr lang="en-US" sz="2000" i="1" dirty="0"/>
              <a:t>, if the </a:t>
            </a:r>
            <a:r>
              <a:rPr lang="en-US" sz="2000" i="1" dirty="0" smtClean="0"/>
              <a:t>income of </a:t>
            </a:r>
            <a:r>
              <a:rPr lang="en-US" sz="2000" i="1" dirty="0"/>
              <a:t>the </a:t>
            </a:r>
            <a:r>
              <a:rPr lang="en-US" sz="2000" i="1" dirty="0" smtClean="0"/>
              <a:t>consumer increases </a:t>
            </a:r>
            <a:r>
              <a:rPr lang="en-US" sz="2000" i="1" dirty="0"/>
              <a:t>by 5% &amp; as </a:t>
            </a:r>
            <a:r>
              <a:rPr lang="en-US" sz="2000" i="1" dirty="0" smtClean="0"/>
              <a:t>a result </a:t>
            </a:r>
            <a:r>
              <a:rPr lang="en-US" sz="2000" i="1" dirty="0"/>
              <a:t>his purchases </a:t>
            </a:r>
            <a:r>
              <a:rPr lang="en-US" sz="2000" i="1" dirty="0" smtClean="0"/>
              <a:t>of the commodity increase </a:t>
            </a:r>
            <a:r>
              <a:rPr lang="en-US" sz="2000" i="1" dirty="0"/>
              <a:t>by 10% .</a:t>
            </a:r>
          </a:p>
          <a:p>
            <a:r>
              <a:rPr lang="en-US" sz="2000" i="1" dirty="0" err="1"/>
              <a:t>Ey</a:t>
            </a:r>
            <a:r>
              <a:rPr lang="en-US" sz="2000" i="1" dirty="0"/>
              <a:t> =10/5= 2(&gt;1)</a:t>
            </a:r>
          </a:p>
          <a:p>
            <a:r>
              <a:rPr lang="en-US" sz="2000" i="1" dirty="0"/>
              <a:t>INCOME DEMAND </a:t>
            </a:r>
            <a:r>
              <a:rPr lang="en-US" sz="2000" i="1" dirty="0" smtClean="0"/>
              <a:t>IS ELASTIC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Income elasticity equal to unity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(EY = 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Percentage change </a:t>
            </a:r>
            <a:r>
              <a:rPr lang="en-US" dirty="0" smtClean="0"/>
              <a:t>in quantity </a:t>
            </a:r>
            <a:r>
              <a:rPr lang="en-US" dirty="0"/>
              <a:t>demanded for </a:t>
            </a:r>
            <a:r>
              <a:rPr lang="en-US" dirty="0" smtClean="0"/>
              <a:t>a commodity </a:t>
            </a:r>
            <a:r>
              <a:rPr lang="en-US" dirty="0"/>
              <a:t>is equal </a:t>
            </a:r>
            <a:r>
              <a:rPr lang="en-US" dirty="0" smtClean="0"/>
              <a:t>to percentage </a:t>
            </a:r>
            <a:r>
              <a:rPr lang="en-US" dirty="0"/>
              <a:t>change </a:t>
            </a:r>
            <a:r>
              <a:rPr lang="en-US" dirty="0" smtClean="0"/>
              <a:t>in income </a:t>
            </a:r>
            <a:r>
              <a:rPr lang="en-US" dirty="0"/>
              <a:t>of the </a:t>
            </a:r>
            <a:r>
              <a:rPr lang="en-US" dirty="0" smtClean="0"/>
              <a:t>consumer.</a:t>
            </a:r>
            <a:r>
              <a:rPr lang="en-US" b="1" i="1" dirty="0"/>
              <a:t> </a:t>
            </a:r>
            <a:r>
              <a:rPr lang="en-US" i="1" dirty="0" err="1" smtClean="0"/>
              <a:t>COMFORTS.</a:t>
            </a:r>
            <a:r>
              <a:rPr lang="en-US" b="1" i="1" dirty="0" err="1" smtClean="0"/>
              <a:t>The</a:t>
            </a:r>
            <a:r>
              <a:rPr lang="en-US" b="1" i="1" dirty="0" smtClean="0"/>
              <a:t> </a:t>
            </a:r>
            <a:r>
              <a:rPr lang="en-US" b="1" i="1" dirty="0"/>
              <a:t>coefficient </a:t>
            </a:r>
            <a:r>
              <a:rPr lang="en-US" b="1" i="1" dirty="0" smtClean="0"/>
              <a:t>of income </a:t>
            </a:r>
            <a:r>
              <a:rPr lang="en-US" b="1" i="1" dirty="0"/>
              <a:t>elasticity </a:t>
            </a:r>
            <a:r>
              <a:rPr lang="en-US" b="1" i="1" dirty="0" smtClean="0"/>
              <a:t>is unity </a:t>
            </a:r>
            <a:r>
              <a:rPr lang="en-US" b="1" i="1" dirty="0" err="1"/>
              <a:t>Ey</a:t>
            </a:r>
            <a:r>
              <a:rPr lang="en-US" b="1" i="1" dirty="0"/>
              <a:t>= 1</a:t>
            </a:r>
          </a:p>
          <a:p>
            <a:r>
              <a:rPr lang="en-US" b="1" i="1" dirty="0"/>
              <a:t>A 5% increase </a:t>
            </a:r>
            <a:r>
              <a:rPr lang="en-US" b="1" i="1" dirty="0" smtClean="0"/>
              <a:t>in income </a:t>
            </a:r>
            <a:r>
              <a:rPr lang="en-US" b="1" i="1" dirty="0"/>
              <a:t>leads to </a:t>
            </a:r>
            <a:r>
              <a:rPr lang="en-US" b="1" i="1" dirty="0" smtClean="0"/>
              <a:t>5% rise </a:t>
            </a:r>
            <a:r>
              <a:rPr lang="en-US" b="1" i="1" dirty="0"/>
              <a:t>in demand, </a:t>
            </a:r>
            <a:r>
              <a:rPr lang="en-US" b="1" i="1" dirty="0" err="1" smtClean="0"/>
              <a:t>Ey</a:t>
            </a:r>
            <a:r>
              <a:rPr lang="en-US" b="1" i="1" dirty="0" smtClean="0"/>
              <a:t>=5/5</a:t>
            </a:r>
            <a:r>
              <a:rPr lang="en-US" b="1" i="1" dirty="0"/>
              <a:t>= 1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038600" cy="4198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Income elasticity less then unity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(EY &lt; 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Percentage change </a:t>
            </a:r>
            <a:r>
              <a:rPr lang="en-US" dirty="0" smtClean="0"/>
              <a:t>in quantity </a:t>
            </a:r>
            <a:r>
              <a:rPr lang="en-US" dirty="0"/>
              <a:t>demanded for </a:t>
            </a:r>
            <a:r>
              <a:rPr lang="en-US" dirty="0" smtClean="0"/>
              <a:t>a commodity </a:t>
            </a:r>
            <a:r>
              <a:rPr lang="en-US" dirty="0"/>
              <a:t>is less </a:t>
            </a:r>
            <a:r>
              <a:rPr lang="en-US" dirty="0" smtClean="0"/>
              <a:t>than percentage </a:t>
            </a:r>
            <a:r>
              <a:rPr lang="en-US" dirty="0"/>
              <a:t>change </a:t>
            </a:r>
            <a:r>
              <a:rPr lang="en-US" dirty="0" smtClean="0"/>
              <a:t>in income </a:t>
            </a:r>
            <a:r>
              <a:rPr lang="en-US" dirty="0"/>
              <a:t>of the </a:t>
            </a:r>
            <a:r>
              <a:rPr lang="en-US" dirty="0" smtClean="0"/>
              <a:t>consumer. </a:t>
            </a:r>
            <a:r>
              <a:rPr lang="en-US" b="1" i="1" dirty="0"/>
              <a:t>The coefficient </a:t>
            </a:r>
            <a:r>
              <a:rPr lang="en-US" b="1" i="1" dirty="0" smtClean="0"/>
              <a:t>of income </a:t>
            </a:r>
            <a:r>
              <a:rPr lang="en-US" b="1" i="1" dirty="0"/>
              <a:t>elasticity </a:t>
            </a:r>
            <a:r>
              <a:rPr lang="en-US" b="1" i="1" dirty="0" smtClean="0"/>
              <a:t>is positive </a:t>
            </a:r>
            <a:r>
              <a:rPr lang="en-US" b="1" i="1" dirty="0"/>
              <a:t>but LOW, </a:t>
            </a:r>
            <a:r>
              <a:rPr lang="en-US" b="1" i="1" dirty="0" err="1" smtClean="0"/>
              <a:t>Ey</a:t>
            </a:r>
            <a:r>
              <a:rPr lang="en-US" b="1" i="1" dirty="0" smtClean="0"/>
              <a:t> &lt;1</a:t>
            </a:r>
            <a:r>
              <a:rPr lang="en-US" b="1" i="1" dirty="0"/>
              <a:t>.</a:t>
            </a:r>
          </a:p>
          <a:p>
            <a:r>
              <a:rPr lang="en-US" b="1" i="1" dirty="0"/>
              <a:t>If the proportion </a:t>
            </a:r>
            <a:r>
              <a:rPr lang="en-US" b="1" i="1" dirty="0" smtClean="0"/>
              <a:t>of income </a:t>
            </a:r>
            <a:r>
              <a:rPr lang="en-US" b="1" i="1" dirty="0"/>
              <a:t>spent on </a:t>
            </a:r>
            <a:r>
              <a:rPr lang="en-US" b="1" i="1" dirty="0" smtClean="0"/>
              <a:t>a commodity increases by </a:t>
            </a:r>
            <a:r>
              <a:rPr lang="en-US" b="1" i="1" dirty="0"/>
              <a:t>2% when </a:t>
            </a:r>
            <a:r>
              <a:rPr lang="en-US" b="1" i="1" dirty="0" smtClean="0"/>
              <a:t>the consumer’s income goes </a:t>
            </a:r>
            <a:r>
              <a:rPr lang="en-US" b="1" i="1" dirty="0"/>
              <a:t>up by 5%, </a:t>
            </a:r>
            <a:r>
              <a:rPr lang="en-US" b="1" i="1" dirty="0" err="1" smtClean="0"/>
              <a:t>Ey</a:t>
            </a:r>
            <a:r>
              <a:rPr lang="en-US" b="1" i="1" dirty="0" smtClean="0"/>
              <a:t> =2/5</a:t>
            </a:r>
            <a:r>
              <a:rPr lang="en-US" b="1" i="1" dirty="0"/>
              <a:t>= 0.4(&lt;1)</a:t>
            </a:r>
          </a:p>
          <a:p>
            <a:r>
              <a:rPr lang="en-US" b="1" i="1" dirty="0"/>
              <a:t>INCOME DEMAND </a:t>
            </a:r>
            <a:r>
              <a:rPr lang="en-US" b="1" i="1" dirty="0" smtClean="0"/>
              <a:t>IS INELASTIC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1"/>
            <a:ext cx="4038600" cy="420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Negative income elasticity of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demand ( EY&lt;0)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Quantity demanded for </a:t>
            </a:r>
            <a:r>
              <a:rPr lang="en-US" dirty="0" smtClean="0"/>
              <a:t>a commodity decreases with </a:t>
            </a:r>
            <a:r>
              <a:rPr lang="en-US" dirty="0"/>
              <a:t>the rise in income </a:t>
            </a:r>
            <a:r>
              <a:rPr lang="en-US" dirty="0" smtClean="0"/>
              <a:t>of the </a:t>
            </a:r>
            <a:r>
              <a:rPr lang="en-US" dirty="0"/>
              <a:t>consumer and </a:t>
            </a:r>
            <a:r>
              <a:rPr lang="en-US" dirty="0" smtClean="0"/>
              <a:t>vice versa.</a:t>
            </a:r>
            <a:r>
              <a:rPr lang="en-US" b="1" i="1" dirty="0"/>
              <a:t> The coefficient </a:t>
            </a:r>
            <a:r>
              <a:rPr lang="en-US" b="1" i="1" dirty="0" smtClean="0"/>
              <a:t>of income </a:t>
            </a:r>
            <a:r>
              <a:rPr lang="en-US" b="1" i="1" dirty="0"/>
              <a:t>elasticity </a:t>
            </a:r>
            <a:r>
              <a:rPr lang="en-US" b="1" i="1" dirty="0" smtClean="0"/>
              <a:t>of demand </a:t>
            </a:r>
            <a:r>
              <a:rPr lang="en-US" b="1" i="1" dirty="0"/>
              <a:t>in case </a:t>
            </a:r>
            <a:r>
              <a:rPr lang="en-US" b="1" i="1" dirty="0" smtClean="0"/>
              <a:t>of inferior </a:t>
            </a:r>
            <a:r>
              <a:rPr lang="en-US" b="1" i="1" dirty="0"/>
              <a:t>goods </a:t>
            </a:r>
            <a:r>
              <a:rPr lang="en-US" b="1" i="1" dirty="0" smtClean="0"/>
              <a:t>is NEGATIVE</a:t>
            </a:r>
            <a:r>
              <a:rPr lang="en-US" b="1" i="1" dirty="0"/>
              <a:t>. In this </a:t>
            </a:r>
            <a:r>
              <a:rPr lang="en-US" b="1" i="1" dirty="0" smtClean="0"/>
              <a:t>case , </a:t>
            </a:r>
            <a:r>
              <a:rPr lang="en-US" b="1" i="1" dirty="0"/>
              <a:t>the consumer </a:t>
            </a:r>
            <a:r>
              <a:rPr lang="en-US" b="1" i="1" dirty="0" smtClean="0"/>
              <a:t>will reduce </a:t>
            </a:r>
            <a:r>
              <a:rPr lang="en-US" b="1" i="1" dirty="0"/>
              <a:t>his </a:t>
            </a:r>
            <a:r>
              <a:rPr lang="en-US" b="1" i="1" dirty="0" smtClean="0"/>
              <a:t>purchases of </a:t>
            </a:r>
            <a:r>
              <a:rPr lang="en-US" b="1" i="1" dirty="0"/>
              <a:t>it, when his </a:t>
            </a:r>
            <a:r>
              <a:rPr lang="en-US" b="1" i="1" dirty="0" smtClean="0"/>
              <a:t>income increases.</a:t>
            </a:r>
          </a:p>
          <a:p>
            <a:r>
              <a:rPr lang="en-US" dirty="0"/>
              <a:t>Ex : An increase in income might </a:t>
            </a:r>
            <a:r>
              <a:rPr lang="en-US" dirty="0" smtClean="0"/>
              <a:t>lead to </a:t>
            </a:r>
            <a:r>
              <a:rPr lang="en-US" dirty="0"/>
              <a:t>shift his demand fro </a:t>
            </a:r>
            <a:r>
              <a:rPr lang="en-US" dirty="0" err="1"/>
              <a:t>bidies</a:t>
            </a:r>
            <a:r>
              <a:rPr lang="en-US" dirty="0"/>
              <a:t> to cigarettes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85562"/>
            <a:ext cx="4038600" cy="415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Zero income elasticity of demand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 EY=0)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Quantity demanded for </a:t>
            </a:r>
            <a:r>
              <a:rPr lang="en-US" dirty="0" smtClean="0"/>
              <a:t>a commodity remains constant </a:t>
            </a:r>
            <a:r>
              <a:rPr lang="en-US" dirty="0"/>
              <a:t>with any rise </a:t>
            </a:r>
            <a:r>
              <a:rPr lang="en-US" dirty="0" smtClean="0"/>
              <a:t>or fall </a:t>
            </a:r>
            <a:r>
              <a:rPr lang="en-US" dirty="0"/>
              <a:t>in income of </a:t>
            </a:r>
            <a:r>
              <a:rPr lang="en-US" dirty="0" smtClean="0"/>
              <a:t>the consumer.</a:t>
            </a:r>
            <a:r>
              <a:rPr lang="en-US" b="1" i="1" dirty="0"/>
              <a:t> If with an </a:t>
            </a:r>
            <a:r>
              <a:rPr lang="en-US" b="1" i="1" dirty="0" smtClean="0"/>
              <a:t>increase in </a:t>
            </a:r>
            <a:r>
              <a:rPr lang="en-US" b="1" i="1" dirty="0"/>
              <a:t>income , </a:t>
            </a:r>
            <a:r>
              <a:rPr lang="en-US" b="1" i="1" dirty="0" smtClean="0"/>
              <a:t>the quantity demanded remains unchanged</a:t>
            </a:r>
            <a:r>
              <a:rPr lang="en-US" b="1" i="1" dirty="0"/>
              <a:t>, </a:t>
            </a:r>
            <a:r>
              <a:rPr lang="en-US" b="1" i="1" dirty="0" smtClean="0"/>
              <a:t>the coefficient of income </a:t>
            </a:r>
            <a:r>
              <a:rPr lang="en-US" b="1" i="1" dirty="0"/>
              <a:t>elasticity</a:t>
            </a:r>
            <a:r>
              <a:rPr lang="en-US" b="1" i="1" dirty="0" smtClean="0"/>
              <a:t>,  </a:t>
            </a:r>
            <a:r>
              <a:rPr lang="en-US" b="1" i="1" dirty="0" err="1"/>
              <a:t>Ey</a:t>
            </a:r>
            <a:r>
              <a:rPr lang="en-US" b="1" i="1" dirty="0"/>
              <a:t> =</a:t>
            </a:r>
            <a:r>
              <a:rPr lang="en-US" b="1" i="1" dirty="0" smtClean="0"/>
              <a:t>0.Ex. Salt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0176"/>
            <a:ext cx="4038600" cy="396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Income Elasticity of Demand</vt:lpstr>
      <vt:lpstr> Types of Income Elasticity of demand </vt:lpstr>
      <vt:lpstr>Slide 3</vt:lpstr>
      <vt:lpstr>Income elasticity greater then unity (EY &gt; 1)</vt:lpstr>
      <vt:lpstr>Income elasticity equal to unity (EY = 1)</vt:lpstr>
      <vt:lpstr>Income elasticity less then unity (EY &lt; 1)</vt:lpstr>
      <vt:lpstr>2. Negative income elasticity of demand ( EY&lt;0)</vt:lpstr>
      <vt:lpstr>3. Zero income elasticity of demand ( EY=0)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Elasticity of Demand</dc:title>
  <dc:creator>Windows User</dc:creator>
  <cp:lastModifiedBy>Windows User</cp:lastModifiedBy>
  <cp:revision>1</cp:revision>
  <dcterms:created xsi:type="dcterms:W3CDTF">2019-09-17T04:57:46Z</dcterms:created>
  <dcterms:modified xsi:type="dcterms:W3CDTF">2019-09-17T05:21:10Z</dcterms:modified>
</cp:coreProperties>
</file>