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82" r:id="rId14"/>
    <p:sldId id="267" r:id="rId15"/>
    <p:sldId id="268" r:id="rId16"/>
    <p:sldId id="269" r:id="rId17"/>
    <p:sldId id="270" r:id="rId18"/>
    <p:sldId id="271" r:id="rId19"/>
    <p:sldId id="272" r:id="rId20"/>
    <p:sldId id="273" r:id="rId21"/>
    <p:sldId id="274" r:id="rId22"/>
    <p:sldId id="275"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2E59A1-212A-4DBE-BDB4-CEE30C483F9B}" type="datetimeFigureOut">
              <a:rPr lang="en-US" smtClean="0"/>
              <a:t>15-Sep-19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E59A1-212A-4DBE-BDB4-CEE30C483F9B}" type="datetimeFigureOut">
              <a:rPr lang="en-US" smtClean="0"/>
              <a:t>15-Sep-19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E59A1-212A-4DBE-BDB4-CEE30C483F9B}" type="datetimeFigureOut">
              <a:rPr lang="en-US" smtClean="0"/>
              <a:t>15-Sep-19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E59A1-212A-4DBE-BDB4-CEE30C483F9B}" type="datetimeFigureOut">
              <a:rPr lang="en-US" smtClean="0"/>
              <a:t>15-Sep-19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2E59A1-212A-4DBE-BDB4-CEE30C483F9B}" type="datetimeFigureOut">
              <a:rPr lang="en-US" smtClean="0"/>
              <a:t>15-Sep-19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2E59A1-212A-4DBE-BDB4-CEE30C483F9B}" type="datetimeFigureOut">
              <a:rPr lang="en-US" smtClean="0"/>
              <a:t>15-Sep-19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2E59A1-212A-4DBE-BDB4-CEE30C483F9B}" type="datetimeFigureOut">
              <a:rPr lang="en-US" smtClean="0"/>
              <a:t>15-Sep-19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E59A1-212A-4DBE-BDB4-CEE30C483F9B}" type="datetimeFigureOut">
              <a:rPr lang="en-US" smtClean="0"/>
              <a:t>15-Sep-19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E59A1-212A-4DBE-BDB4-CEE30C483F9B}" type="datetimeFigureOut">
              <a:rPr lang="en-US" smtClean="0"/>
              <a:t>15-Sep-19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2E59A1-212A-4DBE-BDB4-CEE30C483F9B}" type="datetimeFigureOut">
              <a:rPr lang="en-US" smtClean="0"/>
              <a:t>15-Sep-19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2E59A1-212A-4DBE-BDB4-CEE30C483F9B}" type="datetimeFigureOut">
              <a:rPr lang="en-US" smtClean="0"/>
              <a:t>15-Sep-19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64841-4ECB-4367-9047-13738A5811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E59A1-212A-4DBE-BDB4-CEE30C483F9B}" type="datetimeFigureOut">
              <a:rPr lang="en-US" smtClean="0"/>
              <a:t>15-Sep-19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64841-4ECB-4367-9047-13738A5811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Concepts of Demand (or) Types of Demand</a:t>
            </a:r>
            <a:endParaRPr lang="en-US" b="1" dirty="0">
              <a:solidFill>
                <a:srgbClr val="C00000"/>
              </a:solidFill>
            </a:endParaRPr>
          </a:p>
        </p:txBody>
      </p:sp>
      <p:sp>
        <p:nvSpPr>
          <p:cNvPr id="3" name="Subtitle 2"/>
          <p:cNvSpPr>
            <a:spLocks noGrp="1"/>
          </p:cNvSpPr>
          <p:nvPr>
            <p:ph type="subTitle" idx="1"/>
          </p:nvPr>
        </p:nvSpPr>
        <p:spPr>
          <a:xfrm>
            <a:off x="838200" y="3886200"/>
            <a:ext cx="7315200" cy="1752600"/>
          </a:xfrm>
        </p:spPr>
        <p:txBody>
          <a:bodyPr>
            <a:normAutofit/>
          </a:bodyPr>
          <a:lstStyle/>
          <a:p>
            <a:r>
              <a:rPr lang="en-US" b="1" dirty="0" smtClean="0">
                <a:solidFill>
                  <a:srgbClr val="C00000"/>
                </a:solidFill>
              </a:rPr>
              <a:t>P. </a:t>
            </a:r>
            <a:r>
              <a:rPr lang="en-US" b="1" dirty="0" err="1" smtClean="0">
                <a:solidFill>
                  <a:srgbClr val="C00000"/>
                </a:solidFill>
              </a:rPr>
              <a:t>Swathi</a:t>
            </a:r>
            <a:r>
              <a:rPr lang="en-US" b="1" dirty="0" smtClean="0">
                <a:solidFill>
                  <a:srgbClr val="C00000"/>
                </a:solidFill>
              </a:rPr>
              <a:t>, </a:t>
            </a:r>
            <a:r>
              <a:rPr lang="en-US" sz="2400" b="1" dirty="0" smtClean="0">
                <a:solidFill>
                  <a:srgbClr val="C00000"/>
                </a:solidFill>
              </a:rPr>
              <a:t>MBA(Finance &amp; HRM),</a:t>
            </a:r>
            <a:r>
              <a:rPr lang="en-US" sz="2400" b="1" dirty="0" err="1" smtClean="0">
                <a:solidFill>
                  <a:srgbClr val="C00000"/>
                </a:solidFill>
              </a:rPr>
              <a:t>LLB,Mcom,OU</a:t>
            </a:r>
            <a:r>
              <a:rPr lang="en-US" sz="2400" b="1" dirty="0" smtClean="0">
                <a:solidFill>
                  <a:srgbClr val="C00000"/>
                </a:solidFill>
              </a:rPr>
              <a:t>(</a:t>
            </a:r>
            <a:r>
              <a:rPr lang="en-US" sz="2400" b="1" dirty="0" err="1" smtClean="0">
                <a:solidFill>
                  <a:srgbClr val="C00000"/>
                </a:solidFill>
              </a:rPr>
              <a:t>Phd</a:t>
            </a:r>
            <a:r>
              <a:rPr lang="en-US" sz="2400" b="1" dirty="0" smtClean="0">
                <a:solidFill>
                  <a:srgbClr val="C00000"/>
                </a:solidFill>
              </a:rPr>
              <a:t>)</a:t>
            </a:r>
            <a:r>
              <a:rPr lang="en-US" b="1" dirty="0" smtClean="0">
                <a:solidFill>
                  <a:srgbClr val="C00000"/>
                </a:solidFill>
              </a:rPr>
              <a:t>, Asst. Professor, RGUKT,IIIT Campus, </a:t>
            </a:r>
            <a:r>
              <a:rPr lang="en-US" b="1" dirty="0" err="1" smtClean="0">
                <a:solidFill>
                  <a:srgbClr val="C00000"/>
                </a:solidFill>
              </a:rPr>
              <a:t>Basar</a:t>
            </a:r>
            <a:r>
              <a:rPr lang="en-US" b="1" dirty="0" smtClean="0">
                <a:solidFill>
                  <a:srgbClr val="C00000"/>
                </a:solidFill>
              </a:rPr>
              <a:t>.</a:t>
            </a:r>
            <a:endParaRPr lang="en-US"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On the other hand the demand fro its product in domestic and foreign market together represents total market demand.</a:t>
            </a:r>
          </a:p>
          <a:p>
            <a:r>
              <a:rPr lang="en-US" dirty="0" smtClean="0"/>
              <a:t>Through horizontal summation of segmented market demand at any given price, we can arrive at total market demand. Total market consisting of varying degrees of income, tastes and preferences, traditions, external environment etc represent aggregate picture of demand for the product of a firm . This we can understand with the following example.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228600"/>
            <a:ext cx="8686800" cy="5715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Company and Industry Demand:</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An </a:t>
            </a:r>
            <a:r>
              <a:rPr lang="en-US" dirty="0"/>
              <a:t>industry is the aggregate of firms/companies. We generally come </a:t>
            </a:r>
            <a:r>
              <a:rPr lang="en-US" dirty="0" smtClean="0"/>
              <a:t>across the </a:t>
            </a:r>
            <a:r>
              <a:rPr lang="en-US" dirty="0"/>
              <a:t>words: software industry, iron and steel industry, cement industry etc.</a:t>
            </a:r>
          </a:p>
          <a:p>
            <a:r>
              <a:rPr lang="en-US" dirty="0"/>
              <a:t>For example: in software industry Micro Soft, Wipro, Satyam, TCS, </a:t>
            </a:r>
            <a:r>
              <a:rPr lang="en-US" dirty="0" smtClean="0"/>
              <a:t>and many </a:t>
            </a:r>
            <a:r>
              <a:rPr lang="en-US" dirty="0"/>
              <a:t>other companies are there. The demand for software products of </a:t>
            </a:r>
            <a:r>
              <a:rPr lang="en-US" dirty="0" smtClean="0"/>
              <a:t>a particular </a:t>
            </a:r>
            <a:r>
              <a:rPr lang="en-US" dirty="0"/>
              <a:t>firm represents company demand. The demand for </a:t>
            </a:r>
            <a:r>
              <a:rPr lang="en-US" dirty="0" smtClean="0"/>
              <a:t>software products </a:t>
            </a:r>
            <a:r>
              <a:rPr lang="en-US" dirty="0"/>
              <a:t>of all firms together represents industry demand. </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and every company must have an idea about the movement of industry demand to know trend o demand for its product. </a:t>
            </a:r>
          </a:p>
          <a:p>
            <a:r>
              <a:rPr lang="en-US" dirty="0" smtClean="0"/>
              <a:t>Through horizontal summation of company demand, we can derive the industry demand. The derivation process of industry demand is same as that of the derivation process of total demand and market demand.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Direct and Derived:</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Direct </a:t>
            </a:r>
            <a:r>
              <a:rPr lang="en-US" dirty="0"/>
              <a:t>demand refers to demand for goods meant for final consumption. </a:t>
            </a:r>
            <a:r>
              <a:rPr lang="en-US" dirty="0" smtClean="0"/>
              <a:t>It is </a:t>
            </a:r>
            <a:r>
              <a:rPr lang="en-US" dirty="0"/>
              <a:t>the demand for consumer goods such as food items, </a:t>
            </a:r>
            <a:r>
              <a:rPr lang="en-US" dirty="0" smtClean="0"/>
              <a:t>readymade garments</a:t>
            </a:r>
            <a:r>
              <a:rPr lang="en-US" dirty="0"/>
              <a:t>, cigarettes etc</a:t>
            </a:r>
            <a:r>
              <a:rPr lang="en-US" dirty="0" smtClean="0"/>
              <a:t>.</a:t>
            </a:r>
          </a:p>
          <a:p>
            <a:r>
              <a:rPr lang="en-US" dirty="0" smtClean="0"/>
              <a:t> </a:t>
            </a:r>
            <a:r>
              <a:rPr lang="en-US" dirty="0"/>
              <a:t>On the other hand, derived demand refers </a:t>
            </a:r>
            <a:r>
              <a:rPr lang="en-US" dirty="0" smtClean="0"/>
              <a:t>to demand </a:t>
            </a:r>
            <a:r>
              <a:rPr lang="en-US" dirty="0"/>
              <a:t>for goods which are needed for further production. It is </a:t>
            </a:r>
            <a:r>
              <a:rPr lang="en-US" dirty="0" smtClean="0"/>
              <a:t>the demand </a:t>
            </a:r>
            <a:r>
              <a:rPr lang="en-US" dirty="0"/>
              <a:t>for </a:t>
            </a:r>
            <a:r>
              <a:rPr lang="en-US" dirty="0" smtClean="0"/>
              <a:t>raw materials </a:t>
            </a:r>
            <a:r>
              <a:rPr lang="en-US" dirty="0"/>
              <a:t>and factors of production like </a:t>
            </a:r>
            <a:r>
              <a:rPr lang="en-US" dirty="0" smtClean="0"/>
              <a:t>labor. </a:t>
            </a:r>
          </a:p>
          <a:p>
            <a:r>
              <a:rPr lang="en-US" dirty="0" smtClean="0"/>
              <a:t>Thus demand </a:t>
            </a:r>
            <a:r>
              <a:rPr lang="en-US" dirty="0"/>
              <a:t>for inputs or factors of production, is a derived demand. </a:t>
            </a:r>
            <a:r>
              <a:rPr lang="en-US" dirty="0" smtClean="0"/>
              <a:t>The demand </a:t>
            </a:r>
            <a:r>
              <a:rPr lang="en-US" dirty="0"/>
              <a:t>for </a:t>
            </a:r>
            <a:r>
              <a:rPr lang="en-US" dirty="0" smtClean="0"/>
              <a:t>raw material </a:t>
            </a:r>
            <a:r>
              <a:rPr lang="en-US" dirty="0"/>
              <a:t>depends on the demand for output </a:t>
            </a:r>
            <a:r>
              <a:rPr lang="en-US" dirty="0" smtClean="0"/>
              <a:t>where raw materials </a:t>
            </a:r>
            <a:r>
              <a:rPr lang="en-US" dirty="0"/>
              <a:t>are used to produce that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Induced and Autonomous:</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92500"/>
          </a:bodyPr>
          <a:lstStyle/>
          <a:p>
            <a:r>
              <a:rPr lang="en-US" dirty="0" smtClean="0"/>
              <a:t>When </a:t>
            </a:r>
            <a:r>
              <a:rPr lang="en-US" dirty="0"/>
              <a:t>the demand for a product is influenced by the demand for </a:t>
            </a:r>
            <a:r>
              <a:rPr lang="en-US" dirty="0" smtClean="0"/>
              <a:t>some other </a:t>
            </a:r>
            <a:r>
              <a:rPr lang="en-US" dirty="0"/>
              <a:t>product, it is called as induced demand. For example: the </a:t>
            </a:r>
            <a:r>
              <a:rPr lang="en-US" dirty="0" smtClean="0"/>
              <a:t>demand cement</a:t>
            </a:r>
            <a:r>
              <a:rPr lang="en-US" dirty="0"/>
              <a:t>, iron and steel is generally influenced by demand housing </a:t>
            </a:r>
            <a:r>
              <a:rPr lang="en-US" dirty="0" smtClean="0"/>
              <a:t>or construction</a:t>
            </a:r>
            <a:r>
              <a:rPr lang="en-US" dirty="0"/>
              <a:t>. So the demand for these commodities is induced in nature.</a:t>
            </a:r>
          </a:p>
          <a:p>
            <a:r>
              <a:rPr lang="en-US" dirty="0"/>
              <a:t>The demand for all complementary goods such as tea-sugar, </a:t>
            </a:r>
            <a:r>
              <a:rPr lang="en-US" dirty="0" smtClean="0"/>
              <a:t>bread-butter, automobiles </a:t>
            </a:r>
            <a:r>
              <a:rPr lang="en-US" dirty="0"/>
              <a:t>and petrol etc is induced demand</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 Autonomous demand is not derived or induced. It is independent demand. Though theoretically we can speak of autonomous demand but in reality the demand for all commodities is derived/ induced.</a:t>
            </a:r>
          </a:p>
          <a:p>
            <a:r>
              <a:rPr lang="en-US" dirty="0" smtClean="0"/>
              <a:t> In the context of demand analysis, for the estimation of demand, economists use the demand function </a:t>
            </a:r>
            <a:r>
              <a:rPr lang="en-US" dirty="0" err="1" smtClean="0"/>
              <a:t>Qd</a:t>
            </a:r>
            <a:r>
              <a:rPr lang="en-US" dirty="0" smtClean="0"/>
              <a:t> = a – </a:t>
            </a:r>
            <a:r>
              <a:rPr lang="en-US" dirty="0" err="1" smtClean="0"/>
              <a:t>bPx</a:t>
            </a:r>
            <a:r>
              <a:rPr lang="en-US" dirty="0" smtClean="0"/>
              <a:t>.</a:t>
            </a:r>
          </a:p>
          <a:p>
            <a:r>
              <a:rPr lang="en-US" dirty="0" smtClean="0"/>
              <a:t>Here ‘a’ is the autonomous component and ‘b’ is the induced component of demand.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
            </a:r>
            <a:br>
              <a:rPr lang="en-US" sz="3600" b="1" dirty="0" smtClean="0"/>
            </a:br>
            <a:r>
              <a:rPr lang="en-US" sz="3600" b="1" dirty="0" smtClean="0">
                <a:solidFill>
                  <a:srgbClr val="C00000"/>
                </a:solidFill>
              </a:rPr>
              <a:t>Perishable goods and Durable goods Demand:</a:t>
            </a:r>
            <a:br>
              <a:rPr lang="en-US" sz="3600" b="1" dirty="0" smtClean="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normAutofit fontScale="92500"/>
          </a:bodyPr>
          <a:lstStyle/>
          <a:p>
            <a:r>
              <a:rPr lang="en-US" dirty="0" smtClean="0"/>
              <a:t>The </a:t>
            </a:r>
            <a:r>
              <a:rPr lang="en-US" dirty="0"/>
              <a:t>demand for bread, </a:t>
            </a:r>
            <a:r>
              <a:rPr lang="en-US" dirty="0" smtClean="0"/>
              <a:t>raw material </a:t>
            </a:r>
            <a:r>
              <a:rPr lang="en-US" dirty="0"/>
              <a:t>like cement which can be used </a:t>
            </a:r>
            <a:r>
              <a:rPr lang="en-US" dirty="0" smtClean="0"/>
              <a:t>only once</a:t>
            </a:r>
            <a:r>
              <a:rPr lang="en-US" dirty="0"/>
              <a:t>, is called perishable demand. </a:t>
            </a:r>
            <a:endParaRPr lang="en-US" dirty="0" smtClean="0"/>
          </a:p>
          <a:p>
            <a:r>
              <a:rPr lang="en-US" dirty="0" smtClean="0"/>
              <a:t>The </a:t>
            </a:r>
            <a:r>
              <a:rPr lang="en-US" dirty="0"/>
              <a:t>same unit of these goods cannot </a:t>
            </a:r>
            <a:r>
              <a:rPr lang="en-US" dirty="0" smtClean="0"/>
              <a:t>be used </a:t>
            </a:r>
            <a:r>
              <a:rPr lang="en-US" dirty="0"/>
              <a:t>repeatedly. On the other hand the demand for capital goods such </a:t>
            </a:r>
            <a:r>
              <a:rPr lang="en-US" dirty="0" smtClean="0"/>
              <a:t>as machinery</a:t>
            </a:r>
            <a:r>
              <a:rPr lang="en-US" dirty="0"/>
              <a:t>, car, consumer goods such as shirt, television, is called </a:t>
            </a:r>
            <a:r>
              <a:rPr lang="en-US" dirty="0" smtClean="0"/>
              <a:t>durable goods </a:t>
            </a:r>
            <a:r>
              <a:rPr lang="en-US" dirty="0"/>
              <a:t>demand. The owner of these commodities can put </a:t>
            </a:r>
            <a:r>
              <a:rPr lang="en-US" dirty="0" smtClean="0"/>
              <a:t>these commodities </a:t>
            </a:r>
            <a:r>
              <a:rPr lang="en-US" dirty="0"/>
              <a:t>in use repeatedly.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Domestic and Industrial Demand:</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internal demand for firms’ product is called domestic demand. </a:t>
            </a:r>
            <a:r>
              <a:rPr lang="en-US" dirty="0" smtClean="0"/>
              <a:t>The external </a:t>
            </a:r>
            <a:r>
              <a:rPr lang="en-US" dirty="0"/>
              <a:t>demand for firm’s product is called industrial demand. </a:t>
            </a:r>
            <a:r>
              <a:rPr lang="en-US" dirty="0" smtClean="0"/>
              <a:t>Assume that </a:t>
            </a:r>
            <a:r>
              <a:rPr lang="en-US" dirty="0"/>
              <a:t>Tata Company produced 10 million </a:t>
            </a:r>
            <a:r>
              <a:rPr lang="en-US" dirty="0" err="1"/>
              <a:t>tonnes</a:t>
            </a:r>
            <a:r>
              <a:rPr lang="en-US" dirty="0"/>
              <a:t> of steel in the year 2010.</a:t>
            </a:r>
          </a:p>
          <a:p>
            <a:r>
              <a:rPr lang="en-US" dirty="0"/>
              <a:t>Out of the total 10 million tones, its internal demand was 2million </a:t>
            </a:r>
            <a:r>
              <a:rPr lang="en-US" dirty="0" err="1" smtClean="0"/>
              <a:t>tonnes</a:t>
            </a:r>
            <a:r>
              <a:rPr lang="en-US" dirty="0" smtClean="0"/>
              <a:t>. This </a:t>
            </a:r>
            <a:r>
              <a:rPr lang="en-US" dirty="0"/>
              <a:t>is called domestic demand. The demand from other industries in </a:t>
            </a:r>
            <a:r>
              <a:rPr lang="en-US" dirty="0" smtClean="0"/>
              <a:t>the economy </a:t>
            </a:r>
            <a:r>
              <a:rPr lang="en-US" dirty="0"/>
              <a:t>was 8 million tones. This is called industrial demand.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New and Replacement Demand;</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If </a:t>
            </a:r>
            <a:r>
              <a:rPr lang="en-US" dirty="0"/>
              <a:t>the purchase of an item is meant as an addition to stock, it is </a:t>
            </a:r>
            <a:r>
              <a:rPr lang="en-US" dirty="0" smtClean="0"/>
              <a:t>new demand</a:t>
            </a:r>
            <a:r>
              <a:rPr lang="en-US" dirty="0"/>
              <a:t>. For example: the demand for latest model a television. </a:t>
            </a:r>
            <a:r>
              <a:rPr lang="en-US" dirty="0" smtClean="0"/>
              <a:t>Constitute new </a:t>
            </a:r>
            <a:r>
              <a:rPr lang="en-US" dirty="0"/>
              <a:t>demand. On the other hand the demand spare parts </a:t>
            </a:r>
            <a:r>
              <a:rPr lang="en-US" dirty="0" smtClean="0"/>
              <a:t>represent replacement </a:t>
            </a:r>
            <a:r>
              <a:rPr lang="en-US" dirty="0"/>
              <a:t>demand.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Short run and Long run Demand:</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Short </a:t>
            </a:r>
            <a:r>
              <a:rPr lang="en-US" dirty="0"/>
              <a:t>run demand may be taken to mean immediate, existing </a:t>
            </a:r>
            <a:r>
              <a:rPr lang="en-US" dirty="0" smtClean="0"/>
              <a:t>demand which </a:t>
            </a:r>
            <a:r>
              <a:rPr lang="en-US" dirty="0"/>
              <a:t>is based on given tastes and preferences, available technology </a:t>
            </a:r>
            <a:r>
              <a:rPr lang="en-US" dirty="0" smtClean="0"/>
              <a:t>and given </a:t>
            </a:r>
            <a:r>
              <a:rPr lang="en-US" dirty="0"/>
              <a:t>economic environment</a:t>
            </a:r>
            <a:r>
              <a:rPr lang="en-US" dirty="0" smtClean="0"/>
              <a:t>.</a:t>
            </a:r>
          </a:p>
          <a:p>
            <a:r>
              <a:rPr lang="en-US" dirty="0" smtClean="0"/>
              <a:t> </a:t>
            </a:r>
            <a:r>
              <a:rPr lang="en-US" dirty="0"/>
              <a:t>Long run demand on the other hand refers </a:t>
            </a:r>
            <a:r>
              <a:rPr lang="en-US" dirty="0" smtClean="0"/>
              <a:t>to size </a:t>
            </a:r>
            <a:r>
              <a:rPr lang="en-US" dirty="0"/>
              <a:t>and pattern of demand, which is likely to prevail in future as a result </a:t>
            </a:r>
            <a:r>
              <a:rPr lang="en-US" dirty="0" smtClean="0"/>
              <a:t>of changes </a:t>
            </a:r>
            <a:r>
              <a:rPr lang="en-US" dirty="0"/>
              <a:t>in technology, tastes, product improvement and </a:t>
            </a:r>
            <a:r>
              <a:rPr lang="en-US" dirty="0" smtClean="0"/>
              <a:t>promotional efforts </a:t>
            </a:r>
            <a:r>
              <a:rPr lang="en-US" dirty="0"/>
              <a:t>and such other factors where adjustments take place over a </a:t>
            </a:r>
            <a:r>
              <a:rPr lang="en-US" dirty="0" smtClean="0"/>
              <a:t>period of </a:t>
            </a:r>
            <a:r>
              <a:rPr lang="en-US" dirty="0"/>
              <a:t>time</a:t>
            </a:r>
            <a:r>
              <a:rPr lang="en-US" dirty="0" smtClean="0"/>
              <a:t>.</a:t>
            </a:r>
          </a:p>
          <a:p>
            <a:r>
              <a:rPr lang="en-US" dirty="0" smtClean="0"/>
              <a:t> </a:t>
            </a:r>
            <a:r>
              <a:rPr lang="en-US" dirty="0"/>
              <a:t>Price, income fluctuations are more relevant as determinants </a:t>
            </a:r>
            <a:r>
              <a:rPr lang="en-US" dirty="0" smtClean="0"/>
              <a:t>of short </a:t>
            </a:r>
            <a:r>
              <a:rPr lang="en-US" dirty="0"/>
              <a:t>run demand, while changes in food habits, urbanization, work </a:t>
            </a:r>
            <a:r>
              <a:rPr lang="en-US" dirty="0" smtClean="0"/>
              <a:t>culture etc </a:t>
            </a:r>
            <a:r>
              <a:rPr lang="en-US" dirty="0"/>
              <a:t>must be considered for long run demand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Final and intermediate demand:</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Demand </a:t>
            </a:r>
            <a:r>
              <a:rPr lang="en-US" dirty="0"/>
              <a:t>for final product such paint represents final demand</a:t>
            </a:r>
            <a:r>
              <a:rPr lang="en-US" dirty="0" smtClean="0"/>
              <a:t>.</a:t>
            </a:r>
          </a:p>
          <a:p>
            <a:r>
              <a:rPr lang="en-US" dirty="0" smtClean="0"/>
              <a:t> </a:t>
            </a:r>
            <a:r>
              <a:rPr lang="en-US" dirty="0"/>
              <a:t>Where </a:t>
            </a:r>
            <a:r>
              <a:rPr lang="en-US" dirty="0" smtClean="0"/>
              <a:t>as the </a:t>
            </a:r>
            <a:r>
              <a:rPr lang="en-US" dirty="0"/>
              <a:t>demand for intermediate products such as chemicals, which are used </a:t>
            </a:r>
            <a:r>
              <a:rPr lang="en-US" dirty="0" smtClean="0"/>
              <a:t>as input </a:t>
            </a:r>
            <a:r>
              <a:rPr lang="en-US" dirty="0"/>
              <a:t>in the production of paint to improve the quality of paint, is called </a:t>
            </a:r>
            <a:r>
              <a:rPr lang="en-US" dirty="0" smtClean="0"/>
              <a:t>as intermediate </a:t>
            </a:r>
            <a:r>
              <a:rPr lang="en-US" dirty="0"/>
              <a:t>demand.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
            </a:r>
            <a:br>
              <a:rPr lang="en-US" sz="3600" b="1" dirty="0" smtClean="0"/>
            </a:br>
            <a:r>
              <a:rPr lang="en-US" sz="3600" b="1" dirty="0" smtClean="0">
                <a:solidFill>
                  <a:srgbClr val="C00000"/>
                </a:solidFill>
              </a:rPr>
              <a:t>Change in quantity demanded and change in demand:</a:t>
            </a:r>
            <a:br>
              <a:rPr lang="en-US" sz="3600" b="1" dirty="0" smtClean="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Change </a:t>
            </a:r>
            <a:r>
              <a:rPr lang="en-US" dirty="0"/>
              <a:t>in quantity demanded is always with reference to a </a:t>
            </a:r>
            <a:r>
              <a:rPr lang="en-US" dirty="0" smtClean="0"/>
              <a:t>movement along </a:t>
            </a:r>
            <a:r>
              <a:rPr lang="en-US" dirty="0"/>
              <a:t>the same demand curve. The change in purchases of a consumer </a:t>
            </a:r>
            <a:r>
              <a:rPr lang="en-US" dirty="0" smtClean="0"/>
              <a:t>due to </a:t>
            </a:r>
            <a:r>
              <a:rPr lang="en-US" dirty="0"/>
              <a:t>change in price, ceteris paribus, is called as change in </a:t>
            </a:r>
            <a:r>
              <a:rPr lang="en-US" dirty="0" smtClean="0"/>
              <a:t>quantity demanded</a:t>
            </a:r>
            <a:r>
              <a:rPr lang="en-US" dirty="0"/>
              <a:t>. </a:t>
            </a:r>
            <a:endParaRPr lang="en-US" dirty="0" smtClean="0"/>
          </a:p>
          <a:p>
            <a:r>
              <a:rPr lang="en-US" dirty="0" smtClean="0"/>
              <a:t>This </a:t>
            </a:r>
            <a:r>
              <a:rPr lang="en-US" dirty="0"/>
              <a:t>is denoted in terms of either extension in demand </a:t>
            </a:r>
            <a:r>
              <a:rPr lang="en-US" dirty="0" smtClean="0"/>
              <a:t>or contraction </a:t>
            </a:r>
            <a:r>
              <a:rPr lang="en-US" dirty="0"/>
              <a:t>in demand. On the other hand, change in demand is </a:t>
            </a:r>
            <a:r>
              <a:rPr lang="en-US" dirty="0" smtClean="0"/>
              <a:t>always with </a:t>
            </a:r>
            <a:r>
              <a:rPr lang="en-US" dirty="0"/>
              <a:t>reference to a shift in demand curve. </a:t>
            </a:r>
            <a:endParaRPr lang="en-US" dirty="0" smtClean="0"/>
          </a:p>
          <a:p>
            <a:r>
              <a:rPr lang="en-US" dirty="0" smtClean="0"/>
              <a:t>The </a:t>
            </a:r>
            <a:r>
              <a:rPr lang="en-US" dirty="0"/>
              <a:t>change in purchases of </a:t>
            </a:r>
            <a:r>
              <a:rPr lang="en-US" dirty="0" smtClean="0"/>
              <a:t>a consumer </a:t>
            </a:r>
            <a:r>
              <a:rPr lang="en-US" dirty="0"/>
              <a:t>due to change in other than price, for example income, given </a:t>
            </a:r>
            <a:r>
              <a:rPr lang="en-US" dirty="0" smtClean="0"/>
              <a:t>the price</a:t>
            </a:r>
            <a:r>
              <a:rPr lang="en-US" dirty="0"/>
              <a:t>, is called as change in demand. This is denoted in terms of </a:t>
            </a:r>
            <a:r>
              <a:rPr lang="en-US" dirty="0" smtClean="0"/>
              <a:t>either increase </a:t>
            </a:r>
            <a:r>
              <a:rPr lang="en-US" dirty="0"/>
              <a:t>in demand or decrease in demand.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Summary</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this module an attempt is made to familiarize to you the </a:t>
            </a:r>
            <a:r>
              <a:rPr lang="en-US" dirty="0" smtClean="0"/>
              <a:t>various concepts </a:t>
            </a:r>
            <a:r>
              <a:rPr lang="en-US" dirty="0"/>
              <a:t>of </a:t>
            </a:r>
            <a:r>
              <a:rPr lang="en-US" dirty="0" smtClean="0"/>
              <a:t>demand.</a:t>
            </a:r>
          </a:p>
          <a:p>
            <a:r>
              <a:rPr lang="en-US" dirty="0" smtClean="0"/>
              <a:t>The </a:t>
            </a:r>
            <a:r>
              <a:rPr lang="en-US" dirty="0"/>
              <a:t>market demand concept helps the </a:t>
            </a:r>
            <a:r>
              <a:rPr lang="en-US" dirty="0" smtClean="0"/>
              <a:t>management to </a:t>
            </a:r>
            <a:r>
              <a:rPr lang="en-US" dirty="0"/>
              <a:t>identify the nature of total market demand for their product. </a:t>
            </a:r>
            <a:endParaRPr lang="en-US" dirty="0" smtClean="0"/>
          </a:p>
          <a:p>
            <a:r>
              <a:rPr lang="en-US" dirty="0" smtClean="0"/>
              <a:t>Further the management </a:t>
            </a:r>
            <a:r>
              <a:rPr lang="en-US" dirty="0"/>
              <a:t>can find out the nature of the product i.e. intermediate </a:t>
            </a:r>
            <a:r>
              <a:rPr lang="en-US" dirty="0" smtClean="0"/>
              <a:t>or final, they </a:t>
            </a:r>
            <a:r>
              <a:rPr lang="en-US" dirty="0"/>
              <a:t>are producing. The understanding of these concepts helps </a:t>
            </a:r>
            <a:r>
              <a:rPr lang="en-US" dirty="0" smtClean="0"/>
              <a:t>the management </a:t>
            </a:r>
            <a:r>
              <a:rPr lang="en-US" dirty="0"/>
              <a:t>to arrive at optimal decisions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Individual and Market demand:</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Individual </a:t>
            </a:r>
            <a:r>
              <a:rPr lang="en-US" dirty="0"/>
              <a:t>demand indicates the purchase pattern of an individual or </a:t>
            </a:r>
            <a:r>
              <a:rPr lang="en-US" dirty="0" smtClean="0"/>
              <a:t>a consumer </a:t>
            </a:r>
            <a:r>
              <a:rPr lang="en-US" dirty="0"/>
              <a:t>at different prices. The individual demand schedule gives </a:t>
            </a:r>
            <a:r>
              <a:rPr lang="en-US" dirty="0" smtClean="0"/>
              <a:t>us information </a:t>
            </a:r>
            <a:r>
              <a:rPr lang="en-US" dirty="0"/>
              <a:t>related to purchase pattern of a consumer at different prices.</a:t>
            </a:r>
          </a:p>
          <a:p>
            <a:r>
              <a:rPr lang="en-US" dirty="0"/>
              <a:t>For example: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28600"/>
            <a:ext cx="8229600" cy="6172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above shown demand schedule indicates quantity demanded of </a:t>
            </a:r>
            <a:r>
              <a:rPr lang="en-US" dirty="0" smtClean="0"/>
              <a:t>a commodity </a:t>
            </a:r>
            <a:r>
              <a:rPr lang="en-US" dirty="0"/>
              <a:t>by a particular consumer corresponding to different </a:t>
            </a:r>
            <a:r>
              <a:rPr lang="en-US" dirty="0" smtClean="0"/>
              <a:t>prices. </a:t>
            </a:r>
          </a:p>
          <a:p>
            <a:r>
              <a:rPr lang="en-US" dirty="0" smtClean="0"/>
              <a:t>But </a:t>
            </a:r>
            <a:r>
              <a:rPr lang="en-US" dirty="0"/>
              <a:t>the reality is that a market is visited by large number of consumers </a:t>
            </a:r>
            <a:r>
              <a:rPr lang="en-US" dirty="0" smtClean="0"/>
              <a:t>with varying </a:t>
            </a:r>
            <a:r>
              <a:rPr lang="en-US" dirty="0"/>
              <a:t>degree of income, tastes, age, etc</a:t>
            </a:r>
            <a:r>
              <a:rPr lang="en-US" dirty="0" smtClean="0"/>
              <a:t>.</a:t>
            </a:r>
          </a:p>
          <a:p>
            <a:r>
              <a:rPr lang="en-US" dirty="0" smtClean="0"/>
              <a:t> </a:t>
            </a:r>
            <a:r>
              <a:rPr lang="en-US" dirty="0"/>
              <a:t>As a result the business </a:t>
            </a:r>
            <a:r>
              <a:rPr lang="en-US" dirty="0" smtClean="0"/>
              <a:t>firm must </a:t>
            </a:r>
            <a:r>
              <a:rPr lang="en-US" dirty="0"/>
              <a:t>have an idea about the market demand for the commodity in order </a:t>
            </a:r>
            <a:r>
              <a:rPr lang="en-US" dirty="0" smtClean="0"/>
              <a:t>to arrive </a:t>
            </a:r>
            <a:r>
              <a:rPr lang="en-US" dirty="0"/>
              <a:t>at optimal decisions regarding the level of out put to be produced.</a:t>
            </a:r>
          </a:p>
          <a:p>
            <a:r>
              <a:rPr lang="en-US" dirty="0"/>
              <a:t>Because these different consumers react differently to the </a:t>
            </a:r>
            <a:r>
              <a:rPr lang="en-US" dirty="0" smtClean="0"/>
              <a:t>prevailing market </a:t>
            </a:r>
            <a:r>
              <a:rPr lang="en-US" dirty="0"/>
              <a:t>price of a commodity</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 By constructing individual demand schedules and through horizontal summation of individual demand of different consumers at any given price, we can arrive at market demand for the product. </a:t>
            </a:r>
          </a:p>
          <a:p>
            <a:r>
              <a:rPr lang="en-US" dirty="0" smtClean="0"/>
              <a:t>The market demand schedule represents aggregate purchase behavior of consumers in the market.</a:t>
            </a:r>
          </a:p>
          <a:p>
            <a:r>
              <a:rPr lang="en-US" dirty="0" smtClean="0"/>
              <a:t> We can understand derivation of market demand schedule as shown below.</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228600"/>
            <a:ext cx="8686799" cy="632459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This example is given by assuming there are two consumers for </a:t>
            </a:r>
            <a:r>
              <a:rPr lang="en-US" dirty="0" smtClean="0"/>
              <a:t>X commodity</a:t>
            </a:r>
            <a:r>
              <a:rPr lang="en-US" dirty="0"/>
              <a:t>. </a:t>
            </a:r>
            <a:endParaRPr lang="en-US" dirty="0" smtClean="0"/>
          </a:p>
          <a:p>
            <a:r>
              <a:rPr lang="en-US" dirty="0" smtClean="0"/>
              <a:t>In </a:t>
            </a:r>
            <a:r>
              <a:rPr lang="en-US" dirty="0"/>
              <a:t>fact there are millions of consumers for any product. </a:t>
            </a:r>
            <a:r>
              <a:rPr lang="en-US" dirty="0" smtClean="0"/>
              <a:t>To simplify </a:t>
            </a:r>
            <a:r>
              <a:rPr lang="en-US" dirty="0"/>
              <a:t>the analysis we have taken into account two consumers. In </a:t>
            </a:r>
            <a:r>
              <a:rPr lang="en-US" dirty="0" smtClean="0"/>
              <a:t>the above </a:t>
            </a:r>
            <a:r>
              <a:rPr lang="en-US" dirty="0"/>
              <a:t>table the market demand is arrive at by adding together </a:t>
            </a:r>
            <a:r>
              <a:rPr lang="en-US" dirty="0" smtClean="0"/>
              <a:t>individual demand </a:t>
            </a:r>
            <a:r>
              <a:rPr lang="en-US" dirty="0"/>
              <a:t>at any given price</a:t>
            </a:r>
            <a:r>
              <a:rPr lang="en-US" dirty="0" smtClean="0"/>
              <a:t>.</a:t>
            </a:r>
          </a:p>
          <a:p>
            <a:r>
              <a:rPr lang="en-US" dirty="0" smtClean="0"/>
              <a:t> </a:t>
            </a:r>
            <a:r>
              <a:rPr lang="en-US" dirty="0"/>
              <a:t>For example at price Rs 8, the </a:t>
            </a:r>
            <a:r>
              <a:rPr lang="en-US" dirty="0" smtClean="0"/>
              <a:t>quantity purchased </a:t>
            </a:r>
            <a:r>
              <a:rPr lang="en-US" dirty="0"/>
              <a:t>by consumer A is 30 units while B is 40 units. Therefore </a:t>
            </a:r>
            <a:r>
              <a:rPr lang="en-US" dirty="0" smtClean="0"/>
              <a:t>the market </a:t>
            </a:r>
            <a:r>
              <a:rPr lang="en-US" dirty="0"/>
              <a:t>demand is 30 + 40 =70 units</a:t>
            </a:r>
            <a:r>
              <a:rPr lang="en-US" dirty="0" smtClean="0"/>
              <a:t>.</a:t>
            </a:r>
          </a:p>
          <a:p>
            <a:r>
              <a:rPr lang="en-US" dirty="0" smtClean="0"/>
              <a:t> </a:t>
            </a:r>
            <a:r>
              <a:rPr lang="en-US" dirty="0"/>
              <a:t>In this way we can find out </a:t>
            </a:r>
            <a:r>
              <a:rPr lang="en-US" dirty="0" smtClean="0"/>
              <a:t>market demand </a:t>
            </a:r>
            <a:r>
              <a:rPr lang="en-US" dirty="0"/>
              <a:t>for the commodity at any given price. Like individual </a:t>
            </a:r>
            <a:r>
              <a:rPr lang="en-US" dirty="0" smtClean="0"/>
              <a:t>demand curve </a:t>
            </a:r>
            <a:r>
              <a:rPr lang="en-US" dirty="0"/>
              <a:t>the market demand curve also slopes downward from left to right.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
            </a:r>
            <a:br>
              <a:rPr lang="en-US" sz="3600" b="1" dirty="0" smtClean="0"/>
            </a:br>
            <a:r>
              <a:rPr lang="en-US" sz="3600" b="1" dirty="0" smtClean="0">
                <a:solidFill>
                  <a:srgbClr val="C00000"/>
                </a:solidFill>
              </a:rPr>
              <a:t>Segmented market and Total Market Demand</a:t>
            </a:r>
            <a:br>
              <a:rPr lang="en-US" sz="3600" b="1" dirty="0" smtClean="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Segmented </a:t>
            </a:r>
            <a:r>
              <a:rPr lang="en-US" dirty="0"/>
              <a:t>market demand indicates the demand for a product in </a:t>
            </a:r>
            <a:r>
              <a:rPr lang="en-US" dirty="0" smtClean="0"/>
              <a:t>one segment </a:t>
            </a:r>
            <a:r>
              <a:rPr lang="en-US" dirty="0" err="1"/>
              <a:t>i.e</a:t>
            </a:r>
            <a:r>
              <a:rPr lang="en-US" dirty="0"/>
              <a:t> one part of the market. A business firm may place </a:t>
            </a:r>
            <a:r>
              <a:rPr lang="en-US" dirty="0" smtClean="0"/>
              <a:t>its commodity </a:t>
            </a:r>
            <a:r>
              <a:rPr lang="en-US" dirty="0"/>
              <a:t>in different geographic locations across the world. For example:</a:t>
            </a:r>
          </a:p>
          <a:p>
            <a:r>
              <a:rPr lang="en-US" dirty="0"/>
              <a:t>Domestic market and foreign market. Hindustan Machine Tools sell </a:t>
            </a:r>
            <a:r>
              <a:rPr lang="en-US" dirty="0" smtClean="0"/>
              <a:t>its commodity </a:t>
            </a:r>
            <a:r>
              <a:rPr lang="en-US" dirty="0" err="1"/>
              <a:t>i.e</a:t>
            </a:r>
            <a:r>
              <a:rPr lang="en-US" dirty="0"/>
              <a:t> watches, in domestic as well as foreign market. The </a:t>
            </a:r>
            <a:r>
              <a:rPr lang="en-US" dirty="0" smtClean="0"/>
              <a:t>demand for </a:t>
            </a:r>
            <a:r>
              <a:rPr lang="en-US" dirty="0"/>
              <a:t>its product in domestic market and foreign market separately </a:t>
            </a:r>
            <a:r>
              <a:rPr lang="en-US" dirty="0" smtClean="0"/>
              <a:t>constitute segmented </a:t>
            </a:r>
            <a:r>
              <a:rPr lang="en-US" dirty="0"/>
              <a:t>market demand. </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1433</Words>
  <Application>Microsoft Office PowerPoint</Application>
  <PresentationFormat>On-screen Show (4:3)</PresentationFormat>
  <Paragraphs>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Concepts of Demand (or) Types of Demand</vt:lpstr>
      <vt:lpstr> Short run and Long run Demand: </vt:lpstr>
      <vt:lpstr> Individual and Market demand: </vt:lpstr>
      <vt:lpstr>Slide 4</vt:lpstr>
      <vt:lpstr>Slide 5</vt:lpstr>
      <vt:lpstr>Slide 6</vt:lpstr>
      <vt:lpstr>Slide 7</vt:lpstr>
      <vt:lpstr>Slide 8</vt:lpstr>
      <vt:lpstr> Segmented market and Total Market Demand </vt:lpstr>
      <vt:lpstr>Slide 10</vt:lpstr>
      <vt:lpstr>Slide 11</vt:lpstr>
      <vt:lpstr> Company and Industry Demand: </vt:lpstr>
      <vt:lpstr>Slide 13</vt:lpstr>
      <vt:lpstr> Direct and Derived: </vt:lpstr>
      <vt:lpstr> Induced and Autonomous: </vt:lpstr>
      <vt:lpstr>Slide 16</vt:lpstr>
      <vt:lpstr> Perishable goods and Durable goods Demand: </vt:lpstr>
      <vt:lpstr> Domestic and Industrial Demand: </vt:lpstr>
      <vt:lpstr> New and Replacement Demand; </vt:lpstr>
      <vt:lpstr> Final and intermediate demand: </vt:lpstr>
      <vt:lpstr> Change in quantity demanded and change in demand: </vt:lpstr>
      <vt:lpstr> Summary </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Demand (or) Types of Demand</dc:title>
  <dc:creator>Windows User</dc:creator>
  <cp:lastModifiedBy>Windows User</cp:lastModifiedBy>
  <cp:revision>2</cp:revision>
  <dcterms:created xsi:type="dcterms:W3CDTF">2019-09-15T09:38:07Z</dcterms:created>
  <dcterms:modified xsi:type="dcterms:W3CDTF">2019-09-16T01:40:39Z</dcterms:modified>
</cp:coreProperties>
</file>