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62" r:id="rId6"/>
    <p:sldId id="273" r:id="rId7"/>
    <p:sldId id="263" r:id="rId8"/>
    <p:sldId id="264" r:id="rId9"/>
    <p:sldId id="275" r:id="rId10"/>
    <p:sldId id="276" r:id="rId11"/>
    <p:sldId id="265" r:id="rId12"/>
    <p:sldId id="266" r:id="rId13"/>
    <p:sldId id="267" r:id="rId14"/>
    <p:sldId id="268" r:id="rId15"/>
    <p:sldId id="269" r:id="rId16"/>
    <p:sldId id="270" r:id="rId17"/>
    <p:sldId id="271" r:id="rId18"/>
    <p:sldId id="277" r:id="rId19"/>
    <p:sldId id="278"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4D8600-F797-4C04-AE00-F6D6FA35D17D}" type="datetimeFigureOut">
              <a:rPr lang="en-US" smtClean="0"/>
              <a:t>13-Sep-19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166CA5-9A3E-498A-916C-2C4A1131FDB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D8600-F797-4C04-AE00-F6D6FA35D17D}" type="datetimeFigureOut">
              <a:rPr lang="en-US" smtClean="0"/>
              <a:t>13-Sep-19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66CA5-9A3E-498A-916C-2C4A1131FDB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Measurement of Elasticity of Demand</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third segment C to D is showing the case of inelastic demand, where the total outlay is falling with a fall in the price.</a:t>
            </a:r>
          </a:p>
          <a:p>
            <a:r>
              <a:rPr lang="en-US" dirty="0" smtClean="0"/>
              <a:t>Thus, in the total outlay method, the price elasticity of demand is measured by comparing the changes in the total outlay spent by the buyer before and after the price change.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solidFill>
                  <a:srgbClr val="C00000"/>
                </a:solidFill>
              </a:rPr>
              <a:t>Point elasticity Method</a:t>
            </a:r>
            <a:br>
              <a:rPr lang="en-US" b="1"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This </a:t>
            </a:r>
            <a:r>
              <a:rPr lang="en-US" dirty="0"/>
              <a:t>method </a:t>
            </a:r>
            <a:r>
              <a:rPr lang="en-US" dirty="0" smtClean="0"/>
              <a:t>helps us to measure the elasticity of demand at any point on the demand curve.</a:t>
            </a:r>
          </a:p>
          <a:p>
            <a:r>
              <a:rPr lang="en-US" dirty="0" smtClean="0"/>
              <a:t>This method has also been given by Alfred Marshall and is known as  ‘Geometric method’.</a:t>
            </a:r>
          </a:p>
          <a:p>
            <a:r>
              <a:rPr lang="en-US" dirty="0" smtClean="0"/>
              <a:t> Under </a:t>
            </a:r>
            <a:r>
              <a:rPr lang="en-US" dirty="0"/>
              <a:t>this method, the principle for estimating price elasticity at any point </a:t>
            </a:r>
            <a:r>
              <a:rPr lang="en-US" dirty="0" smtClean="0"/>
              <a:t>on the </a:t>
            </a:r>
            <a:r>
              <a:rPr lang="en-US" dirty="0"/>
              <a:t>demand curve is shown below.</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304800" y="1371600"/>
            <a:ext cx="8610600" cy="4876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04801" y="457200"/>
            <a:ext cx="8839200" cy="566896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In the above diagram we have drawn a straight line demand curve AE </a:t>
            </a:r>
            <a:r>
              <a:rPr lang="en-US" dirty="0" smtClean="0"/>
              <a:t>and identified </a:t>
            </a:r>
            <a:r>
              <a:rPr lang="en-US" dirty="0"/>
              <a:t>different points on this curve such as A,B,C,D and 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381000" y="228600"/>
            <a:ext cx="8458200" cy="6019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457200" y="228600"/>
            <a:ext cx="8229600" cy="6248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Arc Method</a:t>
            </a:r>
            <a:br>
              <a:rPr lang="en-US" b="1" dirty="0" smtClean="0"/>
            </a:br>
            <a:endParaRPr lang="en-US" dirty="0"/>
          </a:p>
        </p:txBody>
      </p:sp>
      <p:sp>
        <p:nvSpPr>
          <p:cNvPr id="3" name="Content Placeholder 2"/>
          <p:cNvSpPr>
            <a:spLocks noGrp="1"/>
          </p:cNvSpPr>
          <p:nvPr>
            <p:ph idx="1"/>
          </p:nvPr>
        </p:nvSpPr>
        <p:spPr/>
        <p:txBody>
          <a:bodyPr/>
          <a:lstStyle/>
          <a:p>
            <a:r>
              <a:rPr lang="en-US" dirty="0" smtClean="0"/>
              <a:t>This </a:t>
            </a:r>
            <a:r>
              <a:rPr lang="en-US" dirty="0"/>
              <a:t>method is used to find out price elasticity on a segment of the </a:t>
            </a:r>
            <a:r>
              <a:rPr lang="en-US" dirty="0" smtClean="0"/>
              <a:t>demand curve </a:t>
            </a:r>
            <a:r>
              <a:rPr lang="en-US" dirty="0"/>
              <a:t>rather than at a particular point</a:t>
            </a:r>
            <a:r>
              <a:rPr lang="en-US" dirty="0" smtClean="0"/>
              <a:t>.</a:t>
            </a:r>
          </a:p>
          <a:p>
            <a:r>
              <a:rPr lang="en-US" dirty="0" smtClean="0"/>
              <a:t>“When elasticity is computed between two separate points on a demand curve, the concept is called Arc elasticity” </a:t>
            </a:r>
            <a:r>
              <a:rPr lang="en-US" dirty="0" err="1" smtClean="0"/>
              <a:t>Leftwitch</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The main drawback of the point method is that it can be used only when we have complete data on the changes in the price of the good and quantity demanded.</a:t>
            </a:r>
          </a:p>
          <a:p>
            <a:r>
              <a:rPr lang="en-US" dirty="0" smtClean="0"/>
              <a:t>But, in real life, it is not easy to get information about the slightest changes in price and quantity.</a:t>
            </a:r>
          </a:p>
          <a:p>
            <a:r>
              <a:rPr lang="en-US" dirty="0" smtClean="0"/>
              <a:t>This means that there will be GAPS in the demand schedules. In such cases, it is not possible to apply the point method to get the desired results. Economists have therefore, devised a new method called Arc method wherever big gaps are there in the demand schedule.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the arc </a:t>
            </a:r>
            <a:r>
              <a:rPr lang="en-US" dirty="0" err="1" smtClean="0"/>
              <a:t>metod</a:t>
            </a:r>
            <a:r>
              <a:rPr lang="en-US" dirty="0" smtClean="0"/>
              <a:t> , the mid-points between the old and new data in the </a:t>
            </a:r>
            <a:r>
              <a:rPr lang="en-US" dirty="0" err="1" smtClean="0"/>
              <a:t>cade</a:t>
            </a:r>
            <a:r>
              <a:rPr lang="en-US" dirty="0" smtClean="0"/>
              <a:t> of price and quantity are used..this method studies a portion or segment (Arc)of the demand curve between the two points. </a:t>
            </a:r>
          </a:p>
          <a:p>
            <a:r>
              <a:rPr lang="en-US" dirty="0" smtClean="0"/>
              <a:t>Hence, Arc method is the elasticity at the mid-point of an Arc of a demand </a:t>
            </a:r>
            <a:r>
              <a:rPr lang="en-US" dirty="0" err="1" smtClean="0"/>
              <a:t>curve.Hence</a:t>
            </a:r>
            <a:r>
              <a:rPr lang="en-US" dirty="0" smtClean="0"/>
              <a:t>, the formula for measuring elasticity of demand under Arc method 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C00000"/>
                </a:solidFill>
              </a:rPr>
              <a:t>MEASUREMENT OF PRICE ELASTICITY:</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In </a:t>
            </a:r>
            <a:r>
              <a:rPr lang="en-US" dirty="0"/>
              <a:t>order to measure the price elasticity, there are three methods available </a:t>
            </a:r>
            <a:r>
              <a:rPr lang="en-US" dirty="0" smtClean="0"/>
              <a:t>in economic </a:t>
            </a:r>
            <a:r>
              <a:rPr lang="en-US" dirty="0"/>
              <a:t>literature. They are:</a:t>
            </a:r>
          </a:p>
          <a:p>
            <a:pPr>
              <a:buFont typeface="Wingdings" pitchFamily="2" charset="2"/>
              <a:buChar char="v"/>
            </a:pPr>
            <a:r>
              <a:rPr lang="en-US" dirty="0"/>
              <a:t>Total Outlay Method</a:t>
            </a:r>
          </a:p>
          <a:p>
            <a:pPr>
              <a:buFont typeface="Wingdings" pitchFamily="2" charset="2"/>
              <a:buChar char="v"/>
            </a:pPr>
            <a:r>
              <a:rPr lang="en-US" dirty="0"/>
              <a:t>Point Method</a:t>
            </a:r>
          </a:p>
          <a:p>
            <a:pPr>
              <a:buFont typeface="Wingdings" pitchFamily="2" charset="2"/>
              <a:buChar char="v"/>
            </a:pPr>
            <a:r>
              <a:rPr lang="en-US" dirty="0"/>
              <a:t>Arc Method.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descr="C:\Users\RGUKT\Desktop\image1.png"/>
          <p:cNvPicPr>
            <a:picLocks noGrp="1" noChangeAspect="1" noChangeArrowheads="1"/>
          </p:cNvPicPr>
          <p:nvPr>
            <p:ph idx="1"/>
          </p:nvPr>
        </p:nvPicPr>
        <p:blipFill>
          <a:blip r:embed="rId2" cstate="print"/>
          <a:srcRect/>
          <a:stretch>
            <a:fillRect/>
          </a:stretch>
        </p:blipFill>
        <p:spPr bwMode="auto">
          <a:xfrm>
            <a:off x="457200" y="304800"/>
            <a:ext cx="8229600" cy="573514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rgbClr val="C00000"/>
                </a:solidFill>
              </a:rPr>
              <a:t>Total outlay method</a:t>
            </a:r>
            <a:br>
              <a:rPr lang="en-US" b="1" dirty="0" smtClean="0">
                <a:solidFill>
                  <a:srgbClr val="C00000"/>
                </a:solidFill>
              </a:rPr>
            </a:br>
            <a:endParaRPr lang="en-US" b="1"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US" dirty="0" smtClean="0"/>
              <a:t>Dr. Marshall has evolved the total expenditure method to measure the price elasticity of demand. </a:t>
            </a:r>
            <a:endParaRPr lang="en-US" dirty="0"/>
          </a:p>
          <a:p>
            <a:pPr>
              <a:buFont typeface="Wingdings" pitchFamily="2" charset="2"/>
              <a:buChar char="Ø"/>
            </a:pPr>
            <a:r>
              <a:rPr lang="en-US" dirty="0"/>
              <a:t>This method is also known as total expenditure method. Under this method </a:t>
            </a:r>
            <a:r>
              <a:rPr lang="en-US" dirty="0" smtClean="0"/>
              <a:t>the price </a:t>
            </a:r>
            <a:r>
              <a:rPr lang="en-US" dirty="0"/>
              <a:t>elasticity is measured in terms of pattern of expenditure on </a:t>
            </a:r>
            <a:r>
              <a:rPr lang="en-US" dirty="0" smtClean="0"/>
              <a:t>any commodity</a:t>
            </a:r>
            <a:r>
              <a:rPr lang="en-US" dirty="0"/>
              <a:t>. That is as price falls, the law of demand states that demand rises.</a:t>
            </a:r>
          </a:p>
          <a:p>
            <a:pPr>
              <a:buFont typeface="Wingdings" pitchFamily="2" charset="2"/>
              <a:buChar char="Ø"/>
            </a:pPr>
            <a:r>
              <a:rPr lang="en-US" dirty="0"/>
              <a:t>But here the question is, what happens to the expenditure on that commodity.</a:t>
            </a:r>
          </a:p>
          <a:p>
            <a:pPr>
              <a:buFont typeface="Wingdings" pitchFamily="2" charset="2"/>
              <a:buChar char="Ø"/>
            </a:pPr>
            <a:r>
              <a:rPr lang="en-US" dirty="0"/>
              <a:t>Will expenditure increase or decrease or remain constant?. Based on this </a:t>
            </a:r>
            <a:r>
              <a:rPr lang="en-US" dirty="0" smtClean="0"/>
              <a:t>i.e. expenditure </a:t>
            </a:r>
            <a:r>
              <a:rPr lang="en-US" dirty="0"/>
              <a:t>pattern, the price elasticity of demand is explained in terms of</a:t>
            </a:r>
          </a:p>
          <a:p>
            <a:pPr>
              <a:buFont typeface="Wingdings" pitchFamily="2" charset="2"/>
              <a:buChar char="v"/>
            </a:pPr>
            <a:r>
              <a:rPr lang="en-US" dirty="0"/>
              <a:t>Elastic demand</a:t>
            </a:r>
          </a:p>
          <a:p>
            <a:pPr>
              <a:buFont typeface="Wingdings" pitchFamily="2" charset="2"/>
              <a:buChar char="v"/>
            </a:pPr>
            <a:r>
              <a:rPr lang="en-US" dirty="0"/>
              <a:t>Unitary elastic demand</a:t>
            </a:r>
          </a:p>
          <a:p>
            <a:pPr>
              <a:buFont typeface="Wingdings" pitchFamily="2" charset="2"/>
              <a:buChar char="v"/>
            </a:pPr>
            <a:r>
              <a:rPr lang="en-US" dirty="0"/>
              <a:t>Inelastic demand</a:t>
            </a:r>
            <a:endParaRPr lang="en-US" dirty="0" smtClean="0"/>
          </a:p>
          <a:p>
            <a:r>
              <a:rPr lang="en-US" dirty="0" smtClean="0"/>
              <a:t>Total Outlay = Price X Quantity Demanded</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sz="3400" b="1" dirty="0"/>
              <a:t>Elastic demand: </a:t>
            </a:r>
            <a:r>
              <a:rPr lang="en-US" sz="3400" b="1" dirty="0" smtClean="0"/>
              <a:t> </a:t>
            </a:r>
            <a:r>
              <a:rPr lang="en-US" sz="3400" dirty="0" smtClean="0"/>
              <a:t>When the total amount spent on goods increases with a fall in price and decreases with a rise in price. Then, elasticity is said to be greater than unity or elastic demand.</a:t>
            </a:r>
          </a:p>
          <a:p>
            <a:r>
              <a:rPr lang="en-US" sz="3400" b="1" dirty="0" smtClean="0"/>
              <a:t>Unitary </a:t>
            </a:r>
            <a:r>
              <a:rPr lang="en-US" sz="3400" b="1" dirty="0"/>
              <a:t>elastic </a:t>
            </a:r>
            <a:r>
              <a:rPr lang="en-US" sz="3400" b="1" dirty="0" smtClean="0"/>
              <a:t>demand: </a:t>
            </a:r>
            <a:r>
              <a:rPr lang="en-US" sz="3400" dirty="0" smtClean="0"/>
              <a:t>When the total amount spent on goods remain the same before and after the price change, then it is called Unity Elasticity. That is, the rise in price is exactly balanced by reduction in purchases and vice-versa.</a:t>
            </a:r>
          </a:p>
          <a:p>
            <a:r>
              <a:rPr lang="en-US" sz="3400" b="1" dirty="0" smtClean="0"/>
              <a:t>Inelastic </a:t>
            </a:r>
            <a:r>
              <a:rPr lang="en-US" sz="3400" b="1" dirty="0"/>
              <a:t>demand: </a:t>
            </a:r>
            <a:r>
              <a:rPr lang="en-US" sz="3400" dirty="0" smtClean="0"/>
              <a:t>When the total amount spent on goods decreases with a fall in price and increases with a rise in price. Then, it is called elasticity less than unity or inelastic demand.</a:t>
            </a:r>
            <a:endParaRPr lang="en-US" sz="3400" dirty="0"/>
          </a:p>
          <a:p>
            <a:r>
              <a:rPr lang="en-US" sz="3400" dirty="0"/>
              <a:t>We can understand elastic, unitary elastic and inelastic demand with the help </a:t>
            </a:r>
            <a:r>
              <a:rPr lang="en-US" sz="3400" dirty="0" smtClean="0"/>
              <a:t>of following </a:t>
            </a:r>
            <a:r>
              <a:rPr lang="en-US" sz="3400" dirty="0"/>
              <a:t>example: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609600" y="533400"/>
            <a:ext cx="7924800" cy="5410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33400" y="304800"/>
            <a:ext cx="8229600" cy="563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fontScale="70000" lnSpcReduction="20000"/>
          </a:bodyPr>
          <a:lstStyle/>
          <a:p>
            <a:r>
              <a:rPr lang="en-US" dirty="0"/>
              <a:t>According to the above example, as price falls from Rs.10 to Rs 6,the quantity </a:t>
            </a:r>
            <a:r>
              <a:rPr lang="en-US" dirty="0" smtClean="0"/>
              <a:t>of A </a:t>
            </a:r>
            <a:r>
              <a:rPr lang="en-US" dirty="0"/>
              <a:t>commodity increased from 1 unit to 5 units and the expenditure on </a:t>
            </a:r>
            <a:r>
              <a:rPr lang="en-US" dirty="0" smtClean="0"/>
              <a:t>A commodity </a:t>
            </a:r>
            <a:r>
              <a:rPr lang="en-US" dirty="0"/>
              <a:t>increased from Rs 10 to Rs 30. So this is the case of elastic demand.</a:t>
            </a:r>
          </a:p>
          <a:p>
            <a:r>
              <a:rPr lang="en-US" dirty="0"/>
              <a:t>As price falls from Rs 6 to Rs 5, the quantity of A increased from 5 units to </a:t>
            </a:r>
            <a:r>
              <a:rPr lang="en-US" dirty="0" smtClean="0"/>
              <a:t>6 units</a:t>
            </a:r>
            <a:r>
              <a:rPr lang="en-US" dirty="0"/>
              <a:t>. But the expenditure on the commodity remains constant. So this is the </a:t>
            </a:r>
            <a:r>
              <a:rPr lang="en-US" dirty="0" smtClean="0"/>
              <a:t>case of </a:t>
            </a:r>
            <a:r>
              <a:rPr lang="en-US" dirty="0"/>
              <a:t>unitary elasticity.</a:t>
            </a:r>
          </a:p>
          <a:p>
            <a:r>
              <a:rPr lang="en-US" dirty="0"/>
              <a:t>Finally, as the price falls from Rs 5 to Rs 1 the quantity of A increased but </a:t>
            </a:r>
            <a:r>
              <a:rPr lang="en-US" dirty="0" smtClean="0"/>
              <a:t>the expenditure </a:t>
            </a:r>
            <a:r>
              <a:rPr lang="en-US" dirty="0"/>
              <a:t>on this commodity decreased from Rs 30 to Rs 10. So this is </a:t>
            </a:r>
            <a:r>
              <a:rPr lang="en-US" dirty="0" smtClean="0"/>
              <a:t>inelastic demand</a:t>
            </a:r>
            <a:r>
              <a:rPr lang="en-US" dirty="0"/>
              <a:t>.</a:t>
            </a:r>
          </a:p>
          <a:p>
            <a:r>
              <a:rPr lang="en-US" dirty="0"/>
              <a:t>By plotting the above data in a diagram we can derive the total expenditure </a:t>
            </a:r>
            <a:r>
              <a:rPr lang="en-US" dirty="0" smtClean="0"/>
              <a:t>total outlay </a:t>
            </a:r>
            <a:r>
              <a:rPr lang="en-US" dirty="0"/>
              <a:t>curve. The shape of the total expenditure curve is shown below.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57201" y="152400"/>
            <a:ext cx="7924799" cy="6248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In the above diagram, the total outlay curve A to D is shown in three segments i.e., A to B, B to C and C to D.</a:t>
            </a:r>
          </a:p>
          <a:p>
            <a:r>
              <a:rPr lang="en-US" dirty="0" smtClean="0"/>
              <a:t>The segment of A to B is showing the case of Elastic Demand, where the total outlay is increasing with a fall in the price.</a:t>
            </a:r>
          </a:p>
          <a:p>
            <a:r>
              <a:rPr lang="en-US" dirty="0" smtClean="0"/>
              <a:t>The second segment B to C is showing the case of Unity Elasticity ,where the total outlay is the same before and after the price change.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3475</TotalTime>
  <Words>891</Words>
  <Application>Microsoft Office PowerPoint</Application>
  <PresentationFormat>On-screen Show (4:3)</PresentationFormat>
  <Paragraphs>41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Measurement of Elasticity of Demand</vt:lpstr>
      <vt:lpstr> MEASUREMENT OF PRICE ELASTICITY: </vt:lpstr>
      <vt:lpstr> Total outlay method </vt:lpstr>
      <vt:lpstr>Slide 4</vt:lpstr>
      <vt:lpstr>Slide 5</vt:lpstr>
      <vt:lpstr>Slide 6</vt:lpstr>
      <vt:lpstr>Slide 7</vt:lpstr>
      <vt:lpstr>Slide 8</vt:lpstr>
      <vt:lpstr>Slide 9</vt:lpstr>
      <vt:lpstr>Slide 10</vt:lpstr>
      <vt:lpstr> Point elasticity Method </vt:lpstr>
      <vt:lpstr>Slide 12</vt:lpstr>
      <vt:lpstr>Slide 13</vt:lpstr>
      <vt:lpstr>Slide 14</vt:lpstr>
      <vt:lpstr>Slide 15</vt:lpstr>
      <vt:lpstr>Slide 16</vt:lpstr>
      <vt:lpstr> Arc Method </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 of Elasticity of Demand</dc:title>
  <dc:creator>Windows User</dc:creator>
  <cp:lastModifiedBy>Windows User</cp:lastModifiedBy>
  <cp:revision>2</cp:revision>
  <dcterms:created xsi:type="dcterms:W3CDTF">2019-09-13T02:16:28Z</dcterms:created>
  <dcterms:modified xsi:type="dcterms:W3CDTF">2019-09-15T12:11:40Z</dcterms:modified>
</cp:coreProperties>
</file>