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78" r:id="rId3"/>
    <p:sldId id="282" r:id="rId5"/>
    <p:sldId id="271" r:id="rId6"/>
    <p:sldId id="283" r:id="rId7"/>
    <p:sldId id="284" r:id="rId8"/>
    <p:sldId id="285" r:id="rId9"/>
    <p:sldId id="293" r:id="rId10"/>
    <p:sldId id="286" r:id="rId11"/>
    <p:sldId id="287" r:id="rId12"/>
    <p:sldId id="305"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F26B43"/>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file>

<file path=ppt/viewProps.xml><?xml version="1.0" encoding="utf-8"?>
<p:viewPr xmlns:a="http://schemas.openxmlformats.org/drawingml/2006/main" xmlns:r="http://schemas.openxmlformats.org/officeDocument/2006/relationships" xmlns:p="http://schemas.openxmlformats.org/presentationml/2006/main">
  <p:normalViewPr>
    <p:restoredLeft sz="20357" autoAdjust="0"/>
    <p:restoredTop sz="95388" autoAdjust="0"/>
  </p:normalViewPr>
  <p:slideViewPr>
    <p:cSldViewPr snapToGrid="0" showGuides="1">
      <p:cViewPr varScale="1">
        <p:scale>
          <a:sx n="69" d="100"/>
          <a:sy n="69" d="100"/>
        </p:scale>
        <p:origin x="-558" y="-90"/>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Presented by</a:t>
            </a:r>
            <a:endParaRPr lang="en-US" dirty="0" smtClean="0"/>
          </a:p>
          <a:p>
            <a:r>
              <a:rPr lang="en-US" dirty="0" smtClean="0"/>
              <a:t>S.NAVEENPRASATH</a:t>
            </a:r>
            <a:endParaRPr lang="en-US" dirty="0" smtClean="0"/>
          </a:p>
          <a:p>
            <a:r>
              <a:rPr lang="en-US" dirty="0" smtClean="0"/>
              <a:t>3</a:t>
            </a:r>
            <a:r>
              <a:rPr lang="en-US" baseline="0" dirty="0" smtClean="0"/>
              <a:t> rd year CSE</a:t>
            </a:r>
            <a:endParaRPr lang="en-US" baseline="0" dirty="0" smtClean="0"/>
          </a:p>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dirty="0"/>
          </a:p>
        </p:txBody>
      </p:sp>
      <p:sp>
        <p:nvSpPr>
          <p:cNvPr id="19" name="Freeform: Shape 18"/>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0" name="Oval 19"/>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5" name="Oval 24"/>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34" name="Group 33"/>
          <p:cNvGrpSpPr/>
          <p:nvPr/>
        </p:nvGrpSpPr>
        <p:grpSpPr>
          <a:xfrm>
            <a:off x="1329952" y="4524379"/>
            <a:ext cx="1980001" cy="1363916"/>
            <a:chOff x="4879602" y="3781429"/>
            <a:chExt cx="1980001" cy="1363916"/>
          </a:xfrm>
        </p:grpSpPr>
        <p:sp>
          <p:nvSpPr>
            <p:cNvPr id="35" name="Freeform: Shape 34"/>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38" name="Oval 37"/>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endParaRPr lang="en-US" dirty="0"/>
          </a:p>
        </p:txBody>
      </p:sp>
      <p:sp>
        <p:nvSpPr>
          <p:cNvPr id="9" name="Picture Placeholder 8"/>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p:cNvGrpSpPr/>
          <p:nvPr userDrawn="1"/>
        </p:nvGrpSpPr>
        <p:grpSpPr>
          <a:xfrm>
            <a:off x="613998" y="5334748"/>
            <a:ext cx="678135" cy="990000"/>
            <a:chOff x="10490969" y="1448827"/>
            <a:chExt cx="678135" cy="990000"/>
          </a:xfrm>
        </p:grpSpPr>
        <p:sp>
          <p:nvSpPr>
            <p:cNvPr id="24" name="Freeform: Shape 23"/>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6" name="Oval 25"/>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7" name="Freeform: Shape 26"/>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endParaRPr lang="en-US" dirty="0"/>
          </a:p>
        </p:txBody>
      </p:sp>
      <p:sp>
        <p:nvSpPr>
          <p:cNvPr id="22" name="Content Placeholder 21"/>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dirty="0"/>
          </a:p>
        </p:txBody>
      </p:sp>
      <p:grpSp>
        <p:nvGrpSpPr>
          <p:cNvPr id="5" name="Group 4"/>
          <p:cNvGrpSpPr/>
          <p:nvPr userDrawn="1"/>
        </p:nvGrpSpPr>
        <p:grpSpPr>
          <a:xfrm>
            <a:off x="9010824" y="1514007"/>
            <a:ext cx="734257" cy="760506"/>
            <a:chOff x="5243759" y="1363788"/>
            <a:chExt cx="734257" cy="760506"/>
          </a:xfrm>
        </p:grpSpPr>
        <p:sp>
          <p:nvSpPr>
            <p:cNvPr id="6"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7"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8"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
        <p:nvSpPr>
          <p:cNvPr id="11" name="Oval 10"/>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12" name="Group 11"/>
          <p:cNvGrpSpPr/>
          <p:nvPr userDrawn="1"/>
        </p:nvGrpSpPr>
        <p:grpSpPr>
          <a:xfrm flipH="1">
            <a:off x="9063019" y="3199533"/>
            <a:ext cx="3597052" cy="2615018"/>
            <a:chOff x="4541453" y="3199533"/>
            <a:chExt cx="3597052" cy="2615018"/>
          </a:xfrm>
        </p:grpSpPr>
        <p:sp>
          <p:nvSpPr>
            <p:cNvPr id="13" name="Freeform: Shape 38"/>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p:cNvGrpSpPr/>
            <p:nvPr/>
          </p:nvGrpSpPr>
          <p:grpSpPr>
            <a:xfrm>
              <a:off x="4541453" y="3199533"/>
              <a:ext cx="3478701" cy="2615018"/>
              <a:chOff x="-481151" y="3199533"/>
              <a:chExt cx="3478701" cy="2615018"/>
            </a:xfrm>
          </p:grpSpPr>
          <p:sp>
            <p:nvSpPr>
              <p:cNvPr id="15" name="Freeform: Shape 32"/>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grpSp>
      <p:grpSp>
        <p:nvGrpSpPr>
          <p:cNvPr id="17" name="Group 16"/>
          <p:cNvGrpSpPr/>
          <p:nvPr userDrawn="1"/>
        </p:nvGrpSpPr>
        <p:grpSpPr>
          <a:xfrm>
            <a:off x="5690545" y="4100655"/>
            <a:ext cx="1335600" cy="1262947"/>
            <a:chOff x="10145015" y="2343978"/>
            <a:chExt cx="1335600" cy="1262947"/>
          </a:xfrm>
        </p:grpSpPr>
        <p:sp>
          <p:nvSpPr>
            <p:cNvPr id="18" name="Freeform: Shape 25"/>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9" name="Oval 18"/>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endParaRPr lang="en-US" dirty="0"/>
          </a:p>
        </p:txBody>
      </p:sp>
      <p:sp>
        <p:nvSpPr>
          <p:cNvPr id="8" name="Picture Placeholder 7"/>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endParaRPr lang="en-US" dirty="0"/>
          </a:p>
        </p:txBody>
      </p:sp>
      <p:sp>
        <p:nvSpPr>
          <p:cNvPr id="7" name="Oval 6"/>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2358-51D2-46B3-9BDE-DF29528B9454}"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endParaRPr lang="en-US" dirty="0"/>
          </a:p>
        </p:txBody>
      </p:sp>
      <p:sp>
        <p:nvSpPr>
          <p:cNvPr id="3" name="Subtitle 2"/>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
        <p:nvSpPr>
          <p:cNvPr id="14" name="Oval 13"/>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10" name="Group 9"/>
          <p:cNvGrpSpPr/>
          <p:nvPr userDrawn="1"/>
        </p:nvGrpSpPr>
        <p:grpSpPr>
          <a:xfrm>
            <a:off x="10822156" y="4143453"/>
            <a:ext cx="734257" cy="760506"/>
            <a:chOff x="5243759" y="1363788"/>
            <a:chExt cx="734257" cy="760506"/>
          </a:xfrm>
        </p:grpSpPr>
        <p:sp>
          <p:nvSpPr>
            <p:cNvPr id="11"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2"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3"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
        <p:nvSpPr>
          <p:cNvPr id="8" name="Picture Placeholder 14"/>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dirty="0"/>
              <a:t>Click icon to add picture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2358-51D2-46B3-9BDE-DF29528B9454}"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p:cNvGrpSpPr/>
          <p:nvPr userDrawn="1"/>
        </p:nvGrpSpPr>
        <p:grpSpPr>
          <a:xfrm flipH="1" flipV="1">
            <a:off x="9063019" y="746716"/>
            <a:ext cx="3597052" cy="2615018"/>
            <a:chOff x="4541453" y="3199533"/>
            <a:chExt cx="3597052" cy="2615018"/>
          </a:xfrm>
        </p:grpSpPr>
        <p:sp>
          <p:nvSpPr>
            <p:cNvPr id="8" name="Freeform: Shape 38"/>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p:nvGrpSpPr>
          <p:grpSpPr>
            <a:xfrm>
              <a:off x="4541453" y="3199533"/>
              <a:ext cx="3478701" cy="2615018"/>
              <a:chOff x="-481151" y="3199533"/>
              <a:chExt cx="3478701" cy="2615018"/>
            </a:xfrm>
          </p:grpSpPr>
          <p:sp>
            <p:nvSpPr>
              <p:cNvPr id="10" name="Freeform: Shape 32"/>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grpSp>
      <p:grpSp>
        <p:nvGrpSpPr>
          <p:cNvPr id="19" name="Group 18"/>
          <p:cNvGrpSpPr/>
          <p:nvPr userDrawn="1"/>
        </p:nvGrpSpPr>
        <p:grpSpPr>
          <a:xfrm>
            <a:off x="8723112" y="5088958"/>
            <a:ext cx="1335600" cy="1262947"/>
            <a:chOff x="10145015" y="2343978"/>
            <a:chExt cx="1335600" cy="1262947"/>
          </a:xfrm>
        </p:grpSpPr>
        <p:sp>
          <p:nvSpPr>
            <p:cNvPr id="20" name="Freeform: Shape 25"/>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1" name="Oval 20"/>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grpSp>
        <p:nvGrpSpPr>
          <p:cNvPr id="12" name="Group 11"/>
          <p:cNvGrpSpPr/>
          <p:nvPr/>
        </p:nvGrpSpPr>
        <p:grpSpPr>
          <a:xfrm>
            <a:off x="613998" y="5334748"/>
            <a:ext cx="678135" cy="990000"/>
            <a:chOff x="10490969" y="1448827"/>
            <a:chExt cx="678135" cy="990000"/>
          </a:xfrm>
        </p:grpSpPr>
        <p:sp>
          <p:nvSpPr>
            <p:cNvPr id="13" name="Freeform: Shape 12"/>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5" name="Oval 14"/>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6" name="Freeform: Shape 15"/>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endParaRPr lang="en-US" dirty="0"/>
          </a:p>
        </p:txBody>
      </p:sp>
      <p:sp>
        <p:nvSpPr>
          <p:cNvPr id="3" name="Content Placeholder 2"/>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endParaRPr lang="en-US" dirty="0"/>
          </a:p>
        </p:txBody>
      </p:sp>
      <p:sp>
        <p:nvSpPr>
          <p:cNvPr id="2" name="Title 1"/>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endParaRPr lang="en-US" dirty="0"/>
          </a:p>
        </p:txBody>
      </p:sp>
      <p:sp>
        <p:nvSpPr>
          <p:cNvPr id="3" name="Subtitle 2"/>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2358-51D2-46B3-9BDE-DF29528B9454}"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13" name="Group 12"/>
          <p:cNvGrpSpPr/>
          <p:nvPr/>
        </p:nvGrpSpPr>
        <p:grpSpPr>
          <a:xfrm>
            <a:off x="331786" y="5528198"/>
            <a:ext cx="631474" cy="667800"/>
            <a:chOff x="2994153" y="1378666"/>
            <a:chExt cx="631474" cy="667800"/>
          </a:xfrm>
        </p:grpSpPr>
        <p:sp>
          <p:nvSpPr>
            <p:cNvPr id="20" name="Freeform: Shape 19"/>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1" name="Oval 20"/>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
        <p:nvSpPr>
          <p:cNvPr id="2" name="Title 1"/>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endParaRPr lang="en-US" dirty="0"/>
          </a:p>
        </p:txBody>
      </p:sp>
      <p:sp>
        <p:nvSpPr>
          <p:cNvPr id="3" name="Content Placeholder 2"/>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2"/>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endParaRPr lang="en-US" dirty="0"/>
          </a:p>
        </p:txBody>
      </p:sp>
      <p:sp>
        <p:nvSpPr>
          <p:cNvPr id="3" name="Content Placeholder 2"/>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Picture Placeholder 7"/>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dirty="0"/>
              <a:t>Click icon to add picture</a:t>
            </a:r>
            <a:endParaRPr lang="en-US" dirty="0"/>
          </a:p>
        </p:txBody>
      </p:sp>
      <p:grpSp>
        <p:nvGrpSpPr>
          <p:cNvPr id="4" name="Group 3"/>
          <p:cNvGrpSpPr/>
          <p:nvPr userDrawn="1"/>
        </p:nvGrpSpPr>
        <p:grpSpPr>
          <a:xfrm>
            <a:off x="4803321" y="682622"/>
            <a:ext cx="734257" cy="760506"/>
            <a:chOff x="5243759" y="1363788"/>
            <a:chExt cx="734257" cy="760506"/>
          </a:xfrm>
        </p:grpSpPr>
        <p:sp>
          <p:nvSpPr>
            <p:cNvPr id="9"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0"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1"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
        <p:nvSpPr>
          <p:cNvPr id="15" name="Oval 14"/>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p:cNvGrpSpPr/>
          <p:nvPr/>
        </p:nvGrpSpPr>
        <p:grpSpPr>
          <a:xfrm>
            <a:off x="613998" y="5334748"/>
            <a:ext cx="678135" cy="990000"/>
            <a:chOff x="10490969" y="1448827"/>
            <a:chExt cx="678135" cy="990000"/>
          </a:xfrm>
        </p:grpSpPr>
        <p:sp>
          <p:nvSpPr>
            <p:cNvPr id="13" name="Freeform: Shape 12"/>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5" name="Oval 14"/>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6" name="Freeform: Shape 15"/>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p:cNvSpPr>
            <a:spLocks noGrp="1"/>
          </p:cNvSpPr>
          <p:nvPr>
            <p:ph idx="1"/>
          </p:nvPr>
        </p:nvSpPr>
        <p:spPr>
          <a:xfrm>
            <a:off x="550863" y="2113199"/>
            <a:ext cx="11090274" cy="39796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endParaRPr lang="en-US" dirty="0"/>
          </a:p>
        </p:txBody>
      </p:sp>
      <p:sp>
        <p:nvSpPr>
          <p:cNvPr id="3" name="Content Placeholder 2"/>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able Placeholder 7"/>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 name="Title 1"/>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endParaRPr lang="en-US" dirty="0"/>
          </a:p>
        </p:txBody>
      </p:sp>
      <p:grpSp>
        <p:nvGrpSpPr>
          <p:cNvPr id="11" name="Group 10"/>
          <p:cNvGrpSpPr/>
          <p:nvPr userDrawn="1"/>
        </p:nvGrpSpPr>
        <p:grpSpPr>
          <a:xfrm>
            <a:off x="10379261" y="2030035"/>
            <a:ext cx="1335600" cy="1262947"/>
            <a:chOff x="10145015" y="2343978"/>
            <a:chExt cx="1335600" cy="1262947"/>
          </a:xfrm>
        </p:grpSpPr>
        <p:sp>
          <p:nvSpPr>
            <p:cNvPr id="12" name="Freeform: Shape 25"/>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4" name="Oval 13"/>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
        <p:nvSpPr>
          <p:cNvPr id="15" name="Freeform: Shape 21"/>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13" name="Group 12"/>
          <p:cNvGrpSpPr/>
          <p:nvPr/>
        </p:nvGrpSpPr>
        <p:grpSpPr>
          <a:xfrm>
            <a:off x="331786" y="5528198"/>
            <a:ext cx="631474" cy="667800"/>
            <a:chOff x="2994153" y="1378666"/>
            <a:chExt cx="631474" cy="667800"/>
          </a:xfrm>
        </p:grpSpPr>
        <p:sp>
          <p:nvSpPr>
            <p:cNvPr id="20" name="Freeform: Shape 19"/>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1" name="Oval 20"/>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
        <p:nvSpPr>
          <p:cNvPr id="3" name="Content Placeholder 2"/>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Content Placeholder 2"/>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2358-51D2-46B3-9BDE-DF29528B9454}" type="slidenum">
              <a:rPr lang="en-US" smtClean="0"/>
            </a:fld>
            <a:endParaRPr lang="en-US" dirty="0"/>
          </a:p>
        </p:txBody>
      </p:sp>
      <p:sp>
        <p:nvSpPr>
          <p:cNvPr id="3" name="Content Placeholder 2"/>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 name="Title 1"/>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endParaRPr lang="en-US" dirty="0"/>
          </a:p>
        </p:txBody>
      </p:sp>
      <p:sp>
        <p:nvSpPr>
          <p:cNvPr id="3" name="Content Placeholder 2"/>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Picture Placeholder 19"/>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endParaRPr lang="en-US" dirty="0"/>
          </a:p>
        </p:txBody>
      </p:sp>
      <p:grpSp>
        <p:nvGrpSpPr>
          <p:cNvPr id="9" name="Group 8"/>
          <p:cNvGrpSpPr/>
          <p:nvPr userDrawn="1"/>
        </p:nvGrpSpPr>
        <p:grpSpPr>
          <a:xfrm>
            <a:off x="594036" y="5610392"/>
            <a:ext cx="667802" cy="631474"/>
            <a:chOff x="10478914" y="1506691"/>
            <a:chExt cx="667802" cy="631474"/>
          </a:xfrm>
        </p:grpSpPr>
        <p:sp>
          <p:nvSpPr>
            <p:cNvPr id="10" name="Freeform: Shape 15"/>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1" name="Oval 10"/>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grpSp>
        <p:nvGrpSpPr>
          <p:cNvPr id="12" name="Group 11"/>
          <p:cNvGrpSpPr/>
          <p:nvPr/>
        </p:nvGrpSpPr>
        <p:grpSpPr>
          <a:xfrm>
            <a:off x="613998" y="5334748"/>
            <a:ext cx="678135" cy="990000"/>
            <a:chOff x="10490969" y="1448827"/>
            <a:chExt cx="678135" cy="990000"/>
          </a:xfrm>
        </p:grpSpPr>
        <p:sp>
          <p:nvSpPr>
            <p:cNvPr id="13" name="Freeform: Shape 12"/>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5" name="Oval 14"/>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6" name="Freeform: Shape 15"/>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p:cNvGrpSpPr/>
          <p:nvPr/>
        </p:nvGrpSpPr>
        <p:grpSpPr>
          <a:xfrm>
            <a:off x="356481" y="879007"/>
            <a:ext cx="734257" cy="760506"/>
            <a:chOff x="5243759" y="1363788"/>
            <a:chExt cx="734257" cy="760506"/>
          </a:xfrm>
        </p:grpSpPr>
        <p:sp>
          <p:nvSpPr>
            <p:cNvPr id="49"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0"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1"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dirty="0"/>
          </a:p>
        </p:txBody>
      </p:sp>
      <p:sp>
        <p:nvSpPr>
          <p:cNvPr id="3" name="Text Placeholder 2"/>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1" name="Freeform: Shape 40"/>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3" name="Freeform: Shape 42"/>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13" name="Group 12"/>
          <p:cNvGrpSpPr/>
          <p:nvPr/>
        </p:nvGrpSpPr>
        <p:grpSpPr>
          <a:xfrm>
            <a:off x="331786" y="5528198"/>
            <a:ext cx="631474" cy="667800"/>
            <a:chOff x="2994153" y="1378666"/>
            <a:chExt cx="631474" cy="667800"/>
          </a:xfrm>
        </p:grpSpPr>
        <p:sp>
          <p:nvSpPr>
            <p:cNvPr id="20" name="Freeform: Shape 19"/>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1" name="Oval 20"/>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50862" y="2097175"/>
            <a:ext cx="5435600" cy="39956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5538" y="2097175"/>
            <a:ext cx="5435600" cy="39956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1" name="Rectangle 10"/>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50863" y="2577270"/>
            <a:ext cx="5429114" cy="351555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endParaRPr lang="en-US"/>
          </a:p>
        </p:txBody>
      </p:sp>
      <p:sp>
        <p:nvSpPr>
          <p:cNvPr id="6" name="Content Placeholder 5"/>
          <p:cNvSpPr>
            <a:spLocks noGrp="1"/>
          </p:cNvSpPr>
          <p:nvPr>
            <p:ph sz="quarter" idx="4"/>
          </p:nvPr>
        </p:nvSpPr>
        <p:spPr>
          <a:xfrm>
            <a:off x="6212023" y="2577270"/>
            <a:ext cx="5436391" cy="351555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fld>
            <a:endParaRPr lang="en-US" dirty="0"/>
          </a:p>
        </p:txBody>
      </p:sp>
      <p:sp>
        <p:nvSpPr>
          <p:cNvPr id="39" name="Freeform: Shape 38"/>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2" name="Oval 41"/>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1" name="Group 50"/>
          <p:cNvGrpSpPr/>
          <p:nvPr/>
        </p:nvGrpSpPr>
        <p:grpSpPr>
          <a:xfrm>
            <a:off x="623181" y="1514007"/>
            <a:ext cx="734257" cy="760506"/>
            <a:chOff x="5243759" y="1363788"/>
            <a:chExt cx="734257" cy="760506"/>
          </a:xfrm>
        </p:grpSpPr>
        <p:sp>
          <p:nvSpPr>
            <p:cNvPr id="52"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3"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4"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4949631" y="5111861"/>
            <a:ext cx="1262947" cy="1335600"/>
            <a:chOff x="2678417" y="2427951"/>
            <a:chExt cx="1262947" cy="1335600"/>
          </a:xfrm>
        </p:grpSpPr>
        <p:sp>
          <p:nvSpPr>
            <p:cNvPr id="11" name="Freeform: Shape 10"/>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2" name="Oval 11"/>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334964" y="5115518"/>
            <a:ext cx="734257" cy="760506"/>
            <a:chOff x="5243759" y="1363788"/>
            <a:chExt cx="734257" cy="760506"/>
          </a:xfrm>
        </p:grpSpPr>
        <p:sp>
          <p:nvSpPr>
            <p:cNvPr id="18"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9"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0"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50970" y="690647"/>
            <a:ext cx="7141029" cy="1907410"/>
          </a:xfrm>
          <a:noFill/>
        </p:spPr>
        <p:txBody>
          <a:bodyPr anchor="ctr">
            <a:noAutofit/>
          </a:bodyPr>
          <a:lstStyle/>
          <a:p>
            <a:r>
              <a:rPr lang="en-US" sz="6000" dirty="0" smtClean="0">
                <a:latin typeface="Franklin Gothic Demi" panose="020B0703020102020204" pitchFamily="34" charset="0"/>
              </a:rPr>
              <a:t>DOG BREED IDENTIFICATION</a:t>
            </a:r>
            <a:endParaRPr lang="en-US" sz="6000" dirty="0">
              <a:latin typeface="Franklin Gothic Demi" panose="020B0703020102020204" pitchFamily="34" charset="0"/>
            </a:endParaRPr>
          </a:p>
        </p:txBody>
      </p:sp>
      <p:sp>
        <p:nvSpPr>
          <p:cNvPr id="5" name="Rectangle 4"/>
          <p:cNvSpPr/>
          <p:nvPr/>
        </p:nvSpPr>
        <p:spPr>
          <a:xfrm>
            <a:off x="7765143" y="4296229"/>
            <a:ext cx="3941948" cy="1568450"/>
          </a:xfrm>
          <a:prstGeom prst="rect">
            <a:avLst/>
          </a:prstGeom>
        </p:spPr>
        <p:txBody>
          <a:bodyPr wrap="square">
            <a:spAutoFit/>
          </a:bodyPr>
          <a:lstStyle/>
          <a:p>
            <a:r>
              <a:rPr lang="en-US" sz="2400" dirty="0" smtClean="0"/>
              <a:t>S.NAVEENPRASATH</a:t>
            </a:r>
            <a:endParaRPr lang="en-US" sz="2400" dirty="0" smtClean="0"/>
          </a:p>
          <a:p>
            <a:r>
              <a:rPr lang="en-IN" altLang="en-US" sz="2400" dirty="0" smtClean="0"/>
              <a:t>613521104021</a:t>
            </a:r>
            <a:endParaRPr lang="en-IN" altLang="en-US" sz="2400" dirty="0" smtClean="0"/>
          </a:p>
          <a:p>
            <a:endParaRPr lang="en-US" sz="2400" dirty="0" smtClean="0"/>
          </a:p>
          <a:p>
            <a:endParaRPr lang="en-US" sz="2400" dirty="0"/>
          </a:p>
        </p:txBody>
      </p:sp>
      <p:pic>
        <p:nvPicPr>
          <p:cNvPr id="11" name="Picture Placeholder 10" descr="02d71ba8d4464a641ccf16814ba1558b.jpg"/>
          <p:cNvPicPr>
            <a:picLocks noGrp="1" noChangeAspect="1"/>
          </p:cNvPicPr>
          <p:nvPr>
            <p:ph type="pic" sz="quarter" idx="13"/>
          </p:nvPr>
        </p:nvPicPr>
        <p:blipFill>
          <a:blip r:embed="rId1" cstate="print"/>
          <a:srcRect l="19470" r="19470"/>
          <a:stretch>
            <a:fillRect/>
          </a:stretch>
        </p:blipFill>
        <p:spPr>
          <a:xfrm>
            <a:off x="750123" y="638629"/>
            <a:ext cx="4025076" cy="50364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TextBox 11"/>
          <p:cNvSpPr txBox="1"/>
          <p:nvPr/>
        </p:nvSpPr>
        <p:spPr>
          <a:xfrm>
            <a:off x="6560457" y="3744686"/>
            <a:ext cx="1790875" cy="707886"/>
          </a:xfrm>
          <a:prstGeom prst="rect">
            <a:avLst/>
          </a:prstGeom>
          <a:noFill/>
        </p:spPr>
        <p:txBody>
          <a:bodyPr wrap="none" rtlCol="0">
            <a:spAutoFit/>
          </a:bodyPr>
          <a:lstStyle/>
          <a:p>
            <a:r>
              <a:rPr lang="en-US" sz="2000" b="1" dirty="0" smtClean="0"/>
              <a:t>Presented by,</a:t>
            </a:r>
            <a:endParaRPr lang="en-US" sz="2000" b="1" dirty="0" smtClean="0"/>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latin typeface="Gill Sans MT" panose="020B0502020104020203" charset="0"/>
                <a:cs typeface="Gill Sans MT" panose="020B0502020104020203" charset="0"/>
              </a:rPr>
              <a:t>RESULT</a:t>
            </a:r>
            <a:endParaRPr lang="en-IN" altLang="en-US">
              <a:latin typeface="Gill Sans MT" panose="020B0502020104020203" charset="0"/>
              <a:cs typeface="Gill Sans MT" panose="020B0502020104020203" charset="0"/>
            </a:endParaRPr>
          </a:p>
        </p:txBody>
      </p:sp>
      <p:pic>
        <p:nvPicPr>
          <p:cNvPr id="7" name="Content Placeholder 6" descr="download"/>
          <p:cNvPicPr>
            <a:picLocks noChangeAspect="1"/>
          </p:cNvPicPr>
          <p:nvPr>
            <p:ph sz="half" idx="1"/>
          </p:nvPr>
        </p:nvPicPr>
        <p:blipFill>
          <a:blip r:embed="rId1"/>
          <a:stretch>
            <a:fillRect/>
          </a:stretch>
        </p:blipFill>
        <p:spPr>
          <a:xfrm>
            <a:off x="550545" y="1520190"/>
            <a:ext cx="5435600" cy="4662170"/>
          </a:xfrm>
          <a:prstGeom prst="rect">
            <a:avLst/>
          </a:prstGeom>
        </p:spPr>
      </p:pic>
      <p:pic>
        <p:nvPicPr>
          <p:cNvPr id="8" name="Content Placeholder 7" descr="download (1)"/>
          <p:cNvPicPr>
            <a:picLocks noChangeAspect="1"/>
          </p:cNvPicPr>
          <p:nvPr>
            <p:ph sz="half" idx="13"/>
          </p:nvPr>
        </p:nvPicPr>
        <p:blipFill>
          <a:blip r:embed="rId2"/>
          <a:stretch>
            <a:fillRect/>
          </a:stretch>
        </p:blipFill>
        <p:spPr>
          <a:xfrm>
            <a:off x="6205855" y="1520190"/>
            <a:ext cx="5435600" cy="46621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65" y="484505"/>
            <a:ext cx="4346575" cy="754380"/>
          </a:xfrm>
          <a:noFill/>
        </p:spPr>
        <p:txBody>
          <a:bodyPr anchor="b">
            <a:normAutofit fontScale="90000"/>
          </a:bodyPr>
          <a:lstStyle/>
          <a:p>
            <a:r>
              <a:rPr lang="en-IN" altLang="en-US" dirty="0">
                <a:latin typeface="Gill Sans MT" panose="020B0502020104020203" charset="0"/>
                <a:cs typeface="Gill Sans MT" panose="020B0502020104020203" charset="0"/>
              </a:rPr>
              <a:t>CONCLUSION</a:t>
            </a:r>
            <a:endParaRPr lang="en-IN" altLang="en-US" dirty="0">
              <a:latin typeface="Gill Sans MT" panose="020B0502020104020203" charset="0"/>
              <a:cs typeface="Gill Sans MT" panose="020B0502020104020203" charset="0"/>
            </a:endParaRPr>
          </a:p>
        </p:txBody>
      </p:sp>
      <p:sp>
        <p:nvSpPr>
          <p:cNvPr id="3" name="Content Placeholder 2"/>
          <p:cNvSpPr>
            <a:spLocks noGrp="1"/>
          </p:cNvSpPr>
          <p:nvPr>
            <p:ph idx="1"/>
          </p:nvPr>
        </p:nvSpPr>
        <p:spPr>
          <a:xfrm>
            <a:off x="657860" y="1774825"/>
            <a:ext cx="5179060" cy="2706370"/>
          </a:xfrm>
          <a:noFill/>
        </p:spPr>
        <p:txBody>
          <a:bodyPr>
            <a:normAutofit/>
          </a:bodyPr>
          <a:lstStyle/>
          <a:p>
            <a:r>
              <a:rPr lang="en-US" dirty="0">
                <a:latin typeface="Adobe Heiti Std R" panose="020B0400000000000000" charset="-122"/>
                <a:ea typeface="Adobe Heiti Std R" panose="020B0400000000000000" charset="-122"/>
              </a:rPr>
              <a:t> Summarize the key takeaways from the project, emphasizing the successful implementation of deep learning for dog breed classification, the achieved performance metrics, and the potential impact of the project in real-world applications.</a:t>
            </a:r>
            <a:endParaRPr lang="en-US" dirty="0">
              <a:latin typeface="Adobe Heiti Std R" panose="020B0400000000000000" charset="-122"/>
              <a:ea typeface="Adobe Heiti Std R" panose="020B0400000000000000" charset="-122"/>
            </a:endParaRPr>
          </a:p>
        </p:txBody>
      </p:sp>
      <p:pic>
        <p:nvPicPr>
          <p:cNvPr id="5" name="Picture Placeholder 4" descr="cute-puppies-saint-bernard-cute-dog-adorable-fluffy-dog-2048x2048-1796"/>
          <p:cNvPicPr>
            <a:picLocks noChangeAspect="1"/>
          </p:cNvPicPr>
          <p:nvPr>
            <p:ph type="pic" sz="quarter" idx="13"/>
          </p:nvPr>
        </p:nvPicPr>
        <p:blipFill>
          <a:blip r:embed="rId1"/>
          <a:stretch>
            <a:fillRect/>
          </a:stretch>
        </p:blipFill>
        <p:spPr>
          <a:xfrm>
            <a:off x="5926455" y="615950"/>
            <a:ext cx="5654675" cy="56546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590" y="166256"/>
            <a:ext cx="11090275" cy="872836"/>
          </a:xfrm>
        </p:spPr>
        <p:txBody>
          <a:bodyPr/>
          <a:lstStyle/>
          <a:p>
            <a:r>
              <a:rPr lang="en-IN" altLang="en-US" dirty="0">
                <a:latin typeface="Gill Sans MT" panose="020B0502020104020203" charset="0"/>
                <a:cs typeface="Gill Sans MT" panose="020B0502020104020203" charset="0"/>
              </a:rPr>
              <a:t>AGENDA</a:t>
            </a:r>
            <a:endParaRPr lang="en-IN" altLang="en-US" dirty="0">
              <a:latin typeface="Gill Sans MT" panose="020B0502020104020203" charset="0"/>
              <a:cs typeface="Gill Sans MT" panose="020B0502020104020203" charset="0"/>
            </a:endParaRPr>
          </a:p>
        </p:txBody>
      </p:sp>
      <p:sp>
        <p:nvSpPr>
          <p:cNvPr id="3" name="Content Placeholder 2"/>
          <p:cNvSpPr>
            <a:spLocks noGrp="1"/>
          </p:cNvSpPr>
          <p:nvPr>
            <p:ph sz="quarter" idx="13"/>
          </p:nvPr>
        </p:nvSpPr>
        <p:spPr>
          <a:xfrm>
            <a:off x="2673927" y="1634836"/>
            <a:ext cx="8967210" cy="4697702"/>
          </a:xfrm>
        </p:spPr>
        <p:txBody>
          <a:bodyPr>
            <a:noAutofit/>
          </a:bodyPr>
          <a:lstStyle/>
          <a:p>
            <a:pPr marL="342900" indent="-342900">
              <a:buFont typeface="Arial" panose="020B0604020202020204" pitchFamily="34" charset="0"/>
              <a:buChar char="•"/>
            </a:pPr>
            <a:r>
              <a:rPr lang="en-US" sz="2000" b="1" dirty="0" smtClean="0">
                <a:latin typeface="Comic Sans MS" panose="030F0702030302020204" pitchFamily="66" charset="0"/>
              </a:rPr>
              <a:t>Introduction</a:t>
            </a:r>
            <a:endParaRPr lang="en-US" sz="2000" b="1" dirty="0" smtClean="0">
              <a:latin typeface="Comic Sans MS" panose="030F0702030302020204" pitchFamily="66" charset="0"/>
            </a:endParaRPr>
          </a:p>
          <a:p>
            <a:pPr marL="342900" indent="-342900">
              <a:buFont typeface="Arial" panose="020B0604020202020204" pitchFamily="34" charset="0"/>
              <a:buChar char="•"/>
            </a:pPr>
            <a:r>
              <a:rPr lang="en-US" sz="2000" b="1" dirty="0" smtClean="0">
                <a:latin typeface="Comic Sans MS" panose="030F0702030302020204" pitchFamily="66" charset="0"/>
              </a:rPr>
              <a:t>Problem statement</a:t>
            </a:r>
            <a:endParaRPr lang="en-US" sz="2000" b="1" dirty="0" smtClean="0">
              <a:latin typeface="Comic Sans MS" panose="030F0702030302020204" pitchFamily="66" charset="0"/>
            </a:endParaRPr>
          </a:p>
          <a:p>
            <a:pPr marL="342900" indent="-342900">
              <a:buFont typeface="Arial" panose="020B0604020202020204" pitchFamily="34" charset="0"/>
              <a:buChar char="•"/>
            </a:pPr>
            <a:r>
              <a:rPr lang="en-US" sz="2000" b="1" dirty="0" smtClean="0">
                <a:latin typeface="Comic Sans MS" panose="030F0702030302020204" pitchFamily="66" charset="0"/>
              </a:rPr>
              <a:t>Project overview</a:t>
            </a:r>
            <a:endParaRPr lang="en-US" sz="2000" b="1" dirty="0" smtClean="0">
              <a:latin typeface="Comic Sans MS" panose="030F0702030302020204" pitchFamily="66" charset="0"/>
            </a:endParaRPr>
          </a:p>
          <a:p>
            <a:pPr marL="342900" indent="-342900">
              <a:buFont typeface="Arial" panose="020B0604020202020204" pitchFamily="34" charset="0"/>
              <a:buChar char="•"/>
            </a:pPr>
            <a:r>
              <a:rPr lang="en-IN" altLang="en-US" sz="2000" b="1" dirty="0" smtClean="0">
                <a:latin typeface="Comic Sans MS" panose="030F0702030302020204" pitchFamily="66" charset="0"/>
              </a:rPr>
              <a:t>Proposed solution</a:t>
            </a:r>
            <a:endParaRPr lang="en-IN" altLang="en-US" sz="2000" b="1" dirty="0" smtClean="0">
              <a:latin typeface="Comic Sans MS" panose="030F0702030302020204" pitchFamily="66" charset="0"/>
            </a:endParaRPr>
          </a:p>
          <a:p>
            <a:pPr marL="342900" indent="-342900">
              <a:buFont typeface="Arial" panose="020B0604020202020204" pitchFamily="34" charset="0"/>
              <a:buChar char="•"/>
            </a:pPr>
            <a:r>
              <a:rPr lang="en-IN" altLang="en-US" sz="2000" b="1" dirty="0" smtClean="0">
                <a:latin typeface="Comic Sans MS" panose="030F0702030302020204" pitchFamily="66" charset="0"/>
              </a:rPr>
              <a:t>Algorithm and development</a:t>
            </a:r>
            <a:endParaRPr lang="en-US" sz="2000" b="1" dirty="0" smtClean="0">
              <a:latin typeface="Comic Sans MS" panose="030F0702030302020204" pitchFamily="66" charset="0"/>
            </a:endParaRPr>
          </a:p>
          <a:p>
            <a:pPr marL="342900" indent="-342900">
              <a:buFont typeface="Arial" panose="020B0604020202020204" pitchFamily="34" charset="0"/>
              <a:buChar char="•"/>
            </a:pPr>
            <a:r>
              <a:rPr lang="en-US" sz="2000" b="1" dirty="0" smtClean="0">
                <a:latin typeface="Comic Sans MS" panose="030F0702030302020204" pitchFamily="66" charset="0"/>
              </a:rPr>
              <a:t>Result</a:t>
            </a:r>
            <a:endParaRPr lang="en-US" sz="2000" b="1" dirty="0" smtClean="0">
              <a:latin typeface="Comic Sans MS" panose="030F0702030302020204" pitchFamily="66" charset="0"/>
            </a:endParaRPr>
          </a:p>
          <a:p>
            <a:pPr marL="342900" indent="-342900">
              <a:buFont typeface="Arial" panose="020B0604020202020204" pitchFamily="34" charset="0"/>
              <a:buChar char="•"/>
            </a:pPr>
            <a:r>
              <a:rPr lang="en-IN" altLang="en-US" sz="2000" b="1" dirty="0" smtClean="0">
                <a:latin typeface="Comic Sans MS" panose="030F0702030302020204" pitchFamily="66" charset="0"/>
              </a:rPr>
              <a:t>Conclusion</a:t>
            </a:r>
            <a:r>
              <a:rPr lang="en-US" sz="2000" b="1" dirty="0" smtClean="0">
                <a:latin typeface="Comic Sans MS" panose="030F0702030302020204" pitchFamily="66" charset="0"/>
              </a:rPr>
              <a:t> </a:t>
            </a:r>
            <a:endParaRPr lang="en-US" sz="2400" b="1" dirty="0" smtClean="0">
              <a:latin typeface="Comic Sans MS" panose="030F0702030302020204" pitchFamily="66" charset="0"/>
            </a:endParaRPr>
          </a:p>
          <a:p>
            <a:endParaRPr lang="en-US" sz="2000" dirty="0">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74072" y="304736"/>
            <a:ext cx="5503572" cy="706645"/>
          </a:xfrm>
          <a:noFill/>
        </p:spPr>
        <p:txBody>
          <a:bodyPr anchor="ctr"/>
          <a:lstStyle/>
          <a:p>
            <a:r>
              <a:rPr lang="en-US" sz="3200" dirty="0" smtClean="0">
                <a:latin typeface="Comic Sans MS" panose="030F0702030302020204" pitchFamily="66" charset="0"/>
              </a:rPr>
              <a:t>INTRODUCTION</a:t>
            </a:r>
            <a:endParaRPr lang="en-US" sz="3200" dirty="0">
              <a:latin typeface="Comic Sans MS" panose="030F0702030302020204" pitchFamily="66" charset="0"/>
            </a:endParaRPr>
          </a:p>
        </p:txBody>
      </p:sp>
      <p:sp>
        <p:nvSpPr>
          <p:cNvPr id="8" name="TextBox 7"/>
          <p:cNvSpPr txBox="1"/>
          <p:nvPr/>
        </p:nvSpPr>
        <p:spPr>
          <a:xfrm>
            <a:off x="512618" y="1399306"/>
            <a:ext cx="7841673" cy="1754326"/>
          </a:xfrm>
          <a:prstGeom prst="rect">
            <a:avLst/>
          </a:prstGeom>
          <a:noFill/>
        </p:spPr>
        <p:txBody>
          <a:bodyPr wrap="square" rtlCol="0">
            <a:spAutoFit/>
          </a:bodyPr>
          <a:lstStyle/>
          <a:p>
            <a:r>
              <a:rPr lang="en-US" dirty="0" smtClean="0">
                <a:latin typeface="Comic Sans MS" panose="030F0702030302020204" pitchFamily="66" charset="0"/>
              </a:rPr>
              <a:t>Dog breed identification is a fascinating application of deep learning in computer vision. With the advancement of deep learning models, it has become possible to accurately classify dog breeds based on images. This technology has numerous practical applications, from assisting pet owners in identifying their dog's breed to aiding veterinarians in diagnosing genetic traits.</a:t>
            </a:r>
            <a:endParaRPr lang="en-US" dirty="0">
              <a:latin typeface="Comic Sans MS" panose="030F0702030302020204" pitchFamily="66" charset="0"/>
            </a:endParaRPr>
          </a:p>
        </p:txBody>
      </p:sp>
      <p:pic>
        <p:nvPicPr>
          <p:cNvPr id="13" name="Picture Placeholder 12" descr="fHrwebT.jpg"/>
          <p:cNvPicPr>
            <a:picLocks noGrp="1" noChangeAspect="1"/>
          </p:cNvPicPr>
          <p:nvPr>
            <p:ph type="pic" sz="quarter" idx="13"/>
          </p:nvPr>
        </p:nvPicPr>
        <p:blipFill>
          <a:blip r:embed="rId1" cstate="print"/>
          <a:srcRect t="29375" b="29375"/>
          <a:stretch>
            <a:fillRect/>
          </a:stretch>
        </p:blipFill>
        <p:spPr>
          <a:xfrm>
            <a:off x="8423564" y="1362340"/>
            <a:ext cx="3588327" cy="3771878"/>
          </a:xfrm>
          <a:prstGeom prst="rect">
            <a:avLst/>
          </a:prstGeom>
          <a:ln>
            <a:noFill/>
          </a:ln>
          <a:effectLst>
            <a:outerShdw blurRad="292100" dist="139700" dir="2700000" algn="tl" rotWithShape="0">
              <a:srgbClr val="333333">
                <a:alpha val="65000"/>
              </a:srgbClr>
            </a:outerShdw>
          </a:effectLst>
        </p:spPr>
      </p:pic>
      <p:sp>
        <p:nvSpPr>
          <p:cNvPr id="14" name="TextBox 13"/>
          <p:cNvSpPr txBox="1"/>
          <p:nvPr/>
        </p:nvSpPr>
        <p:spPr>
          <a:xfrm>
            <a:off x="595745" y="3200400"/>
            <a:ext cx="6664037" cy="2031325"/>
          </a:xfrm>
          <a:prstGeom prst="rect">
            <a:avLst/>
          </a:prstGeom>
          <a:noFill/>
        </p:spPr>
        <p:txBody>
          <a:bodyPr wrap="square" rtlCol="0">
            <a:spAutoFit/>
          </a:bodyPr>
          <a:lstStyle/>
          <a:p>
            <a:r>
              <a:rPr lang="en-US" dirty="0" smtClean="0">
                <a:latin typeface="Comic Sans MS" panose="030F0702030302020204" pitchFamily="66" charset="0"/>
              </a:rPr>
              <a:t>Dog breed identification is a fascinating application of deep learning, where advanced algorithms are trained to recognize and classify different breeds of dogs based on images. With the rise of deep learning techniques, particularly </a:t>
            </a:r>
            <a:r>
              <a:rPr lang="en-US" dirty="0" err="1" smtClean="0">
                <a:latin typeface="Comic Sans MS" panose="030F0702030302020204" pitchFamily="66" charset="0"/>
              </a:rPr>
              <a:t>Convolutional</a:t>
            </a:r>
            <a:r>
              <a:rPr lang="en-US" dirty="0" smtClean="0">
                <a:latin typeface="Comic Sans MS" panose="030F0702030302020204" pitchFamily="66" charset="0"/>
              </a:rPr>
              <a:t> Neural Networks (CNNs), accurate breed identification has become achievable even for a wide variety of dog </a:t>
            </a:r>
            <a:r>
              <a:rPr lang="en-US" dirty="0" smtClean="0">
                <a:latin typeface="Comic Sans MS" panose="030F0702030302020204" pitchFamily="66" charset="0"/>
              </a:rPr>
              <a:t>breeds.</a:t>
            </a:r>
            <a:endParaRPr lang="en-US" dirty="0">
              <a:latin typeface="Comic Sans MS" panose="030F0702030302020204"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0863" y="196901"/>
            <a:ext cx="6681210" cy="731354"/>
          </a:xfrm>
          <a:noFill/>
        </p:spPr>
        <p:txBody>
          <a:bodyPr>
            <a:noAutofit/>
          </a:bodyPr>
          <a:lstStyle/>
          <a:p>
            <a:r>
              <a:rPr lang="en-US" dirty="0" smtClean="0">
                <a:latin typeface="Franklin Gothic Demi" panose="020B0703020102020204" pitchFamily="34" charset="0"/>
              </a:rPr>
              <a:t>PROBLEM STATEMENT</a:t>
            </a:r>
            <a:endParaRPr lang="en-US" dirty="0">
              <a:latin typeface="Franklin Gothic Demi" panose="020B0703020102020204" pitchFamily="34" charset="0"/>
            </a:endParaRPr>
          </a:p>
        </p:txBody>
      </p:sp>
      <p:sp>
        <p:nvSpPr>
          <p:cNvPr id="3" name="Subtitle 2"/>
          <p:cNvSpPr>
            <a:spLocks noGrp="1"/>
          </p:cNvSpPr>
          <p:nvPr>
            <p:ph type="subTitle" idx="1"/>
          </p:nvPr>
        </p:nvSpPr>
        <p:spPr>
          <a:xfrm>
            <a:off x="630399" y="1108364"/>
            <a:ext cx="8458183" cy="8340437"/>
          </a:xfrm>
          <a:noFill/>
        </p:spPr>
        <p:txBody>
          <a:bodyPr/>
          <a:lstStyle/>
          <a:p>
            <a:r>
              <a:rPr lang="en-US" sz="2800" b="1" dirty="0" smtClean="0"/>
              <a:t>Key Objectives:</a:t>
            </a:r>
            <a:endParaRPr lang="en-US" sz="2800" dirty="0" smtClean="0"/>
          </a:p>
          <a:p>
            <a:pPr>
              <a:buFont typeface="Arial" panose="020B0604020202020204" pitchFamily="34" charset="0"/>
              <a:buChar char="•"/>
            </a:pPr>
            <a:r>
              <a:rPr lang="en-US" dirty="0" smtClean="0"/>
              <a:t>Collect and preprocess a dataset of dog images with labeled breeds.</a:t>
            </a:r>
            <a:endParaRPr lang="en-US" dirty="0" smtClean="0"/>
          </a:p>
          <a:p>
            <a:pPr>
              <a:buFont typeface="Arial" panose="020B0604020202020204" pitchFamily="34" charset="0"/>
              <a:buChar char="•"/>
            </a:pPr>
            <a:r>
              <a:rPr lang="en-US" dirty="0" smtClean="0"/>
              <a:t>Design and train a deep learning model capable of classifying dog breeds.</a:t>
            </a:r>
            <a:endParaRPr lang="en-US" dirty="0" smtClean="0"/>
          </a:p>
          <a:p>
            <a:pPr>
              <a:buFont typeface="Arial" panose="020B0604020202020204" pitchFamily="34" charset="0"/>
              <a:buChar char="•"/>
            </a:pPr>
            <a:r>
              <a:rPr lang="en-US" dirty="0" smtClean="0"/>
              <a:t>Evaluate the model's performance on a separate test dataset to assess accuracy and generalization.</a:t>
            </a:r>
            <a:endParaRPr lang="en-US" dirty="0" smtClean="0"/>
          </a:p>
          <a:p>
            <a:pPr>
              <a:buFont typeface="Arial" panose="020B0604020202020204" pitchFamily="34" charset="0"/>
              <a:buChar char="•"/>
            </a:pPr>
            <a:r>
              <a:rPr lang="en-US" dirty="0" smtClean="0"/>
              <a:t>Fine-tune the model and optimize </a:t>
            </a:r>
            <a:r>
              <a:rPr lang="en-US" dirty="0" err="1" smtClean="0"/>
              <a:t>hyperparameters</a:t>
            </a:r>
            <a:r>
              <a:rPr lang="en-US" dirty="0" smtClean="0"/>
              <a:t> to improve accuracy if necessary.</a:t>
            </a:r>
            <a:endParaRPr lang="en-US" dirty="0" smtClean="0"/>
          </a:p>
          <a:p>
            <a:pPr>
              <a:buFont typeface="Arial" panose="020B0604020202020204" pitchFamily="34" charset="0"/>
              <a:buChar char="•"/>
            </a:pPr>
            <a:r>
              <a:rPr lang="en-US" dirty="0" smtClean="0"/>
              <a:t>Deploy the model for practical use, allowing users to upload images and receive predictions of dog breeds.</a:t>
            </a:r>
            <a:endParaRPr lang="en-US" dirty="0" smtClean="0"/>
          </a:p>
          <a:p>
            <a:endParaRPr lang="en-US" dirty="0"/>
          </a:p>
        </p:txBody>
      </p:sp>
      <p:pic>
        <p:nvPicPr>
          <p:cNvPr id="8" name="Picture Placeholder 7" descr="images (1).jfif"/>
          <p:cNvPicPr>
            <a:picLocks noGrp="1" noChangeAspect="1"/>
          </p:cNvPicPr>
          <p:nvPr>
            <p:ph type="pic" sz="quarter" idx="13"/>
          </p:nvPr>
        </p:nvPicPr>
        <p:blipFill>
          <a:blip r:embed="rId1" cstate="print"/>
          <a:srcRect/>
          <a:stretch>
            <a:fillRect/>
          </a:stretch>
        </p:blipFill>
        <p:spPr>
          <a:xfrm>
            <a:off x="8783782" y="774859"/>
            <a:ext cx="3148872" cy="331223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545" y="498475"/>
            <a:ext cx="7960360" cy="669290"/>
          </a:xfrm>
        </p:spPr>
        <p:txBody>
          <a:bodyPr/>
          <a:lstStyle/>
          <a:p>
            <a:r>
              <a:rPr lang="en-US" dirty="0" smtClean="0">
                <a:latin typeface="+mn-lt"/>
                <a:cs typeface="+mn-lt"/>
              </a:rPr>
              <a:t>PROBLEM STATEMENT</a:t>
            </a:r>
            <a:endParaRPr lang="en-US" dirty="0">
              <a:latin typeface="+mn-lt"/>
              <a:cs typeface="+mn-lt"/>
            </a:endParaRPr>
          </a:p>
        </p:txBody>
      </p:sp>
      <p:sp>
        <p:nvSpPr>
          <p:cNvPr id="3" name="Content Placeholder 2"/>
          <p:cNvSpPr>
            <a:spLocks noGrp="1"/>
          </p:cNvSpPr>
          <p:nvPr>
            <p:ph idx="1"/>
          </p:nvPr>
        </p:nvSpPr>
        <p:spPr>
          <a:xfrm>
            <a:off x="636761" y="1341039"/>
            <a:ext cx="7929940" cy="3979625"/>
          </a:xfrm>
        </p:spPr>
        <p:txBody>
          <a:bodyPr/>
          <a:lstStyle/>
          <a:p>
            <a:r>
              <a:rPr lang="en-US" sz="2400" b="1" dirty="0" smtClean="0"/>
              <a:t>Expected Outcome: </a:t>
            </a:r>
            <a:endParaRPr lang="en-US" sz="2400" b="1" dirty="0" smtClean="0"/>
          </a:p>
          <a:p>
            <a:r>
              <a:rPr lang="en-US" dirty="0" smtClean="0"/>
              <a:t>The </a:t>
            </a:r>
            <a:r>
              <a:rPr lang="en-US" dirty="0" smtClean="0"/>
              <a:t>developed model should achieve a high accuracy rate in identifying dog breeds, demonstrating its effectiveness in real-world scenarios such as pet identification, breed recognition, and related applications.</a:t>
            </a:r>
            <a:endParaRPr lang="en-US" dirty="0" smtClean="0"/>
          </a:p>
          <a:p>
            <a:pPr>
              <a:buNone/>
            </a:pP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p:cNvPicPr>
            <a:picLocks noGrp="1" noChangeAspect="1"/>
          </p:cNvPicPr>
          <p:nvPr>
            <p:ph type="pic" sz="quarter" idx="13"/>
          </p:nvPr>
        </p:nvPicPr>
        <p:blipFill>
          <a:blip r:embed="rId1" cstate="print">
            <a:alphaModFix amt="45000"/>
            <a:extLst>
              <a:ext uri="{28A0092B-C50C-407E-A947-70E740481C1C}">
                <a14:useLocalDpi xmlns:a14="http://schemas.microsoft.com/office/drawing/2010/main" val="0"/>
              </a:ext>
            </a:extLst>
          </a:blip>
          <a:srcRect/>
          <a:stretch>
            <a:fillRect/>
          </a:stretch>
        </p:blipFill>
        <p:spPr/>
      </p:pic>
      <p:sp>
        <p:nvSpPr>
          <p:cNvPr id="7" name="Title 6"/>
          <p:cNvSpPr>
            <a:spLocks noGrp="1"/>
          </p:cNvSpPr>
          <p:nvPr>
            <p:ph type="ctrTitle"/>
          </p:nvPr>
        </p:nvSpPr>
        <p:spPr>
          <a:xfrm>
            <a:off x="207819" y="180109"/>
            <a:ext cx="7495308" cy="1108363"/>
          </a:xfrm>
        </p:spPr>
        <p:txBody>
          <a:bodyPr/>
          <a:lstStyle/>
          <a:p>
            <a:r>
              <a:rPr lang="en-US" dirty="0" smtClean="0">
                <a:latin typeface="Comic Sans MS" panose="030F0702030302020204" pitchFamily="66" charset="0"/>
              </a:rPr>
              <a:t>PROJECT OVERVIEW</a:t>
            </a:r>
            <a:endParaRPr lang="en-US" dirty="0">
              <a:latin typeface="Comic Sans MS" panose="030F0702030302020204" pitchFamily="66" charset="0"/>
            </a:endParaRPr>
          </a:p>
        </p:txBody>
      </p:sp>
      <p:sp>
        <p:nvSpPr>
          <p:cNvPr id="8" name="Subtitle 7"/>
          <p:cNvSpPr>
            <a:spLocks noGrp="1"/>
          </p:cNvSpPr>
          <p:nvPr>
            <p:ph type="subTitle" idx="1"/>
          </p:nvPr>
        </p:nvSpPr>
        <p:spPr>
          <a:xfrm>
            <a:off x="443345" y="1583112"/>
            <a:ext cx="9144000" cy="4111105"/>
          </a:xfrm>
        </p:spPr>
        <p:txBody>
          <a:bodyPr/>
          <a:lstStyle/>
          <a:p>
            <a:pPr algn="l"/>
            <a:r>
              <a:rPr lang="en-US" b="1" dirty="0" smtClean="0">
                <a:latin typeface="Franklin Gothic Demi" panose="020B0703020102020204" pitchFamily="34" charset="0"/>
              </a:rPr>
              <a:t>Problem Statement</a:t>
            </a:r>
            <a:r>
              <a:rPr lang="en-US" b="1" dirty="0" smtClean="0">
                <a:latin typeface="Franklin Gothic Demi" panose="020B0703020102020204" pitchFamily="34" charset="0"/>
              </a:rPr>
              <a:t>:</a:t>
            </a:r>
            <a:r>
              <a:rPr lang="en-US" dirty="0" smtClean="0">
                <a:latin typeface="Franklin Gothic Demi" panose="020B0703020102020204" pitchFamily="34" charset="0"/>
              </a:rPr>
              <a:t> </a:t>
            </a:r>
            <a:r>
              <a:rPr lang="en-US" dirty="0" smtClean="0">
                <a:latin typeface="Franklin Gothic Demi" panose="020B0703020102020204" pitchFamily="34" charset="0"/>
              </a:rPr>
              <a:t>The goal is to develop a deep learning model that can </a:t>
            </a:r>
            <a:r>
              <a:rPr lang="en-US" dirty="0" smtClean="0">
                <a:latin typeface="Franklin Gothic Demi" panose="020B0703020102020204" pitchFamily="34" charset="0"/>
              </a:rPr>
              <a:t>accurately</a:t>
            </a:r>
            <a:endParaRPr lang="en-US" dirty="0" smtClean="0">
              <a:latin typeface="Franklin Gothic Demi" panose="020B0703020102020204" pitchFamily="34" charset="0"/>
            </a:endParaRPr>
          </a:p>
          <a:p>
            <a:pPr algn="l"/>
            <a:r>
              <a:rPr lang="en-US" dirty="0" smtClean="0">
                <a:latin typeface="Franklin Gothic Demi" panose="020B0703020102020204" pitchFamily="34" charset="0"/>
              </a:rPr>
              <a:t>identify </a:t>
            </a:r>
            <a:r>
              <a:rPr lang="en-US" dirty="0" smtClean="0">
                <a:latin typeface="Franklin Gothic Demi" panose="020B0703020102020204" pitchFamily="34" charset="0"/>
              </a:rPr>
              <a:t>the breed of a dog given an image.</a:t>
            </a:r>
            <a:endParaRPr lang="en-US" dirty="0" smtClean="0">
              <a:latin typeface="Franklin Gothic Demi" panose="020B0703020102020204" pitchFamily="34" charset="0"/>
            </a:endParaRPr>
          </a:p>
          <a:p>
            <a:pPr algn="l"/>
            <a:r>
              <a:rPr lang="en-US" b="1" dirty="0" smtClean="0">
                <a:latin typeface="Franklin Gothic Demi" panose="020B0703020102020204" pitchFamily="34" charset="0"/>
              </a:rPr>
              <a:t>Data Collection:</a:t>
            </a:r>
            <a:r>
              <a:rPr lang="en-US" dirty="0" smtClean="0">
                <a:latin typeface="Franklin Gothic Demi" panose="020B0703020102020204" pitchFamily="34" charset="0"/>
              </a:rPr>
              <a:t> Gather a dataset of dog images with labeled breeds. This dataset should cover a wide range of dog breeds to ensure the model's accuracy across different breeds.</a:t>
            </a:r>
            <a:endParaRPr lang="en-US" dirty="0" smtClean="0">
              <a:latin typeface="Franklin Gothic Demi" panose="020B0703020102020204" pitchFamily="34" charset="0"/>
            </a:endParaRPr>
          </a:p>
          <a:p>
            <a:pPr algn="l"/>
            <a:r>
              <a:rPr lang="en-US" b="1" dirty="0" smtClean="0">
                <a:latin typeface="Franklin Gothic Demi" panose="020B0703020102020204" pitchFamily="34" charset="0"/>
              </a:rPr>
              <a:t>Data Preprocessing:</a:t>
            </a:r>
            <a:r>
              <a:rPr lang="en-US" dirty="0" smtClean="0">
                <a:latin typeface="Franklin Gothic Demi" panose="020B0703020102020204" pitchFamily="34" charset="0"/>
              </a:rPr>
              <a:t> Preprocess the images by resizing them to a uniform size, normalizing pixel values, and possibly augmenting the data to increase diversity and improve generalization.</a:t>
            </a:r>
            <a:endParaRPr lang="en-US" dirty="0" smtClean="0">
              <a:latin typeface="Franklin Gothic Demi" panose="020B0703020102020204" pitchFamily="34" charset="0"/>
            </a:endParaRPr>
          </a:p>
          <a:p>
            <a:pPr algn="l"/>
            <a:r>
              <a:rPr lang="en-US" b="1" dirty="0" smtClean="0">
                <a:latin typeface="Franklin Gothic Demi" panose="020B0703020102020204" pitchFamily="34" charset="0"/>
              </a:rPr>
              <a:t>Model Selection:</a:t>
            </a:r>
            <a:r>
              <a:rPr lang="en-US" dirty="0" smtClean="0">
                <a:latin typeface="Franklin Gothic Demi" panose="020B0703020102020204" pitchFamily="34" charset="0"/>
              </a:rPr>
              <a:t> Choose a deep learning model suitable for image classification tasks. </a:t>
            </a:r>
            <a:r>
              <a:rPr lang="en-US" dirty="0" err="1" smtClean="0">
                <a:latin typeface="Franklin Gothic Demi" panose="020B0703020102020204" pitchFamily="34" charset="0"/>
              </a:rPr>
              <a:t>Convolutional</a:t>
            </a:r>
            <a:r>
              <a:rPr lang="en-US" dirty="0" smtClean="0">
                <a:latin typeface="Franklin Gothic Demi" panose="020B0703020102020204" pitchFamily="34" charset="0"/>
              </a:rPr>
              <a:t> Neural Networks (CNNs) are commonly used for this purpose due to their ability to learn hierarchical features from images.</a:t>
            </a:r>
            <a:endParaRPr lang="en-US" dirty="0" smtClean="0">
              <a:latin typeface="Franklin Gothic Demi" panose="020B0703020102020204" pitchFamily="34" charset="0"/>
            </a:endParaRPr>
          </a:p>
          <a:p>
            <a:endParaRPr lang="en-US" dirty="0">
              <a:latin typeface="Franklin Gothic Demi" panose="020B0703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p:cNvPicPr>
            <a:picLocks noGrp="1" noChangeAspect="1"/>
          </p:cNvPicPr>
          <p:nvPr>
            <p:ph type="pic" sz="quarter" idx="13"/>
          </p:nvPr>
        </p:nvPicPr>
        <p:blipFill>
          <a:blip r:embed="rId1" cstate="print">
            <a:alphaModFix amt="45000"/>
            <a:extLst>
              <a:ext uri="{28A0092B-C50C-407E-A947-70E740481C1C}">
                <a14:useLocalDpi xmlns:a14="http://schemas.microsoft.com/office/drawing/2010/main" val="0"/>
              </a:ext>
            </a:extLst>
          </a:blip>
          <a:srcRect/>
          <a:stretch>
            <a:fillRect/>
          </a:stretch>
        </p:blipFill>
        <p:spPr/>
      </p:pic>
      <p:sp>
        <p:nvSpPr>
          <p:cNvPr id="7" name="Title 6"/>
          <p:cNvSpPr>
            <a:spLocks noGrp="1"/>
          </p:cNvSpPr>
          <p:nvPr>
            <p:ph type="ctrTitle"/>
          </p:nvPr>
        </p:nvSpPr>
        <p:spPr>
          <a:xfrm>
            <a:off x="207819" y="180109"/>
            <a:ext cx="7495308" cy="1108363"/>
          </a:xfrm>
        </p:spPr>
        <p:txBody>
          <a:bodyPr/>
          <a:lstStyle/>
          <a:p>
            <a:r>
              <a:rPr lang="en-US" dirty="0" smtClean="0">
                <a:latin typeface="Comic Sans MS" panose="030F0702030302020204" pitchFamily="66" charset="0"/>
              </a:rPr>
              <a:t>PROJECT OVERVIEW</a:t>
            </a:r>
            <a:endParaRPr lang="en-US" dirty="0">
              <a:latin typeface="Comic Sans MS" panose="030F0702030302020204" pitchFamily="66" charset="0"/>
            </a:endParaRPr>
          </a:p>
        </p:txBody>
      </p:sp>
      <p:sp>
        <p:nvSpPr>
          <p:cNvPr id="8" name="Subtitle 7"/>
          <p:cNvSpPr>
            <a:spLocks noGrp="1"/>
          </p:cNvSpPr>
          <p:nvPr>
            <p:ph type="subTitle" idx="1"/>
          </p:nvPr>
        </p:nvSpPr>
        <p:spPr>
          <a:xfrm>
            <a:off x="443345" y="1583112"/>
            <a:ext cx="9144000" cy="4111105"/>
          </a:xfrm>
        </p:spPr>
        <p:txBody>
          <a:bodyPr/>
          <a:lstStyle/>
          <a:p>
            <a:pPr algn="l"/>
            <a:r>
              <a:rPr lang="en-US" b="1" dirty="0" smtClean="0">
                <a:latin typeface="Franklin Gothic Demi" panose="020B0703020102020204" pitchFamily="34" charset="0"/>
              </a:rPr>
              <a:t>Model Training:</a:t>
            </a:r>
            <a:r>
              <a:rPr lang="en-US" dirty="0" smtClean="0">
                <a:latin typeface="Franklin Gothic Demi" panose="020B0703020102020204" pitchFamily="34" charset="0"/>
              </a:rPr>
              <a:t> Split the data into training, validation, and test sets. Train the chosen model on the training set and evaluate its performance on the validation set. Fine-tune </a:t>
            </a:r>
            <a:r>
              <a:rPr lang="en-US" dirty="0" err="1" smtClean="0">
                <a:latin typeface="Franklin Gothic Demi" panose="020B0703020102020204" pitchFamily="34" charset="0"/>
              </a:rPr>
              <a:t>hyperparameters</a:t>
            </a:r>
            <a:r>
              <a:rPr lang="en-US" dirty="0" smtClean="0">
                <a:latin typeface="Franklin Gothic Demi" panose="020B0703020102020204" pitchFamily="34" charset="0"/>
              </a:rPr>
              <a:t> and model architecture as needed to improve performance.</a:t>
            </a:r>
            <a:endParaRPr lang="en-US" dirty="0" smtClean="0">
              <a:latin typeface="Franklin Gothic Demi" panose="020B0703020102020204" pitchFamily="34" charset="0"/>
            </a:endParaRPr>
          </a:p>
          <a:p>
            <a:pPr algn="l"/>
            <a:r>
              <a:rPr lang="en-US" b="1" dirty="0" smtClean="0">
                <a:latin typeface="Franklin Gothic Demi" panose="020B0703020102020204" pitchFamily="34" charset="0"/>
              </a:rPr>
              <a:t>Evaluation:</a:t>
            </a:r>
            <a:r>
              <a:rPr lang="en-US" dirty="0" smtClean="0">
                <a:latin typeface="Franklin Gothic Demi" panose="020B0703020102020204" pitchFamily="34" charset="0"/>
              </a:rPr>
              <a:t> Evaluate the trained model on the test set to assess its accuracy, precision, recall, and other metrics. Analyze any misclassifications to identify areas for improvement.</a:t>
            </a:r>
            <a:endParaRPr lang="en-US" dirty="0" smtClean="0">
              <a:latin typeface="Franklin Gothic Demi" panose="020B0703020102020204" pitchFamily="34" charset="0"/>
            </a:endParaRPr>
          </a:p>
          <a:p>
            <a:pPr algn="l"/>
            <a:r>
              <a:rPr lang="en-US" b="1" dirty="0" smtClean="0">
                <a:latin typeface="Franklin Gothic Demi" panose="020B0703020102020204" pitchFamily="34" charset="0"/>
              </a:rPr>
              <a:t>Deployment:</a:t>
            </a:r>
            <a:r>
              <a:rPr lang="en-US" dirty="0" smtClean="0">
                <a:latin typeface="Franklin Gothic Demi" panose="020B0703020102020204" pitchFamily="34" charset="0"/>
              </a:rPr>
              <a:t> Once satisfied with the model's performance, deploy it for real-world use. Develop a user-friendly interface where users can upload dog images, and the model predicts the breed.</a:t>
            </a:r>
            <a:endParaRPr lang="en-US" dirty="0" smtClean="0">
              <a:latin typeface="Franklin Gothic Demi" panose="020B0703020102020204" pitchFamily="34" charset="0"/>
            </a:endParaRPr>
          </a:p>
          <a:p>
            <a:pPr algn="l"/>
            <a:r>
              <a:rPr lang="en-US" b="1" dirty="0" smtClean="0">
                <a:latin typeface="Franklin Gothic Demi" panose="020B0703020102020204" pitchFamily="34" charset="0"/>
              </a:rPr>
              <a:t>Continuous Improvement:</a:t>
            </a:r>
            <a:r>
              <a:rPr lang="en-US" dirty="0" smtClean="0">
                <a:latin typeface="Franklin Gothic Demi" panose="020B0703020102020204" pitchFamily="34" charset="0"/>
              </a:rPr>
              <a:t> Gather feedback from users and monitor the model's performance in production. Periodically retrain the model with new data to keep it up-to-date and improve accuracy over time.</a:t>
            </a:r>
            <a:endParaRPr lang="en-US" dirty="0" smtClean="0">
              <a:latin typeface="Franklin Gothic Demi" panose="020B0703020102020204" pitchFamily="34" charset="0"/>
            </a:endParaRPr>
          </a:p>
          <a:p>
            <a:pPr algn="l"/>
            <a:endParaRPr lang="en-US" dirty="0">
              <a:latin typeface="Franklin Gothic Demi" panose="020B0703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9260" y="285115"/>
            <a:ext cx="11090275" cy="379095"/>
          </a:xfrm>
        </p:spPr>
        <p:txBody>
          <a:bodyPr>
            <a:normAutofit fontScale="90000"/>
          </a:bodyPr>
          <a:lstStyle/>
          <a:p>
            <a:r>
              <a:rPr lang="en-IN" altLang="en-US" sz="3600" dirty="0">
                <a:latin typeface="Gill Sans MT" panose="020B0502020104020203" charset="0"/>
                <a:cs typeface="Gill Sans MT" panose="020B0502020104020203" charset="0"/>
              </a:rPr>
              <a:t>PROPOSED SOLUTION</a:t>
            </a:r>
            <a:endParaRPr lang="en-IN" altLang="en-US" sz="3600" dirty="0">
              <a:latin typeface="Gill Sans MT" panose="020B0502020104020203" charset="0"/>
              <a:cs typeface="Gill Sans MT" panose="020B0502020104020203" charset="0"/>
            </a:endParaRPr>
          </a:p>
        </p:txBody>
      </p:sp>
      <p:sp>
        <p:nvSpPr>
          <p:cNvPr id="6" name="Content Placeholder 5"/>
          <p:cNvSpPr>
            <a:spLocks noGrp="1"/>
          </p:cNvSpPr>
          <p:nvPr>
            <p:ph sz="half" idx="1"/>
          </p:nvPr>
        </p:nvSpPr>
        <p:spPr>
          <a:xfrm>
            <a:off x="550545" y="1002030"/>
            <a:ext cx="10968990" cy="3995420"/>
          </a:xfrm>
        </p:spPr>
        <p:txBody>
          <a:bodyPr>
            <a:noAutofit/>
          </a:bodyPr>
          <a:lstStyle/>
          <a:p>
            <a:r>
              <a:rPr lang="en-US" sz="2000" b="1" dirty="0">
                <a:latin typeface="+mn-ea"/>
                <a:cs typeface="+mn-ea"/>
              </a:rPr>
              <a:t>Research:</a:t>
            </a:r>
            <a:r>
              <a:rPr lang="en-US" sz="2000" dirty="0">
                <a:latin typeface="+mn-ea"/>
                <a:cs typeface="+mn-ea"/>
              </a:rPr>
              <a:t> Start by researching popular dog breeds and their characteristics, including size, temperament, exercise needs, grooming requirements, and common health issues.</a:t>
            </a:r>
            <a:endParaRPr lang="en-US" sz="2000" dirty="0">
              <a:latin typeface="+mn-ea"/>
              <a:cs typeface="+mn-ea"/>
            </a:endParaRPr>
          </a:p>
          <a:p>
            <a:r>
              <a:rPr lang="en-US" sz="2000" b="1" dirty="0">
                <a:latin typeface="+mn-ea"/>
                <a:cs typeface="+mn-ea"/>
              </a:rPr>
              <a:t>Visual Learning:</a:t>
            </a:r>
            <a:r>
              <a:rPr lang="en-US" sz="2000" dirty="0">
                <a:latin typeface="+mn-ea"/>
                <a:cs typeface="+mn-ea"/>
              </a:rPr>
              <a:t> Use images or infographics to associate each breed with its distinctive features, such as coat color, ear shape, and body structure.</a:t>
            </a:r>
            <a:endParaRPr lang="en-US" sz="2000" dirty="0">
              <a:latin typeface="+mn-ea"/>
              <a:cs typeface="+mn-ea"/>
            </a:endParaRPr>
          </a:p>
          <a:p>
            <a:r>
              <a:rPr lang="en-US" sz="2000" b="1" dirty="0">
                <a:latin typeface="+mn-ea"/>
                <a:cs typeface="+mn-ea"/>
              </a:rPr>
              <a:t>Classification:</a:t>
            </a:r>
            <a:r>
              <a:rPr lang="en-US" sz="2000" dirty="0">
                <a:latin typeface="+mn-ea"/>
                <a:cs typeface="+mn-ea"/>
              </a:rPr>
              <a:t> Group breeds based on similarities, such as working dogs, toy breeds, herding dogs, etc., to understand broader categories and their unique traits.</a:t>
            </a:r>
            <a:endParaRPr lang="en-US" sz="2000" dirty="0">
              <a:latin typeface="+mn-ea"/>
              <a:cs typeface="+mn-ea"/>
            </a:endParaRPr>
          </a:p>
          <a:p>
            <a:r>
              <a:rPr lang="en-US" sz="2000" b="1" dirty="0">
                <a:latin typeface="+mn-ea"/>
                <a:cs typeface="+mn-ea"/>
              </a:rPr>
              <a:t>Interactive Quizzes:</a:t>
            </a:r>
            <a:r>
              <a:rPr lang="en-US" sz="2000" dirty="0">
                <a:latin typeface="+mn-ea"/>
                <a:cs typeface="+mn-ea"/>
              </a:rPr>
              <a:t> Take online quizzes or use flashcards to test your knowledge and reinforce learning about different breeds</a:t>
            </a:r>
            <a:r>
              <a:rPr lang="en-IN" altLang="en-US" sz="2000" dirty="0">
                <a:latin typeface="+mn-ea"/>
                <a:cs typeface="+mn-ea"/>
              </a:rPr>
              <a:t>.</a:t>
            </a:r>
            <a:endParaRPr lang="en-US" sz="2000" dirty="0">
              <a:latin typeface="+mn-ea"/>
              <a:cs typeface="+mn-ea"/>
            </a:endParaRPr>
          </a:p>
          <a:p>
            <a:r>
              <a:rPr lang="en-US" sz="2000" b="1" dirty="0">
                <a:latin typeface="+mn-ea"/>
                <a:cs typeface="+mn-ea"/>
              </a:rPr>
              <a:t>Hands-On Experience: </a:t>
            </a:r>
            <a:r>
              <a:rPr lang="en-US" sz="2000" dirty="0">
                <a:latin typeface="+mn-ea"/>
                <a:cs typeface="+mn-ea"/>
              </a:rPr>
              <a:t>If possible, visit dog shows, shelters, or breed-specific events to observe breeds in person and interact with them to better understand their behaviors and characteristics.</a:t>
            </a:r>
            <a:endParaRPr lang="en-US" sz="2000" dirty="0">
              <a:latin typeface="+mn-ea"/>
              <a:cs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8300" y="274955"/>
            <a:ext cx="11090275" cy="754380"/>
          </a:xfrm>
        </p:spPr>
        <p:txBody>
          <a:bodyPr/>
          <a:lstStyle/>
          <a:p>
            <a:r>
              <a:rPr lang="en-IN" altLang="en-US" dirty="0">
                <a:latin typeface="Gill Sans MT" panose="020B0502020104020203" charset="0"/>
                <a:cs typeface="Gill Sans MT" panose="020B0502020104020203" charset="0"/>
              </a:rPr>
              <a:t>Algorithm and Development</a:t>
            </a:r>
            <a:endParaRPr lang="en-IN" altLang="en-US" dirty="0">
              <a:latin typeface="Gill Sans MT" panose="020B0502020104020203" charset="0"/>
              <a:cs typeface="Gill Sans MT" panose="020B0502020104020203" charset="0"/>
            </a:endParaRPr>
          </a:p>
        </p:txBody>
      </p:sp>
      <p:sp>
        <p:nvSpPr>
          <p:cNvPr id="6" name="Content Placeholder 5"/>
          <p:cNvSpPr>
            <a:spLocks noGrp="1"/>
          </p:cNvSpPr>
          <p:nvPr>
            <p:ph sz="half" idx="1"/>
          </p:nvPr>
        </p:nvSpPr>
        <p:spPr>
          <a:xfrm>
            <a:off x="854075" y="1144270"/>
            <a:ext cx="10118090" cy="4948555"/>
          </a:xfrm>
        </p:spPr>
        <p:txBody>
          <a:bodyPr>
            <a:noAutofit/>
          </a:bodyPr>
          <a:lstStyle/>
          <a:p>
            <a:pPr lvl="1"/>
            <a:r>
              <a:rPr lang="en-US" dirty="0"/>
              <a:t>Data Collection: Gather a large dataset of dog images, labeled with their respective breeds.</a:t>
            </a:r>
            <a:endParaRPr lang="en-US" dirty="0"/>
          </a:p>
          <a:p>
            <a:pPr lvl="1"/>
            <a:r>
              <a:rPr lang="en-US" dirty="0"/>
              <a:t>Preprocessing: Clean the data, resize images to a consistent size, and normalize pixel values.</a:t>
            </a:r>
            <a:endParaRPr lang="en-US" dirty="0"/>
          </a:p>
          <a:p>
            <a:pPr lvl="1"/>
            <a:r>
              <a:rPr lang="en-US" dirty="0"/>
              <a:t>Model Selection: Choose a suitable machine learning model such as a convolutional neural network (CNN) for image classification tasks.</a:t>
            </a:r>
            <a:endParaRPr lang="en-US" dirty="0"/>
          </a:p>
          <a:p>
            <a:pPr lvl="1"/>
            <a:r>
              <a:rPr lang="en-US" dirty="0"/>
              <a:t>Model Training: Train the model using the labeled data, optimizing for accuracy in predicting dog breeds.</a:t>
            </a:r>
            <a:endParaRPr lang="en-US" dirty="0"/>
          </a:p>
          <a:p>
            <a:pPr lvl="1"/>
            <a:r>
              <a:rPr lang="en-US" dirty="0"/>
              <a:t>Evaluation: Evaluate the model's performance on a separate test set to assess its accuracy and generalization ability.</a:t>
            </a:r>
            <a:endParaRPr lang="en-US" dirty="0"/>
          </a:p>
          <a:p>
            <a:pPr lvl="1"/>
            <a:r>
              <a:rPr lang="en-US" dirty="0"/>
              <a:t>Deployment: Once satisfied with the model's performance, deploy it to classify dog breeds in new images.</a:t>
            </a:r>
            <a:endParaRPr lang="en-US" dirty="0"/>
          </a:p>
        </p:txBody>
      </p:sp>
    </p:spTree>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7 9 F 1 1 1 E D 3 5 F 8 C C 4 7 9 4 4 9 6 0 9 E 8 A 0 9 2 3 A 6 "   m a : c o n t e n t T y p e V e r s i o n = " 2 8 "   m a : c o n t e n t T y p e D e s c r i p t i o n = " C r e a t e   a   n e w   d o c u m e n t . "   m a : c o n t e n t T y p e S c o p e = " "   m a : v e r s i o n I D = " 6 0 f 5 a 4 f 2 d 2 b 0 a b a d c f 5 3 2 d 4 8 e b f 9 c b 7 1 "   x m l n s : c t = " h t t p : / / s c h e m a s . m i c r o s o f t . c o m / o f f i c e / 2 0 0 6 / m e t a d a t a / c o n t e n t T y p e "   x m l n s : m a = " h t t p : / / s c h e m a s . m i c r o s o f t . c o m / o f f i c e / 2 0 0 6 / m e t a d a t a / p r o p e r t i e s / m e t a A t t r i b u t e s " >  
 < x s d : s c h e m a   t a r g e t N a m e s p a c e = " h t t p : / / s c h e m a s . m i c r o s o f t . c o m / o f f i c e / 2 0 0 6 / m e t a d a t a / p r o p e r t i e s "   m a : r o o t = " t r u e "   m a : f i e l d s I D = " 7 d d 7 8 1 2 9 e 6 a 1 8 1 1 f 8 4 8 0 7 a d 1 1 c 6 5 1 5 3 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e l e m e n t   r e f = " n s 2 : M e d i a S e r v i c e S y s t e m T a g 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3 2 "   n i l l a b l e = " t r u e "   m a : d i s p l a y N a m e = " M e d i a S e r v i c e S y s t e m T a g s "   m a : h i d d e n = " t r u e "   m a : i n t e r n a l N a m e = " M e d i a S e r v i c e S y s t e m T a g s "   m a : r e a d O n l y = " t r u e " >  
 < x s d : s i m p l e T y p e >  
 < x s d : r e s t r i c t i o n   b a s e = " d m s : N o t e " / > 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Props1.xml><?xml version="1.0" encoding="utf-8"?>
<ds:datastoreItem xmlns:ds="http://schemas.openxmlformats.org/officeDocument/2006/customXml" ds:itemID="{2F49CD38-5B57-4682-9FCE-B9174068D0AE}">
  <ds:schemaRefs/>
</ds:datastoreItem>
</file>

<file path=customXml/itemProps2.xml><?xml version="1.0" encoding="utf-8"?>
<ds:datastoreItem xmlns:ds="http://schemas.openxmlformats.org/officeDocument/2006/customXml" ds:itemID="{797783A8-901D-4F73-81D7-AA6841BEB3D7}">
  <ds:schemaRefs/>
</ds:datastoreItem>
</file>

<file path=customXml/itemProps3.xml><?xml version="1.0" encoding="utf-8"?>
<ds:datastoreItem xmlns:ds="http://schemas.openxmlformats.org/officeDocument/2006/customXml" ds:itemID="{1F342EE1-43E5-4AFB-895D-B61B9656DC14}">
  <ds:schemaRefs/>
</ds:datastoreItem>
</file>

<file path=docProps/app.xml><?xml version="1.0" encoding="utf-8"?>
<Properties xmlns="http://schemas.openxmlformats.org/officeDocument/2006/extended-properties" xmlns:vt="http://schemas.openxmlformats.org/officeDocument/2006/docPropsVTypes">
  <Template>3DFloatVTI</Template>
  <TotalTime>0</TotalTime>
  <Words>4940</Words>
  <Application>WPS Presentation</Application>
  <PresentationFormat>Custom</PresentationFormat>
  <Paragraphs>83</Paragraphs>
  <Slides>11</Slides>
  <Notes>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11</vt:i4>
      </vt:variant>
    </vt:vector>
  </HeadingPairs>
  <TitlesOfParts>
    <vt:vector size="30" baseType="lpstr">
      <vt:lpstr>Arial</vt:lpstr>
      <vt:lpstr>SimSun</vt:lpstr>
      <vt:lpstr>Wingdings</vt:lpstr>
      <vt:lpstr>Franklin Gothic Demi</vt:lpstr>
      <vt:lpstr>Comic Sans MS</vt:lpstr>
      <vt:lpstr>Gill Sans MT</vt:lpstr>
      <vt:lpstr>Microsoft YaHei</vt:lpstr>
      <vt:lpstr>Arial Unicode MS</vt:lpstr>
      <vt:lpstr>Walbaum Display</vt:lpstr>
      <vt:lpstr>SWAstro</vt:lpstr>
      <vt:lpstr>Calibri</vt:lpstr>
      <vt:lpstr>Gill Sans MT</vt:lpstr>
      <vt:lpstr>Tw Cen MT Condensed</vt:lpstr>
      <vt:lpstr>3ds Light</vt:lpstr>
      <vt:lpstr>Adobe Ming Std L</vt:lpstr>
      <vt:lpstr>Adobe Myungjo Std M</vt:lpstr>
      <vt:lpstr>Adobe Heiti Std R</vt:lpstr>
      <vt:lpstr>Adobe Pi Std</vt:lpstr>
      <vt:lpstr>3DFloatVTI</vt:lpstr>
      <vt:lpstr>DOG BREED IDENTIFICATION</vt:lpstr>
      <vt:lpstr>Agenda</vt:lpstr>
      <vt:lpstr>INTRODUCTION</vt:lpstr>
      <vt:lpstr>PROBLEM STATEMENT</vt:lpstr>
      <vt:lpstr>PROBLEM STATEMENT</vt:lpstr>
      <vt:lpstr>PROJECT OVERVIEW</vt:lpstr>
      <vt:lpstr>PROJECT OVERVIEW</vt:lpstr>
      <vt:lpstr>Effective delivery techniques</vt:lpstr>
      <vt:lpstr>Navigating Q&amp;A sessions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Lenovo</cp:lastModifiedBy>
  <cp:revision>15</cp:revision>
  <dcterms:created xsi:type="dcterms:W3CDTF">2023-12-19T21:03:00Z</dcterms:created>
  <dcterms:modified xsi:type="dcterms:W3CDTF">2024-04-05T13:41:19Z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56895F870436441CA9DEA555E104F126_13</vt:lpwstr>
  </property>
  <property fmtid="{D5CDD505-2E9C-101B-9397-08002B2CF9AE}" pid="5" name="KSOProductBuildVer">
    <vt:lpwstr>1033-12.2.0.13489</vt:lpwstr>
  </property>
</Properties>
</file>