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79" r:id="rId4"/>
    <p:sldId id="287" r:id="rId5"/>
    <p:sldId id="281" r:id="rId6"/>
    <p:sldId id="284" r:id="rId7"/>
    <p:sldId id="278" r:id="rId8"/>
    <p:sldId id="288" r:id="rId9"/>
    <p:sldId id="282" r:id="rId10"/>
    <p:sldId id="285" r:id="rId11"/>
    <p:sldId id="280" r:id="rId12"/>
    <p:sldId id="289" r:id="rId13"/>
    <p:sldId id="283"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8656" autoAdjust="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9284-7F17-474E-026D-052AACDF1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7FE6BE-F042-3D6D-F296-759640972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8DB35A-CA0B-11E5-6EDD-D7F444E177AB}"/>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EBFF13FC-A80C-5D7B-AB4C-CD0889A1C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F37CD-51E5-D5B7-CE19-EA0465175ADB}"/>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7156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AE30-752A-1957-757B-4E88DAC19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211E3-F3E2-4C1D-70C5-AFA4C406BF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3B4B5-0812-8C3C-E1E6-312D38214BCB}"/>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76675B07-D4DD-ACE3-1E48-10D161EDA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033A0-9A02-6A51-5C8B-D07A2FF181C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24975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34F4E-854D-78BB-EA1A-E5F34A56E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225D4-AAB7-FA47-3C59-2C4AC6393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46548-F534-053B-1132-500F1F72599F}"/>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210CA1B7-ED0B-39E8-8875-B0DEEE689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26E75-7C59-18B4-AD09-F716E2A116D0}"/>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38415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A94-E4ED-574B-2A7A-B98E9DA23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36D27-6004-D502-D136-B0A48540B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DE16C-3577-C61A-ED76-96F4CFBB395D}"/>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899340B8-8645-18F7-AA50-CE080E00C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77701-CB3F-7F7F-EBE3-00BFC7C3D1D4}"/>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3044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737F-09A8-25CE-102B-279B3A59C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99A25-9705-FFCF-DC34-6842C937C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32C00-95B7-DC26-7075-86D07D980379}"/>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CF7B1EF4-37A9-60E3-1346-1ABCA3BB0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6E93B-07CA-9DF8-8224-902D4F59D537}"/>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4640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66AD-2512-545A-E2FC-B4CA0152E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15891-E438-830C-0BF0-9AFF98730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F16A3-02C7-C466-66E6-9EA81F7A0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064406-1C98-12F5-20D1-B2B3CEF28BCC}"/>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6" name="Footer Placeholder 5">
            <a:extLst>
              <a:ext uri="{FF2B5EF4-FFF2-40B4-BE49-F238E27FC236}">
                <a16:creationId xmlns:a16="http://schemas.microsoft.com/office/drawing/2014/main" id="{A34A8E74-A2B9-E6B4-EC80-4130967EC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993D9-54A4-CB3C-2DEA-FE417E0F903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0709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E453-AE06-D867-5E59-3E532EB61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63831-5761-4D25-97D3-D951FA9A6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3A952-E438-C699-F294-9199667A1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621B6-221E-3BC1-4BC8-F7198BDCC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52824-D4EF-626B-2BF7-6D2669C70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F99ADF-4B4E-BCFA-8373-C30088EC3826}"/>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8" name="Footer Placeholder 7">
            <a:extLst>
              <a:ext uri="{FF2B5EF4-FFF2-40B4-BE49-F238E27FC236}">
                <a16:creationId xmlns:a16="http://schemas.microsoft.com/office/drawing/2014/main" id="{45532D3A-808E-5255-1C86-849EBF1B57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6888C-C80C-2A05-4EC6-DC83A19416C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640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451-78AD-64FB-CF83-89ABF60D6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6650B-D7AF-C9C2-50C3-72709B843A11}"/>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4" name="Footer Placeholder 3">
            <a:extLst>
              <a:ext uri="{FF2B5EF4-FFF2-40B4-BE49-F238E27FC236}">
                <a16:creationId xmlns:a16="http://schemas.microsoft.com/office/drawing/2014/main" id="{1B95B0EE-24FF-5B2B-D247-73A3AA938B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14622A-6E37-EE33-1043-C96DD1B53D8D}"/>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41945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08B64-7D7B-EC3B-15E6-3B71317F982E}"/>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3" name="Footer Placeholder 2">
            <a:extLst>
              <a:ext uri="{FF2B5EF4-FFF2-40B4-BE49-F238E27FC236}">
                <a16:creationId xmlns:a16="http://schemas.microsoft.com/office/drawing/2014/main" id="{1D400877-A747-21DC-C552-E3A30336E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792F6E-E001-3D2C-F7EB-A50EF79F714E}"/>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00025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71AE-1921-2E46-6361-330D941FD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7B70EB-33AB-C012-DD07-4F3387304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601BB-08B2-E1CD-3CD7-56796FFC7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A3F03-E54E-7F50-0BC6-232E9AFA303E}"/>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6" name="Footer Placeholder 5">
            <a:extLst>
              <a:ext uri="{FF2B5EF4-FFF2-40B4-BE49-F238E27FC236}">
                <a16:creationId xmlns:a16="http://schemas.microsoft.com/office/drawing/2014/main" id="{CE5FBDF2-2840-55F1-C2EF-CE2E31621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B5F6A-9422-7E16-6DF3-AA9372AE96F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63849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7970-E878-6BA0-D968-BA011015D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6CA464-9C7B-A6C1-D845-614A8E0D8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3E9AB1-09AC-E6C2-501D-3B6A997DE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D36-21E3-9AE4-480E-1C5376A7565D}"/>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6" name="Footer Placeholder 5">
            <a:extLst>
              <a:ext uri="{FF2B5EF4-FFF2-40B4-BE49-F238E27FC236}">
                <a16:creationId xmlns:a16="http://schemas.microsoft.com/office/drawing/2014/main" id="{2F7AFAE7-D010-4DCC-349E-93F9B1FE1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C8811-69C3-E49A-5E5E-4F03C1ACF238}"/>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76005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C41B3-E5AE-8939-1191-87E8EA80C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E05E0-B924-B704-B487-59082311B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1E06C-0C35-6ED0-EB3A-47FDC4C6E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D640B687-4DF1-E7BC-724E-AAE65B191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B2118C-4F10-42A5-1CAF-73CE72DF6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32179-49F6-430F-AA93-C58F698CD04B}" type="slidenum">
              <a:rPr lang="en-US" smtClean="0"/>
              <a:t>‹#›</a:t>
            </a:fld>
            <a:endParaRPr lang="en-US"/>
          </a:p>
        </p:txBody>
      </p:sp>
    </p:spTree>
    <p:extLst>
      <p:ext uri="{BB962C8B-B14F-4D97-AF65-F5344CB8AC3E}">
        <p14:creationId xmlns:p14="http://schemas.microsoft.com/office/powerpoint/2010/main" val="154878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1AB21A9-124E-DFDF-2348-A37DEBCB3B1F}"/>
              </a:ext>
            </a:extLst>
          </p:cNvPr>
          <p:cNvGraphicFramePr>
            <a:graphicFrameLocks noGrp="1"/>
          </p:cNvGraphicFramePr>
          <p:nvPr>
            <p:extLst>
              <p:ext uri="{D42A27DB-BD31-4B8C-83A1-F6EECF244321}">
                <p14:modId xmlns:p14="http://schemas.microsoft.com/office/powerpoint/2010/main" val="2888951473"/>
              </p:ext>
            </p:extLst>
          </p:nvPr>
        </p:nvGraphicFramePr>
        <p:xfrm>
          <a:off x="508747" y="1190669"/>
          <a:ext cx="10871250" cy="1529758"/>
        </p:xfrm>
        <a:graphic>
          <a:graphicData uri="http://schemas.openxmlformats.org/drawingml/2006/table">
            <a:tbl>
              <a:tblPr firstRow="1" bandRow="1">
                <a:tableStyleId>{5C22544A-7EE6-4342-B048-85BDC9FD1C3A}</a:tableStyleId>
              </a:tblPr>
              <a:tblGrid>
                <a:gridCol w="1003302">
                  <a:extLst>
                    <a:ext uri="{9D8B030D-6E8A-4147-A177-3AD203B41FA5}">
                      <a16:colId xmlns:a16="http://schemas.microsoft.com/office/drawing/2014/main" val="431744162"/>
                    </a:ext>
                  </a:extLst>
                </a:gridCol>
                <a:gridCol w="1578293">
                  <a:extLst>
                    <a:ext uri="{9D8B030D-6E8A-4147-A177-3AD203B41FA5}">
                      <a16:colId xmlns:a16="http://schemas.microsoft.com/office/drawing/2014/main" val="878933249"/>
                    </a:ext>
                  </a:extLst>
                </a:gridCol>
                <a:gridCol w="1578293">
                  <a:extLst>
                    <a:ext uri="{9D8B030D-6E8A-4147-A177-3AD203B41FA5}">
                      <a16:colId xmlns:a16="http://schemas.microsoft.com/office/drawing/2014/main" val="2698198240"/>
                    </a:ext>
                  </a:extLst>
                </a:gridCol>
                <a:gridCol w="1816672">
                  <a:extLst>
                    <a:ext uri="{9D8B030D-6E8A-4147-A177-3AD203B41FA5}">
                      <a16:colId xmlns:a16="http://schemas.microsoft.com/office/drawing/2014/main" val="1996170185"/>
                    </a:ext>
                  </a:extLst>
                </a:gridCol>
                <a:gridCol w="1692212">
                  <a:extLst>
                    <a:ext uri="{9D8B030D-6E8A-4147-A177-3AD203B41FA5}">
                      <a16:colId xmlns:a16="http://schemas.microsoft.com/office/drawing/2014/main" val="837598265"/>
                    </a:ext>
                  </a:extLst>
                </a:gridCol>
                <a:gridCol w="1578293">
                  <a:extLst>
                    <a:ext uri="{9D8B030D-6E8A-4147-A177-3AD203B41FA5}">
                      <a16:colId xmlns:a16="http://schemas.microsoft.com/office/drawing/2014/main" val="2254016677"/>
                    </a:ext>
                  </a:extLst>
                </a:gridCol>
                <a:gridCol w="1624185">
                  <a:extLst>
                    <a:ext uri="{9D8B030D-6E8A-4147-A177-3AD203B41FA5}">
                      <a16:colId xmlns:a16="http://schemas.microsoft.com/office/drawing/2014/main" val="853260286"/>
                    </a:ext>
                  </a:extLst>
                </a:gridCol>
              </a:tblGrid>
              <a:tr h="360414">
                <a:tc>
                  <a:txBody>
                    <a:bodyPr/>
                    <a:lstStyle/>
                    <a:p>
                      <a:endParaRPr lang="en-US" sz="1200" dirty="0"/>
                    </a:p>
                  </a:txBody>
                  <a:tcPr/>
                </a:tc>
                <a:tc>
                  <a:txBody>
                    <a:bodyPr/>
                    <a:lstStyle/>
                    <a:p>
                      <a:r>
                        <a:rPr lang="en-US" sz="1200" dirty="0"/>
                        <a:t>Logistic Regression</a:t>
                      </a:r>
                    </a:p>
                  </a:txBody>
                  <a:tcPr/>
                </a:tc>
                <a:tc>
                  <a:txBody>
                    <a:bodyPr/>
                    <a:lstStyle/>
                    <a:p>
                      <a:r>
                        <a:rPr lang="en-US" sz="1200" dirty="0"/>
                        <a:t>Random Forest</a:t>
                      </a:r>
                    </a:p>
                  </a:txBody>
                  <a:tcPr/>
                </a:tc>
                <a:tc>
                  <a:txBody>
                    <a:bodyPr/>
                    <a:lstStyle/>
                    <a:p>
                      <a:r>
                        <a:rPr lang="en-US" sz="1200" dirty="0"/>
                        <a:t>Support Vector Machines</a:t>
                      </a:r>
                    </a:p>
                  </a:txBody>
                  <a:tcPr/>
                </a:tc>
                <a:tc>
                  <a:txBody>
                    <a:bodyPr/>
                    <a:lstStyle/>
                    <a:p>
                      <a:r>
                        <a:rPr lang="en-US" sz="1200" dirty="0"/>
                        <a:t>Gradient Boosted Trees</a:t>
                      </a:r>
                    </a:p>
                  </a:txBody>
                  <a:tcPr/>
                </a:tc>
                <a:tc>
                  <a:txBody>
                    <a:bodyPr/>
                    <a:lstStyle/>
                    <a:p>
                      <a:r>
                        <a:rPr lang="en-US" sz="1200" dirty="0"/>
                        <a:t>Neural Network </a:t>
                      </a:r>
                    </a:p>
                  </a:txBody>
                  <a:tcPr/>
                </a:tc>
                <a:tc>
                  <a:txBody>
                    <a:bodyPr/>
                    <a:lstStyle/>
                    <a:p>
                      <a:r>
                        <a:rPr lang="en-US" sz="1200" dirty="0"/>
                        <a:t>LSTM Neural Network</a:t>
                      </a:r>
                    </a:p>
                  </a:txBody>
                  <a:tcPr/>
                </a:tc>
                <a:extLst>
                  <a:ext uri="{0D108BD9-81ED-4DB2-BD59-A6C34878D82A}">
                    <a16:rowId xmlns:a16="http://schemas.microsoft.com/office/drawing/2014/main" val="2308413330"/>
                  </a:ext>
                </a:extLst>
              </a:tr>
              <a:tr h="292336">
                <a:tc>
                  <a:txBody>
                    <a:bodyPr/>
                    <a:lstStyle/>
                    <a:p>
                      <a:r>
                        <a:rPr lang="en-US" sz="1200" dirty="0"/>
                        <a:t>Accuracy</a:t>
                      </a:r>
                    </a:p>
                  </a:txBody>
                  <a:tcPr/>
                </a:tc>
                <a:tc>
                  <a:txBody>
                    <a:bodyPr/>
                    <a:lstStyle/>
                    <a:p>
                      <a:r>
                        <a:rPr lang="en-US" sz="1200" b="0" i="0" kern="1200" dirty="0">
                          <a:solidFill>
                            <a:schemeClr val="dk1"/>
                          </a:solidFill>
                          <a:effectLst/>
                          <a:latin typeface="+mn-lt"/>
                          <a:ea typeface="+mn-ea"/>
                          <a:cs typeface="+mn-cs"/>
                        </a:rPr>
                        <a:t>0.9456521739130435</a:t>
                      </a:r>
                      <a:endParaRPr lang="en-US" sz="1200" dirty="0"/>
                    </a:p>
                  </a:txBody>
                  <a:tcPr/>
                </a:tc>
                <a:tc>
                  <a:txBody>
                    <a:bodyPr/>
                    <a:lstStyle/>
                    <a:p>
                      <a:r>
                        <a:rPr lang="en-US" sz="1200" b="0" i="0" kern="1200" dirty="0">
                          <a:solidFill>
                            <a:schemeClr val="dk1"/>
                          </a:solidFill>
                          <a:effectLst/>
                          <a:latin typeface="+mn-lt"/>
                          <a:ea typeface="+mn-ea"/>
                          <a:cs typeface="+mn-cs"/>
                        </a:rPr>
                        <a:t>0.9456521739130435</a:t>
                      </a:r>
                      <a:endParaRPr lang="en-US" sz="1200" dirty="0"/>
                    </a:p>
                  </a:txBody>
                  <a:tcPr/>
                </a:tc>
                <a:tc>
                  <a:txBody>
                    <a:bodyPr/>
                    <a:lstStyle/>
                    <a:p>
                      <a:r>
                        <a:rPr lang="en-US" sz="1200" b="0" i="0" kern="1200" dirty="0">
                          <a:solidFill>
                            <a:schemeClr val="dk1"/>
                          </a:solidFill>
                          <a:effectLst/>
                          <a:latin typeface="+mn-lt"/>
                          <a:ea typeface="+mn-ea"/>
                          <a:cs typeface="+mn-cs"/>
                        </a:rPr>
                        <a:t>0.9347826086956522</a:t>
                      </a:r>
                      <a:endParaRPr lang="en-US" sz="1200" dirty="0"/>
                    </a:p>
                  </a:txBody>
                  <a:tcPr/>
                </a:tc>
                <a:tc>
                  <a:txBody>
                    <a:bodyPr/>
                    <a:lstStyle/>
                    <a:p>
                      <a:r>
                        <a:rPr lang="en-US" sz="1200" b="0" i="0" kern="1200" dirty="0">
                          <a:solidFill>
                            <a:schemeClr val="dk1"/>
                          </a:solidFill>
                          <a:effectLst/>
                          <a:latin typeface="+mn-lt"/>
                          <a:ea typeface="+mn-ea"/>
                          <a:cs typeface="+mn-cs"/>
                        </a:rPr>
                        <a:t>0.8586956521739131</a:t>
                      </a:r>
                      <a:endParaRPr lang="en-US" sz="1200" dirty="0"/>
                    </a:p>
                  </a:txBody>
                  <a:tcPr/>
                </a:tc>
                <a:tc>
                  <a:txBody>
                    <a:bodyPr/>
                    <a:lstStyle/>
                    <a:p>
                      <a:r>
                        <a:rPr lang="en-US" sz="1200" b="0" i="0" kern="1200" dirty="0">
                          <a:solidFill>
                            <a:schemeClr val="dk1"/>
                          </a:solidFill>
                          <a:effectLst/>
                          <a:latin typeface="+mn-lt"/>
                          <a:ea typeface="+mn-ea"/>
                          <a:cs typeface="+mn-cs"/>
                        </a:rPr>
                        <a:t>0.95652174949646</a:t>
                      </a:r>
                      <a:endParaRPr lang="en-US" sz="1200" dirty="0"/>
                    </a:p>
                  </a:txBody>
                  <a:tcPr/>
                </a:tc>
                <a:tc>
                  <a:txBody>
                    <a:bodyPr/>
                    <a:lstStyle/>
                    <a:p>
                      <a:r>
                        <a:rPr lang="en-US" sz="1200" b="0" i="0" kern="1200" dirty="0">
                          <a:solidFill>
                            <a:schemeClr val="dk1"/>
                          </a:solidFill>
                          <a:effectLst/>
                          <a:latin typeface="+mn-lt"/>
                          <a:ea typeface="+mn-ea"/>
                          <a:cs typeface="+mn-cs"/>
                        </a:rPr>
                        <a:t>0.945652186870575</a:t>
                      </a:r>
                      <a:endParaRPr lang="en-US" sz="1200" dirty="0"/>
                    </a:p>
                  </a:txBody>
                  <a:tcPr/>
                </a:tc>
                <a:extLst>
                  <a:ext uri="{0D108BD9-81ED-4DB2-BD59-A6C34878D82A}">
                    <a16:rowId xmlns:a16="http://schemas.microsoft.com/office/drawing/2014/main" val="2567982587"/>
                  </a:ext>
                </a:extLst>
              </a:tr>
              <a:tr h="292336">
                <a:tc>
                  <a:txBody>
                    <a:bodyPr/>
                    <a:lstStyle/>
                    <a:p>
                      <a:r>
                        <a:rPr lang="en-US" sz="1200" dirty="0"/>
                        <a:t>Recall </a:t>
                      </a:r>
                    </a:p>
                  </a:txBody>
                  <a:tcPr/>
                </a:tc>
                <a:tc>
                  <a:txBody>
                    <a:bodyPr/>
                    <a:lstStyle/>
                    <a:p>
                      <a:r>
                        <a:rPr lang="en-US" sz="1200" b="0" i="0" kern="1200" dirty="0">
                          <a:solidFill>
                            <a:schemeClr val="dk1"/>
                          </a:solidFill>
                          <a:effectLst/>
                          <a:latin typeface="+mn-lt"/>
                          <a:ea typeface="+mn-ea"/>
                          <a:cs typeface="+mn-cs"/>
                        </a:rPr>
                        <a:t>0.9456521739130435</a:t>
                      </a:r>
                      <a:endParaRPr lang="en-US" sz="1200" dirty="0"/>
                    </a:p>
                  </a:txBody>
                  <a:tcPr/>
                </a:tc>
                <a:tc>
                  <a:txBody>
                    <a:bodyPr/>
                    <a:lstStyle/>
                    <a:p>
                      <a:r>
                        <a:rPr lang="en-US" sz="1200" b="0" i="0" kern="1200" dirty="0">
                          <a:solidFill>
                            <a:schemeClr val="dk1"/>
                          </a:solidFill>
                          <a:effectLst/>
                          <a:latin typeface="+mn-lt"/>
                          <a:ea typeface="+mn-ea"/>
                          <a:cs typeface="+mn-cs"/>
                        </a:rPr>
                        <a:t>0.9456521739130435</a:t>
                      </a:r>
                      <a:endParaRPr lang="en-US" sz="1200" dirty="0"/>
                    </a:p>
                  </a:txBody>
                  <a:tcPr/>
                </a:tc>
                <a:tc>
                  <a:txBody>
                    <a:bodyPr/>
                    <a:lstStyle/>
                    <a:p>
                      <a:r>
                        <a:rPr lang="en-US" sz="1200" b="0" i="0" kern="1200" dirty="0">
                          <a:solidFill>
                            <a:schemeClr val="dk1"/>
                          </a:solidFill>
                          <a:effectLst/>
                          <a:latin typeface="+mn-lt"/>
                          <a:ea typeface="+mn-ea"/>
                          <a:cs typeface="+mn-cs"/>
                        </a:rPr>
                        <a:t>0.9347826086956522</a:t>
                      </a:r>
                      <a:endParaRPr lang="en-US" sz="1200" dirty="0"/>
                    </a:p>
                  </a:txBody>
                  <a:tcPr/>
                </a:tc>
                <a:tc>
                  <a:txBody>
                    <a:bodyPr/>
                    <a:lstStyle/>
                    <a:p>
                      <a:r>
                        <a:rPr lang="en-US" sz="1200" b="0" i="0" kern="1200" dirty="0">
                          <a:solidFill>
                            <a:schemeClr val="dk1"/>
                          </a:solidFill>
                          <a:effectLst/>
                          <a:latin typeface="+mn-lt"/>
                          <a:ea typeface="+mn-ea"/>
                          <a:cs typeface="+mn-cs"/>
                        </a:rPr>
                        <a:t>0.8586956521739131</a:t>
                      </a:r>
                      <a:endParaRPr lang="en-US" sz="1200" dirty="0"/>
                    </a:p>
                  </a:txBody>
                  <a:tcPr/>
                </a:tc>
                <a:tc>
                  <a:txBody>
                    <a:bodyPr/>
                    <a:lstStyle/>
                    <a:p>
                      <a:r>
                        <a:rPr lang="en-US" sz="1200" b="0" i="0" kern="1200" dirty="0">
                          <a:solidFill>
                            <a:schemeClr val="dk1"/>
                          </a:solidFill>
                          <a:effectLst/>
                          <a:latin typeface="+mn-lt"/>
                          <a:ea typeface="+mn-ea"/>
                          <a:cs typeface="+mn-cs"/>
                        </a:rPr>
                        <a:t>0.9230769276618958</a:t>
                      </a:r>
                      <a:endParaRPr lang="en-US" sz="1200" dirty="0"/>
                    </a:p>
                  </a:txBody>
                  <a:tcPr/>
                </a:tc>
                <a:tc>
                  <a:txBody>
                    <a:bodyPr/>
                    <a:lstStyle/>
                    <a:p>
                      <a:r>
                        <a:rPr lang="en-US" sz="1200" b="0" i="0" kern="1200" dirty="0">
                          <a:solidFill>
                            <a:schemeClr val="dk1"/>
                          </a:solidFill>
                          <a:effectLst/>
                          <a:latin typeface="+mn-lt"/>
                          <a:ea typeface="+mn-ea"/>
                          <a:cs typeface="+mn-cs"/>
                        </a:rPr>
                        <a:t>0.9230769276618958</a:t>
                      </a:r>
                      <a:endParaRPr lang="en-US" sz="1200" dirty="0"/>
                    </a:p>
                  </a:txBody>
                  <a:tcPr/>
                </a:tc>
                <a:extLst>
                  <a:ext uri="{0D108BD9-81ED-4DB2-BD59-A6C34878D82A}">
                    <a16:rowId xmlns:a16="http://schemas.microsoft.com/office/drawing/2014/main" val="1823178824"/>
                  </a:ext>
                </a:extLst>
              </a:tr>
              <a:tr h="292336">
                <a:tc>
                  <a:txBody>
                    <a:bodyPr/>
                    <a:lstStyle/>
                    <a:p>
                      <a:r>
                        <a:rPr lang="en-US" sz="1200" dirty="0"/>
                        <a:t>Precision</a:t>
                      </a:r>
                    </a:p>
                  </a:txBody>
                  <a:tcPr/>
                </a:tc>
                <a:tc>
                  <a:txBody>
                    <a:bodyPr/>
                    <a:lstStyle/>
                    <a:p>
                      <a:r>
                        <a:rPr lang="en-US" sz="1200" b="0" i="0" kern="1200" dirty="0">
                          <a:solidFill>
                            <a:schemeClr val="dk1"/>
                          </a:solidFill>
                          <a:effectLst/>
                          <a:latin typeface="+mn-lt"/>
                          <a:ea typeface="+mn-ea"/>
                          <a:cs typeface="+mn-cs"/>
                        </a:rPr>
                        <a:t>0.9460212504938349</a:t>
                      </a:r>
                      <a:endParaRPr lang="en-US" sz="1200" dirty="0"/>
                    </a:p>
                  </a:txBody>
                  <a:tcPr/>
                </a:tc>
                <a:tc>
                  <a:txBody>
                    <a:bodyPr/>
                    <a:lstStyle/>
                    <a:p>
                      <a:r>
                        <a:rPr lang="en-US" sz="1200" b="0" i="0" kern="1200" dirty="0">
                          <a:solidFill>
                            <a:schemeClr val="dk1"/>
                          </a:solidFill>
                          <a:effectLst/>
                          <a:latin typeface="+mn-lt"/>
                          <a:ea typeface="+mn-ea"/>
                          <a:cs typeface="+mn-cs"/>
                        </a:rPr>
                        <a:t>0.9480200573657167</a:t>
                      </a:r>
                      <a:endParaRPr lang="en-US" sz="1200" dirty="0"/>
                    </a:p>
                  </a:txBody>
                  <a:tcPr/>
                </a:tc>
                <a:tc>
                  <a:txBody>
                    <a:bodyPr/>
                    <a:lstStyle/>
                    <a:p>
                      <a:r>
                        <a:rPr lang="en-US" sz="1200" b="0" i="0" kern="1200" dirty="0">
                          <a:solidFill>
                            <a:schemeClr val="dk1"/>
                          </a:solidFill>
                          <a:effectLst/>
                          <a:latin typeface="+mn-lt"/>
                          <a:ea typeface="+mn-ea"/>
                          <a:cs typeface="+mn-cs"/>
                        </a:rPr>
                        <a:t>0.9388175230566534</a:t>
                      </a:r>
                      <a:endParaRPr lang="en-US" sz="1200" dirty="0"/>
                    </a:p>
                  </a:txBody>
                  <a:tcPr/>
                </a:tc>
                <a:tc>
                  <a:txBody>
                    <a:bodyPr/>
                    <a:lstStyle/>
                    <a:p>
                      <a:r>
                        <a:rPr lang="en-US" sz="1200" b="0" i="0" kern="1200" dirty="0">
                          <a:solidFill>
                            <a:schemeClr val="dk1"/>
                          </a:solidFill>
                          <a:effectLst/>
                          <a:latin typeface="+mn-lt"/>
                          <a:ea typeface="+mn-ea"/>
                          <a:cs typeface="+mn-cs"/>
                        </a:rPr>
                        <a:t>0.8614349683250448</a:t>
                      </a:r>
                      <a:endParaRPr lang="en-US" sz="1200" dirty="0"/>
                    </a:p>
                  </a:txBody>
                  <a:tcPr/>
                </a:tc>
                <a:tc>
                  <a:txBody>
                    <a:bodyPr/>
                    <a:lstStyle/>
                    <a:p>
                      <a:r>
                        <a:rPr lang="en-US" sz="1200" b="0" i="0" kern="1200" dirty="0">
                          <a:solidFill>
                            <a:schemeClr val="dk1"/>
                          </a:solidFill>
                          <a:effectLst/>
                          <a:latin typeface="+mn-lt"/>
                          <a:ea typeface="+mn-ea"/>
                          <a:cs typeface="+mn-cs"/>
                        </a:rPr>
                        <a:t>1.0</a:t>
                      </a:r>
                      <a:endParaRPr lang="en-US" sz="1200" dirty="0"/>
                    </a:p>
                  </a:txBody>
                  <a:tcPr/>
                </a:tc>
                <a:tc>
                  <a:txBody>
                    <a:bodyPr/>
                    <a:lstStyle/>
                    <a:p>
                      <a:r>
                        <a:rPr lang="en-US" sz="1200" b="0" i="0" kern="1200" dirty="0">
                          <a:solidFill>
                            <a:schemeClr val="dk1"/>
                          </a:solidFill>
                          <a:effectLst/>
                          <a:latin typeface="+mn-lt"/>
                          <a:ea typeface="+mn-ea"/>
                          <a:cs typeface="+mn-cs"/>
                        </a:rPr>
                        <a:t>0.9795918464660645</a:t>
                      </a:r>
                      <a:endParaRPr lang="en-US" sz="1200" dirty="0"/>
                    </a:p>
                  </a:txBody>
                  <a:tcPr/>
                </a:tc>
                <a:extLst>
                  <a:ext uri="{0D108BD9-81ED-4DB2-BD59-A6C34878D82A}">
                    <a16:rowId xmlns:a16="http://schemas.microsoft.com/office/drawing/2014/main" val="1966867558"/>
                  </a:ext>
                </a:extLst>
              </a:tr>
              <a:tr h="292336">
                <a:tc>
                  <a:txBody>
                    <a:bodyPr/>
                    <a:lstStyle/>
                    <a:p>
                      <a:r>
                        <a:rPr lang="en-US" sz="1200" dirty="0"/>
                        <a:t>F1score</a:t>
                      </a:r>
                    </a:p>
                  </a:txBody>
                  <a:tcPr/>
                </a:tc>
                <a:tc>
                  <a:txBody>
                    <a:bodyPr/>
                    <a:lstStyle/>
                    <a:p>
                      <a:r>
                        <a:rPr lang="en-US" sz="1200" b="0" i="0" kern="1200" dirty="0">
                          <a:solidFill>
                            <a:schemeClr val="dk1"/>
                          </a:solidFill>
                          <a:effectLst/>
                          <a:latin typeface="+mn-lt"/>
                          <a:ea typeface="+mn-ea"/>
                          <a:cs typeface="+mn-cs"/>
                        </a:rPr>
                        <a:t>0.9457238299225073</a:t>
                      </a:r>
                      <a:endParaRPr lang="en-US" sz="1200" dirty="0"/>
                    </a:p>
                  </a:txBody>
                  <a:tcPr/>
                </a:tc>
                <a:tc>
                  <a:txBody>
                    <a:bodyPr/>
                    <a:lstStyle/>
                    <a:p>
                      <a:r>
                        <a:rPr lang="en-US" sz="1200" b="0" i="0" kern="1200" dirty="0">
                          <a:solidFill>
                            <a:schemeClr val="dk1"/>
                          </a:solidFill>
                          <a:effectLst/>
                          <a:latin typeface="+mn-lt"/>
                          <a:ea typeface="+mn-ea"/>
                          <a:cs typeface="+mn-cs"/>
                        </a:rPr>
                        <a:t>0.9458272176091366</a:t>
                      </a:r>
                      <a:endParaRPr lang="en-US" sz="1200" dirty="0"/>
                    </a:p>
                  </a:txBody>
                  <a:tcPr/>
                </a:tc>
                <a:tc>
                  <a:txBody>
                    <a:bodyPr/>
                    <a:lstStyle/>
                    <a:p>
                      <a:r>
                        <a:rPr lang="en-US" sz="1200" b="0" i="0" kern="1200" dirty="0">
                          <a:solidFill>
                            <a:schemeClr val="dk1"/>
                          </a:solidFill>
                          <a:effectLst/>
                          <a:latin typeface="+mn-lt"/>
                          <a:ea typeface="+mn-ea"/>
                          <a:cs typeface="+mn-cs"/>
                        </a:rPr>
                        <a:t>0.935031055900621</a:t>
                      </a:r>
                      <a:endParaRPr lang="en-US" sz="1200" dirty="0"/>
                    </a:p>
                  </a:txBody>
                  <a:tcPr/>
                </a:tc>
                <a:tc>
                  <a:txBody>
                    <a:bodyPr/>
                    <a:lstStyle/>
                    <a:p>
                      <a:r>
                        <a:rPr lang="en-US" sz="1200" b="0" i="0" kern="1200" dirty="0">
                          <a:solidFill>
                            <a:schemeClr val="dk1"/>
                          </a:solidFill>
                          <a:effectLst/>
                          <a:latin typeface="+mn-lt"/>
                          <a:ea typeface="+mn-ea"/>
                          <a:cs typeface="+mn-cs"/>
                        </a:rPr>
                        <a:t>0.8591507657837549</a:t>
                      </a:r>
                      <a:endParaRPr lang="en-US" sz="1200" dirty="0"/>
                    </a:p>
                  </a:txBody>
                  <a:tcPr/>
                </a:tc>
                <a:tc>
                  <a:txBody>
                    <a:bodyPr/>
                    <a:lstStyle/>
                    <a:p>
                      <a:r>
                        <a:rPr lang="en-US" sz="1200" b="0" i="0" kern="1200" dirty="0">
                          <a:solidFill>
                            <a:schemeClr val="dk1"/>
                          </a:solidFill>
                          <a:effectLst/>
                          <a:latin typeface="+mn-lt"/>
                          <a:ea typeface="+mn-ea"/>
                          <a:cs typeface="+mn-cs"/>
                        </a:rPr>
                        <a:t>0.9599999785423279</a:t>
                      </a:r>
                      <a:endParaRPr lang="en-US" sz="1200" dirty="0"/>
                    </a:p>
                  </a:txBody>
                  <a:tcPr/>
                </a:tc>
                <a:tc>
                  <a:txBody>
                    <a:bodyPr/>
                    <a:lstStyle/>
                    <a:p>
                      <a:r>
                        <a:rPr lang="en-US" sz="1200" b="0" i="0" kern="1200" dirty="0">
                          <a:solidFill>
                            <a:schemeClr val="dk1"/>
                          </a:solidFill>
                          <a:effectLst/>
                          <a:latin typeface="+mn-lt"/>
                          <a:ea typeface="+mn-ea"/>
                          <a:cs typeface="+mn-cs"/>
                        </a:rPr>
                        <a:t>0.9504950642585754</a:t>
                      </a:r>
                      <a:endParaRPr lang="en-US" sz="1200" dirty="0"/>
                    </a:p>
                  </a:txBody>
                  <a:tcPr/>
                </a:tc>
                <a:extLst>
                  <a:ext uri="{0D108BD9-81ED-4DB2-BD59-A6C34878D82A}">
                    <a16:rowId xmlns:a16="http://schemas.microsoft.com/office/drawing/2014/main" val="840306176"/>
                  </a:ext>
                </a:extLst>
              </a:tr>
            </a:tbl>
          </a:graphicData>
        </a:graphic>
      </p:graphicFrame>
      <p:sp>
        <p:nvSpPr>
          <p:cNvPr id="2" name="TextBox 1">
            <a:extLst>
              <a:ext uri="{FF2B5EF4-FFF2-40B4-BE49-F238E27FC236}">
                <a16:creationId xmlns:a16="http://schemas.microsoft.com/office/drawing/2014/main" id="{0EF5B4DF-F31F-297F-2DB0-5DC0359CB5E0}"/>
              </a:ext>
            </a:extLst>
          </p:cNvPr>
          <p:cNvSpPr txBox="1"/>
          <p:nvPr/>
        </p:nvSpPr>
        <p:spPr>
          <a:xfrm>
            <a:off x="0" y="0"/>
            <a:ext cx="12192000" cy="523220"/>
          </a:xfrm>
          <a:prstGeom prst="rect">
            <a:avLst/>
          </a:prstGeom>
          <a:noFill/>
        </p:spPr>
        <p:txBody>
          <a:bodyPr wrap="square" rtlCol="0">
            <a:spAutoFit/>
          </a:bodyPr>
          <a:lstStyle/>
          <a:p>
            <a:r>
              <a:rPr lang="en-US" sz="2800" dirty="0"/>
              <a:t>TRAINING METRICS FOR ALL MODELS</a:t>
            </a:r>
          </a:p>
        </p:txBody>
      </p:sp>
    </p:spTree>
    <p:extLst>
      <p:ext uri="{BB962C8B-B14F-4D97-AF65-F5344CB8AC3E}">
        <p14:creationId xmlns:p14="http://schemas.microsoft.com/office/powerpoint/2010/main" val="208735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1962190312"/>
              </p:ext>
            </p:extLst>
          </p:nvPr>
        </p:nvGraphicFramePr>
        <p:xfrm>
          <a:off x="155830" y="3170044"/>
          <a:ext cx="4726722" cy="1828800"/>
        </p:xfrm>
        <a:graphic>
          <a:graphicData uri="http://schemas.openxmlformats.org/drawingml/2006/table">
            <a:tbl>
              <a:tblPr firstRow="1" bandRow="1">
                <a:tableStyleId>{5C22544A-7EE6-4342-B048-85BDC9FD1C3A}</a:tableStyleId>
              </a:tblPr>
              <a:tblGrid>
                <a:gridCol w="1575574">
                  <a:extLst>
                    <a:ext uri="{9D8B030D-6E8A-4147-A177-3AD203B41FA5}">
                      <a16:colId xmlns:a16="http://schemas.microsoft.com/office/drawing/2014/main" val="3892237616"/>
                    </a:ext>
                  </a:extLst>
                </a:gridCol>
                <a:gridCol w="1575574">
                  <a:extLst>
                    <a:ext uri="{9D8B030D-6E8A-4147-A177-3AD203B41FA5}">
                      <a16:colId xmlns:a16="http://schemas.microsoft.com/office/drawing/2014/main" val="2100386984"/>
                    </a:ext>
                  </a:extLst>
                </a:gridCol>
                <a:gridCol w="1575574">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56%</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63%</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54%</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52%</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54%</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a:t>
            </a:r>
          </a:p>
        </p:txBody>
      </p:sp>
      <p:sp>
        <p:nvSpPr>
          <p:cNvPr id="5" name="TextBox 4">
            <a:extLst>
              <a:ext uri="{FF2B5EF4-FFF2-40B4-BE49-F238E27FC236}">
                <a16:creationId xmlns:a16="http://schemas.microsoft.com/office/drawing/2014/main" id="{1476A5DA-73CC-A8AF-3457-BA1086CE80FD}"/>
              </a:ext>
            </a:extLst>
          </p:cNvPr>
          <p:cNvSpPr txBox="1"/>
          <p:nvPr/>
        </p:nvSpPr>
        <p:spPr>
          <a:xfrm>
            <a:off x="76586" y="636921"/>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sp>
        <p:nvSpPr>
          <p:cNvPr id="3" name="TextBox 2">
            <a:extLst>
              <a:ext uri="{FF2B5EF4-FFF2-40B4-BE49-F238E27FC236}">
                <a16:creationId xmlns:a16="http://schemas.microsoft.com/office/drawing/2014/main" id="{B36B3F77-90A8-56D0-B1EA-50A19A8B0F3C}"/>
              </a:ext>
            </a:extLst>
          </p:cNvPr>
          <p:cNvSpPr txBox="1"/>
          <p:nvPr/>
        </p:nvSpPr>
        <p:spPr>
          <a:xfrm>
            <a:off x="60385" y="2750563"/>
            <a:ext cx="5994013" cy="369332"/>
          </a:xfrm>
          <a:prstGeom prst="rect">
            <a:avLst/>
          </a:prstGeom>
          <a:noFill/>
        </p:spPr>
        <p:txBody>
          <a:bodyPr wrap="none" rtlCol="0">
            <a:spAutoFit/>
          </a:bodyPr>
          <a:lstStyle/>
          <a:p>
            <a:r>
              <a:rPr lang="en-US" dirty="0"/>
              <a:t>The model is not familiar with this format of the conversation.</a:t>
            </a:r>
          </a:p>
        </p:txBody>
      </p:sp>
      <p:graphicFrame>
        <p:nvGraphicFramePr>
          <p:cNvPr id="6" name="Table 5">
            <a:extLst>
              <a:ext uri="{FF2B5EF4-FFF2-40B4-BE49-F238E27FC236}">
                <a16:creationId xmlns:a16="http://schemas.microsoft.com/office/drawing/2014/main" id="{F14BF573-90E4-0F61-1327-226F7AB5651B}"/>
              </a:ext>
            </a:extLst>
          </p:cNvPr>
          <p:cNvGraphicFramePr>
            <a:graphicFrameLocks noGrp="1"/>
          </p:cNvGraphicFramePr>
          <p:nvPr>
            <p:extLst>
              <p:ext uri="{D42A27DB-BD31-4B8C-83A1-F6EECF244321}">
                <p14:modId xmlns:p14="http://schemas.microsoft.com/office/powerpoint/2010/main" val="2592023672"/>
              </p:ext>
            </p:extLst>
          </p:nvPr>
        </p:nvGraphicFramePr>
        <p:xfrm>
          <a:off x="155828" y="932574"/>
          <a:ext cx="10568978" cy="1767840"/>
        </p:xfrm>
        <a:graphic>
          <a:graphicData uri="http://schemas.openxmlformats.org/drawingml/2006/table">
            <a:tbl>
              <a:tblPr firstRow="1" bandRow="1">
                <a:tableStyleId>{5C22544A-7EE6-4342-B048-85BDC9FD1C3A}</a:tableStyleId>
              </a:tblPr>
              <a:tblGrid>
                <a:gridCol w="970280">
                  <a:extLst>
                    <a:ext uri="{9D8B030D-6E8A-4147-A177-3AD203B41FA5}">
                      <a16:colId xmlns:a16="http://schemas.microsoft.com/office/drawing/2014/main" val="147599922"/>
                    </a:ext>
                  </a:extLst>
                </a:gridCol>
                <a:gridCol w="5317585">
                  <a:extLst>
                    <a:ext uri="{9D8B030D-6E8A-4147-A177-3AD203B41FA5}">
                      <a16:colId xmlns:a16="http://schemas.microsoft.com/office/drawing/2014/main" val="3523283076"/>
                    </a:ext>
                  </a:extLst>
                </a:gridCol>
                <a:gridCol w="428111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Batch Number</a:t>
                      </a:r>
                    </a:p>
                  </a:txBody>
                  <a:tcPr/>
                </a:tc>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pPr algn="ctr"/>
                      <a:r>
                        <a:rPr lang="en-US" sz="1000" b="0" dirty="0">
                          <a:solidFill>
                            <a:schemeClr val="tx1"/>
                          </a:solidFill>
                          <a:effectLst/>
                        </a:rPr>
                        <a:t>1</a:t>
                      </a:r>
                    </a:p>
                  </a:txBody>
                  <a:tcPr/>
                </a:tc>
                <a:tc>
                  <a:txBody>
                    <a:bodyPr/>
                    <a:lstStyle/>
                    <a:p>
                      <a:r>
                        <a:rPr lang="en-US" sz="1000" b="0" dirty="0">
                          <a:solidFill>
                            <a:schemeClr val="tx1"/>
                          </a:solidFill>
                          <a:effectLst/>
                        </a:rPr>
                        <a:t>Hi, I am calling from the English bank, my name is Maria.</a:t>
                      </a:r>
                    </a:p>
                  </a:txBody>
                  <a:tcPr/>
                </a:tc>
                <a:tc>
                  <a:txBody>
                    <a:bodyPr/>
                    <a:lstStyle/>
                    <a:p>
                      <a:r>
                        <a:rPr lang="en-US" sz="1000" b="0" dirty="0">
                          <a:solidFill>
                            <a:schemeClr val="tx1"/>
                          </a:solidFill>
                          <a:effectLst/>
                        </a:rPr>
                        <a:t>Hello, how can I help you?</a:t>
                      </a:r>
                    </a:p>
                  </a:txBody>
                  <a:tcPr/>
                </a:tc>
                <a:extLst>
                  <a:ext uri="{0D108BD9-81ED-4DB2-BD59-A6C34878D82A}">
                    <a16:rowId xmlns:a16="http://schemas.microsoft.com/office/drawing/2014/main" val="3871337990"/>
                  </a:ext>
                </a:extLst>
              </a:tr>
              <a:tr h="232501">
                <a:tc>
                  <a:txBody>
                    <a:bodyPr/>
                    <a:lstStyle/>
                    <a:p>
                      <a:pPr algn="ctr"/>
                      <a:r>
                        <a:rPr lang="en-US" sz="1000" b="0" dirty="0">
                          <a:solidFill>
                            <a:schemeClr val="tx1"/>
                          </a:solidFill>
                          <a:effectLst/>
                        </a:rPr>
                        <a:t>2</a:t>
                      </a:r>
                    </a:p>
                  </a:txBody>
                  <a:tcPr/>
                </a:tc>
                <a:tc>
                  <a:txBody>
                    <a:bodyPr/>
                    <a:lstStyle/>
                    <a:p>
                      <a:r>
                        <a:rPr lang="en-US" sz="1000" b="0" dirty="0">
                          <a:solidFill>
                            <a:schemeClr val="tx1"/>
                          </a:solidFill>
                          <a:effectLst/>
                        </a:rPr>
                        <a:t>The reason I am calling you today sir is to inform you about our new credit cards. Do you have any accounts with us at the moment?</a:t>
                      </a:r>
                    </a:p>
                  </a:txBody>
                  <a:tcPr/>
                </a:tc>
                <a:tc>
                  <a:txBody>
                    <a:bodyPr/>
                    <a:lstStyle/>
                    <a:p>
                      <a:r>
                        <a:rPr lang="en-US" sz="1000" b="0" dirty="0">
                          <a:solidFill>
                            <a:schemeClr val="tx1"/>
                          </a:solidFill>
                          <a:effectLst/>
                        </a:rPr>
                        <a:t>Yes, I do, but I am not sure I am interested in getting a credit card.</a:t>
                      </a:r>
                    </a:p>
                  </a:txBody>
                  <a:tcPr/>
                </a:tc>
                <a:extLst>
                  <a:ext uri="{0D108BD9-81ED-4DB2-BD59-A6C34878D82A}">
                    <a16:rowId xmlns:a16="http://schemas.microsoft.com/office/drawing/2014/main" val="22930698"/>
                  </a:ext>
                </a:extLst>
              </a:tr>
              <a:tr h="232501">
                <a:tc>
                  <a:txBody>
                    <a:bodyPr/>
                    <a:lstStyle/>
                    <a:p>
                      <a:pPr algn="ctr"/>
                      <a:r>
                        <a:rPr lang="en-US" sz="1000" b="0" dirty="0">
                          <a:solidFill>
                            <a:schemeClr val="tx1"/>
                          </a:solidFill>
                          <a:effectLst/>
                        </a:rPr>
                        <a:t>3</a:t>
                      </a:r>
                    </a:p>
                  </a:txBody>
                  <a:tcPr/>
                </a:tc>
                <a:tc>
                  <a:txBody>
                    <a:bodyPr/>
                    <a:lstStyle/>
                    <a:p>
                      <a:r>
                        <a:rPr lang="en-US" sz="1000" b="0" dirty="0">
                          <a:solidFill>
                            <a:schemeClr val="tx1"/>
                          </a:solidFill>
                          <a:effectLst/>
                        </a:rPr>
                        <a:t>Getting a credit card is a fantastic way to build up credit score with the bank. I recommend we find the perfect type of card for your sir.</a:t>
                      </a:r>
                    </a:p>
                  </a:txBody>
                  <a:tcPr/>
                </a:tc>
                <a:tc>
                  <a:txBody>
                    <a:bodyPr/>
                    <a:lstStyle/>
                    <a:p>
                      <a:r>
                        <a:rPr lang="en-US" sz="1000" b="0" dirty="0">
                          <a:solidFill>
                            <a:schemeClr val="tx1"/>
                          </a:solidFill>
                          <a:effectLst/>
                        </a:rPr>
                        <a:t>Ok, that seems interesting. I would like to do that please.</a:t>
                      </a:r>
                    </a:p>
                  </a:txBody>
                  <a:tcPr/>
                </a:tc>
                <a:extLst>
                  <a:ext uri="{0D108BD9-81ED-4DB2-BD59-A6C34878D82A}">
                    <a16:rowId xmlns:a16="http://schemas.microsoft.com/office/drawing/2014/main" val="1446474973"/>
                  </a:ext>
                </a:extLst>
              </a:tr>
              <a:tr h="232501">
                <a:tc>
                  <a:txBody>
                    <a:bodyPr/>
                    <a:lstStyle/>
                    <a:p>
                      <a:pPr algn="ctr"/>
                      <a:r>
                        <a:rPr lang="en-US" sz="1000" b="0" dirty="0">
                          <a:solidFill>
                            <a:schemeClr val="tx1"/>
                          </a:solidFill>
                          <a:effectLst/>
                        </a:rPr>
                        <a:t>4</a:t>
                      </a:r>
                    </a:p>
                  </a:txBody>
                  <a:tcPr/>
                </a:tc>
                <a:tc>
                  <a:txBody>
                    <a:bodyPr/>
                    <a:lstStyle/>
                    <a:p>
                      <a:r>
                        <a:rPr lang="en-US" sz="1000" b="0" dirty="0">
                          <a:solidFill>
                            <a:schemeClr val="tx1"/>
                          </a:solidFill>
                          <a:effectLst/>
                        </a:rPr>
                        <a:t>Fantastic sir, I will send you an email with our brochure about our most popular cards.</a:t>
                      </a:r>
                    </a:p>
                  </a:txBody>
                  <a:tcPr/>
                </a:tc>
                <a:tc>
                  <a:txBody>
                    <a:bodyPr/>
                    <a:lstStyle/>
                    <a:p>
                      <a:r>
                        <a:rPr lang="en-US" sz="1000" b="0" dirty="0">
                          <a:solidFill>
                            <a:schemeClr val="tx1"/>
                          </a:solidFill>
                          <a:effectLst/>
                        </a:rPr>
                        <a:t>Alright thank you, you can send it to the email I have registered with the bank.</a:t>
                      </a:r>
                    </a:p>
                  </a:txBody>
                  <a:tcPr/>
                </a:tc>
                <a:extLst>
                  <a:ext uri="{0D108BD9-81ED-4DB2-BD59-A6C34878D82A}">
                    <a16:rowId xmlns:a16="http://schemas.microsoft.com/office/drawing/2014/main" val="2090242424"/>
                  </a:ext>
                </a:extLst>
              </a:tr>
              <a:tr h="232501">
                <a:tc>
                  <a:txBody>
                    <a:bodyPr/>
                    <a:lstStyle/>
                    <a:p>
                      <a:pPr algn="ctr"/>
                      <a:r>
                        <a:rPr lang="en-US" sz="1000" b="0" dirty="0">
                          <a:solidFill>
                            <a:schemeClr val="tx1"/>
                          </a:solidFill>
                          <a:effectLst/>
                        </a:rPr>
                        <a:t>5</a:t>
                      </a:r>
                    </a:p>
                  </a:txBody>
                  <a:tcPr/>
                </a:tc>
                <a:tc>
                  <a:txBody>
                    <a:bodyPr/>
                    <a:lstStyle/>
                    <a:p>
                      <a:r>
                        <a:rPr lang="en-US" sz="1000" b="0" dirty="0">
                          <a:solidFill>
                            <a:schemeClr val="tx1"/>
                          </a:solidFill>
                          <a:effectLst/>
                        </a:rPr>
                        <a:t>Wonderful, is there anything else I can do for you today sir?</a:t>
                      </a:r>
                    </a:p>
                  </a:txBody>
                  <a:tcPr/>
                </a:tc>
                <a:tc>
                  <a:txBody>
                    <a:bodyPr/>
                    <a:lstStyle/>
                    <a:p>
                      <a:r>
                        <a:rPr lang="en-US" sz="1000" b="0" dirty="0">
                          <a:solidFill>
                            <a:schemeClr val="tx1"/>
                          </a:solidFill>
                          <a:effectLst/>
                        </a:rPr>
                        <a:t>No thank you, have a good day.</a:t>
                      </a:r>
                    </a:p>
                  </a:txBody>
                  <a:tcPr/>
                </a:tc>
                <a:extLst>
                  <a:ext uri="{0D108BD9-81ED-4DB2-BD59-A6C34878D82A}">
                    <a16:rowId xmlns:a16="http://schemas.microsoft.com/office/drawing/2014/main" val="2062566075"/>
                  </a:ext>
                </a:extLst>
              </a:tr>
            </a:tbl>
          </a:graphicData>
        </a:graphic>
      </p:graphicFrame>
    </p:spTree>
    <p:extLst>
      <p:ext uri="{BB962C8B-B14F-4D97-AF65-F5344CB8AC3E}">
        <p14:creationId xmlns:p14="http://schemas.microsoft.com/office/powerpoint/2010/main" val="241717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516427916"/>
              </p:ext>
            </p:extLst>
          </p:nvPr>
        </p:nvGraphicFramePr>
        <p:xfrm>
          <a:off x="332060" y="4458393"/>
          <a:ext cx="4464228" cy="2133600"/>
        </p:xfrm>
        <a:graphic>
          <a:graphicData uri="http://schemas.openxmlformats.org/drawingml/2006/table">
            <a:tbl>
              <a:tblPr firstRow="1" bandRow="1">
                <a:tableStyleId>{5C22544A-7EE6-4342-B048-85BDC9FD1C3A}</a:tableStyleId>
              </a:tblPr>
              <a:tblGrid>
                <a:gridCol w="1488076">
                  <a:extLst>
                    <a:ext uri="{9D8B030D-6E8A-4147-A177-3AD203B41FA5}">
                      <a16:colId xmlns:a16="http://schemas.microsoft.com/office/drawing/2014/main" val="3892237616"/>
                    </a:ext>
                  </a:extLst>
                </a:gridCol>
                <a:gridCol w="1488076">
                  <a:extLst>
                    <a:ext uri="{9D8B030D-6E8A-4147-A177-3AD203B41FA5}">
                      <a16:colId xmlns:a16="http://schemas.microsoft.com/office/drawing/2014/main" val="2100386984"/>
                    </a:ext>
                  </a:extLst>
                </a:gridCol>
                <a:gridCol w="1488076">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Scam</a:t>
                      </a:r>
                    </a:p>
                  </a:txBody>
                  <a:tcPr/>
                </a:tc>
                <a:tc>
                  <a:txBody>
                    <a:bodyPr/>
                    <a:lstStyle/>
                    <a:p>
                      <a:pPr algn="ctr"/>
                      <a:r>
                        <a:rPr lang="en-US" sz="1400" dirty="0"/>
                        <a:t>88%</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65%</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95%</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algn="ctr"/>
                      <a:r>
                        <a:rPr lang="en-US" sz="1400" dirty="0"/>
                        <a:t>Scam</a:t>
                      </a:r>
                    </a:p>
                  </a:txBody>
                  <a:tcPr/>
                </a:tc>
                <a:tc>
                  <a:txBody>
                    <a:bodyPr/>
                    <a:lstStyle/>
                    <a:p>
                      <a:pPr algn="ctr"/>
                      <a:r>
                        <a:rPr lang="en-US" sz="1400" dirty="0"/>
                        <a:t>98%</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algn="ctr"/>
                      <a:r>
                        <a:rPr lang="en-US" sz="1400" dirty="0"/>
                        <a:t>Scam </a:t>
                      </a:r>
                    </a:p>
                  </a:txBody>
                  <a:tcPr/>
                </a:tc>
                <a:tc>
                  <a:txBody>
                    <a:bodyPr/>
                    <a:lstStyle/>
                    <a:p>
                      <a:pPr algn="ctr"/>
                      <a:r>
                        <a:rPr lang="en-US" sz="1400" dirty="0"/>
                        <a:t>99%</a:t>
                      </a:r>
                    </a:p>
                  </a:txBody>
                  <a:tcPr/>
                </a:tc>
                <a:extLst>
                  <a:ext uri="{0D108BD9-81ED-4DB2-BD59-A6C34878D82A}">
                    <a16:rowId xmlns:a16="http://schemas.microsoft.com/office/drawing/2014/main" val="365522491"/>
                  </a:ext>
                </a:extLst>
              </a:tr>
              <a:tr h="179301">
                <a:tc>
                  <a:txBody>
                    <a:bodyPr/>
                    <a:lstStyle/>
                    <a:p>
                      <a:pPr algn="ctr"/>
                      <a:r>
                        <a:rPr lang="en-US" sz="1400" dirty="0"/>
                        <a:t>6</a:t>
                      </a:r>
                    </a:p>
                  </a:txBody>
                  <a:tcPr/>
                </a:tc>
                <a:tc>
                  <a:txBody>
                    <a:bodyPr/>
                    <a:lstStyle/>
                    <a:p>
                      <a:pPr algn="ctr"/>
                      <a:r>
                        <a:rPr lang="en-US" sz="1400" dirty="0"/>
                        <a:t>Scam</a:t>
                      </a:r>
                    </a:p>
                  </a:txBody>
                  <a:tcPr/>
                </a:tc>
                <a:tc>
                  <a:txBody>
                    <a:bodyPr/>
                    <a:lstStyle/>
                    <a:p>
                      <a:pPr algn="ctr"/>
                      <a:r>
                        <a:rPr lang="en-US" sz="1400" dirty="0"/>
                        <a:t>99%</a:t>
                      </a:r>
                    </a:p>
                  </a:txBody>
                  <a:tcPr/>
                </a:tc>
                <a:extLst>
                  <a:ext uri="{0D108BD9-81ED-4DB2-BD59-A6C34878D82A}">
                    <a16:rowId xmlns:a16="http://schemas.microsoft.com/office/drawing/2014/main" val="2411939542"/>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a:t>
            </a:r>
          </a:p>
        </p:txBody>
      </p:sp>
      <p:graphicFrame>
        <p:nvGraphicFramePr>
          <p:cNvPr id="9" name="Table 8">
            <a:extLst>
              <a:ext uri="{FF2B5EF4-FFF2-40B4-BE49-F238E27FC236}">
                <a16:creationId xmlns:a16="http://schemas.microsoft.com/office/drawing/2014/main" id="{E5DBF5DA-67E4-8BAD-B63A-E4CC206F44FE}"/>
              </a:ext>
            </a:extLst>
          </p:cNvPr>
          <p:cNvGraphicFramePr>
            <a:graphicFrameLocks noGrp="1"/>
          </p:cNvGraphicFramePr>
          <p:nvPr>
            <p:extLst>
              <p:ext uri="{D42A27DB-BD31-4B8C-83A1-F6EECF244321}">
                <p14:modId xmlns:p14="http://schemas.microsoft.com/office/powerpoint/2010/main" val="437826183"/>
              </p:ext>
            </p:extLst>
          </p:nvPr>
        </p:nvGraphicFramePr>
        <p:xfrm>
          <a:off x="332060" y="1079505"/>
          <a:ext cx="10981899" cy="2926080"/>
        </p:xfrm>
        <a:graphic>
          <a:graphicData uri="http://schemas.openxmlformats.org/drawingml/2006/table">
            <a:tbl>
              <a:tblPr firstRow="1" bandRow="1">
                <a:tableStyleId>{5C22544A-7EE6-4342-B048-85BDC9FD1C3A}</a:tableStyleId>
              </a:tblPr>
              <a:tblGrid>
                <a:gridCol w="1005205">
                  <a:extLst>
                    <a:ext uri="{9D8B030D-6E8A-4147-A177-3AD203B41FA5}">
                      <a16:colId xmlns:a16="http://schemas.microsoft.com/office/drawing/2014/main" val="2268027349"/>
                    </a:ext>
                  </a:extLst>
                </a:gridCol>
                <a:gridCol w="5411216">
                  <a:extLst>
                    <a:ext uri="{9D8B030D-6E8A-4147-A177-3AD203B41FA5}">
                      <a16:colId xmlns:a16="http://schemas.microsoft.com/office/drawing/2014/main" val="3523283076"/>
                    </a:ext>
                  </a:extLst>
                </a:gridCol>
                <a:gridCol w="4565478">
                  <a:extLst>
                    <a:ext uri="{9D8B030D-6E8A-4147-A177-3AD203B41FA5}">
                      <a16:colId xmlns:a16="http://schemas.microsoft.com/office/drawing/2014/main" val="1026576332"/>
                    </a:ext>
                  </a:extLst>
                </a:gridCol>
              </a:tblGrid>
              <a:tr h="143077">
                <a:tc>
                  <a:txBody>
                    <a:bodyPr/>
                    <a:lstStyle/>
                    <a:p>
                      <a:pPr algn="just"/>
                      <a:r>
                        <a:rPr lang="en-US" sz="1000" dirty="0">
                          <a:solidFill>
                            <a:schemeClr val="tx1"/>
                          </a:solidFill>
                        </a:rPr>
                        <a:t>Batch Number</a:t>
                      </a:r>
                    </a:p>
                  </a:txBody>
                  <a:tcPr/>
                </a:tc>
                <a:tc>
                  <a:txBody>
                    <a:bodyPr/>
                    <a:lstStyle/>
                    <a:p>
                      <a:pPr algn="just"/>
                      <a:r>
                        <a:rPr lang="en-US" sz="1000" dirty="0">
                          <a:solidFill>
                            <a:schemeClr val="tx1"/>
                          </a:solidFill>
                        </a:rPr>
                        <a:t>Attacker_Helper</a:t>
                      </a:r>
                    </a:p>
                  </a:txBody>
                  <a:tcPr/>
                </a:tc>
                <a:tc>
                  <a:txBody>
                    <a:bodyPr/>
                    <a:lstStyle/>
                    <a:p>
                      <a:pPr algn="just"/>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pPr algn="ctr"/>
                      <a:r>
                        <a:rPr lang="en-US" sz="1000" dirty="0">
                          <a:solidFill>
                            <a:schemeClr val="tx1"/>
                          </a:solidFill>
                        </a:rPr>
                        <a:t>1</a:t>
                      </a:r>
                    </a:p>
                  </a:txBody>
                  <a:tcPr/>
                </a:tc>
                <a:tc>
                  <a:txBody>
                    <a:bodyPr/>
                    <a:lstStyle/>
                    <a:p>
                      <a:pPr algn="just"/>
                      <a:r>
                        <a:rPr lang="en-US" sz="1000" dirty="0">
                          <a:solidFill>
                            <a:schemeClr val="tx1"/>
                          </a:solidFill>
                        </a:rPr>
                        <a:t>Good morning, sir! I'm calling from the hospital regarding your recent visit. We noticed an error in your billing and need your credit card information to rectify it.</a:t>
                      </a:r>
                    </a:p>
                  </a:txBody>
                  <a:tcPr/>
                </a:tc>
                <a:tc>
                  <a:txBody>
                    <a:bodyPr/>
                    <a:lstStyle/>
                    <a:p>
                      <a:pPr algn="just"/>
                      <a:r>
                        <a:rPr lang="en-US" sz="1000" dirty="0">
                          <a:solidFill>
                            <a:schemeClr val="tx1"/>
                          </a:solidFill>
                        </a:rPr>
                        <a:t>Hello, what seems to be the issue, can you provide more details about the error in question?</a:t>
                      </a:r>
                    </a:p>
                  </a:txBody>
                  <a:tcPr/>
                </a:tc>
                <a:extLst>
                  <a:ext uri="{0D108BD9-81ED-4DB2-BD59-A6C34878D82A}">
                    <a16:rowId xmlns:a16="http://schemas.microsoft.com/office/drawing/2014/main" val="3871337990"/>
                  </a:ext>
                </a:extLst>
              </a:tr>
              <a:tr h="232501">
                <a:tc>
                  <a:txBody>
                    <a:bodyPr/>
                    <a:lstStyle/>
                    <a:p>
                      <a:pPr algn="ctr"/>
                      <a:r>
                        <a:rPr lang="en-US" sz="1000" dirty="0">
                          <a:solidFill>
                            <a:schemeClr val="tx1"/>
                          </a:solidFill>
                        </a:rPr>
                        <a:t>2</a:t>
                      </a:r>
                    </a:p>
                  </a:txBody>
                  <a:tcPr/>
                </a:tc>
                <a:tc>
                  <a:txBody>
                    <a:bodyPr/>
                    <a:lstStyle/>
                    <a:p>
                      <a:pPr algn="just"/>
                      <a:r>
                        <a:rPr lang="en-US" sz="1000" dirty="0">
                          <a:solidFill>
                            <a:schemeClr val="tx1"/>
                          </a:solidFill>
                        </a:rPr>
                        <a:t>Absolutely, sir. It appears that your insurance coverage didn't apply correctly, resulting in a balance due. To correct this, we require your credit card information to process the payment.</a:t>
                      </a:r>
                    </a:p>
                  </a:txBody>
                  <a:tcPr/>
                </a:tc>
                <a:tc>
                  <a:txBody>
                    <a:bodyPr/>
                    <a:lstStyle/>
                    <a:p>
                      <a:pPr algn="just"/>
                      <a:r>
                        <a:rPr lang="en-US" sz="1000" dirty="0">
                          <a:solidFill>
                            <a:schemeClr val="tx1"/>
                          </a:solidFill>
                        </a:rPr>
                        <a:t>That is strange. Can't I just contact my insurance provider directly to sort this out?</a:t>
                      </a:r>
                    </a:p>
                  </a:txBody>
                  <a:tcPr/>
                </a:tc>
                <a:extLst>
                  <a:ext uri="{0D108BD9-81ED-4DB2-BD59-A6C34878D82A}">
                    <a16:rowId xmlns:a16="http://schemas.microsoft.com/office/drawing/2014/main" val="22930698"/>
                  </a:ext>
                </a:extLst>
              </a:tr>
              <a:tr h="232501">
                <a:tc>
                  <a:txBody>
                    <a:bodyPr/>
                    <a:lstStyle/>
                    <a:p>
                      <a:pPr algn="ctr"/>
                      <a:r>
                        <a:rPr lang="en-US" sz="1000" dirty="0">
                          <a:solidFill>
                            <a:schemeClr val="tx1"/>
                          </a:solidFill>
                        </a:rPr>
                        <a:t>3</a:t>
                      </a:r>
                    </a:p>
                  </a:txBody>
                  <a:tcPr/>
                </a:tc>
                <a:tc>
                  <a:txBody>
                    <a:bodyPr/>
                    <a:lstStyle/>
                    <a:p>
                      <a:pPr algn="just"/>
                      <a:r>
                        <a:rPr lang="en-US" sz="1000" dirty="0">
                          <a:solidFill>
                            <a:schemeClr val="tx1"/>
                          </a:solidFill>
                        </a:rPr>
                        <a:t>Ah, we understand your concern, but this is an urgent matter that requires immediate action. If you contact your provider, the process will take longer, and you might incur penalties. Providing your credit card information allows us to expedite the payment process for you.</a:t>
                      </a:r>
                    </a:p>
                  </a:txBody>
                  <a:tcPr/>
                </a:tc>
                <a:tc>
                  <a:txBody>
                    <a:bodyPr/>
                    <a:lstStyle/>
                    <a:p>
                      <a:pPr algn="just"/>
                      <a:r>
                        <a:rPr lang="en-US" sz="1000" dirty="0">
                          <a:solidFill>
                            <a:schemeClr val="tx1"/>
                          </a:solidFill>
                        </a:rPr>
                        <a:t>I see, but I'm still hesitant to provide my credit card details over the phone. Can I visit the hospital in person to settle the payment?</a:t>
                      </a:r>
                    </a:p>
                    <a:p>
                      <a:pPr algn="just"/>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pPr algn="ctr"/>
                      <a:r>
                        <a:rPr lang="en-US" sz="1000" dirty="0">
                          <a:solidFill>
                            <a:schemeClr val="tx1"/>
                          </a:solidFill>
                        </a:rPr>
                        <a:t>4</a:t>
                      </a:r>
                    </a:p>
                  </a:txBody>
                  <a:tcPr/>
                </a:tc>
                <a:tc>
                  <a:txBody>
                    <a:bodyPr/>
                    <a:lstStyle/>
                    <a:p>
                      <a:pPr algn="just"/>
                      <a:r>
                        <a:rPr lang="en-US" sz="1000" dirty="0">
                          <a:solidFill>
                            <a:schemeClr val="tx1"/>
                          </a:solidFill>
                        </a:rPr>
                        <a:t>Unfortunately, due to the current circumstances, we're unable to accommodate in-person visits. Rest assured, sir, our call is encrypted and secure. Your information will be handled with utmost confidentiality.</a:t>
                      </a:r>
                    </a:p>
                  </a:txBody>
                  <a:tcPr/>
                </a:tc>
                <a:tc>
                  <a:txBody>
                    <a:bodyPr/>
                    <a:lstStyle/>
                    <a:p>
                      <a:pPr algn="just"/>
                      <a:r>
                        <a:rPr lang="en-US" sz="1000" dirty="0">
                          <a:solidFill>
                            <a:schemeClr val="tx1"/>
                          </a:solidFill>
                        </a:rPr>
                        <a:t>Alright, I suppose I can give you my credit card information, but I request a confirmation receipt and that you delete the information afterward.</a:t>
                      </a:r>
                    </a:p>
                  </a:txBody>
                  <a:tcPr/>
                </a:tc>
                <a:extLst>
                  <a:ext uri="{0D108BD9-81ED-4DB2-BD59-A6C34878D82A}">
                    <a16:rowId xmlns:a16="http://schemas.microsoft.com/office/drawing/2014/main" val="2090242424"/>
                  </a:ext>
                </a:extLst>
              </a:tr>
              <a:tr h="232501">
                <a:tc>
                  <a:txBody>
                    <a:bodyPr/>
                    <a:lstStyle/>
                    <a:p>
                      <a:pPr algn="ctr"/>
                      <a:r>
                        <a:rPr lang="en-US" sz="1000" dirty="0">
                          <a:solidFill>
                            <a:schemeClr val="tx1"/>
                          </a:solidFill>
                        </a:rPr>
                        <a:t>5</a:t>
                      </a:r>
                    </a:p>
                  </a:txBody>
                  <a:tcPr/>
                </a:tc>
                <a:tc>
                  <a:txBody>
                    <a:bodyPr/>
                    <a:lstStyle/>
                    <a:p>
                      <a:pPr algn="just"/>
                      <a:r>
                        <a:rPr lang="en-US" sz="1000" dirty="0">
                          <a:solidFill>
                            <a:schemeClr val="tx1"/>
                          </a:solidFill>
                        </a:rPr>
                        <a:t>Of course, sir. We appreciate your cooperation. Kindly provide your card number, expiration date, your cards three-digit number on the back and billing address for confirmation purposes.</a:t>
                      </a:r>
                    </a:p>
                  </a:txBody>
                  <a:tcPr/>
                </a:tc>
                <a:tc>
                  <a:txBody>
                    <a:bodyPr/>
                    <a:lstStyle/>
                    <a:p>
                      <a:pPr algn="just"/>
                      <a:r>
                        <a:rPr lang="en-US" sz="1000" dirty="0">
                          <a:solidFill>
                            <a:schemeClr val="tx1"/>
                          </a:solidFill>
                        </a:rPr>
                        <a:t>Sure, the card number is [redacted], expiration date is [redacted], CVV is [redacted], and the billing address is 123 Main Street.</a:t>
                      </a:r>
                    </a:p>
                  </a:txBody>
                  <a:tcPr/>
                </a:tc>
                <a:extLst>
                  <a:ext uri="{0D108BD9-81ED-4DB2-BD59-A6C34878D82A}">
                    <a16:rowId xmlns:a16="http://schemas.microsoft.com/office/drawing/2014/main" val="2062566075"/>
                  </a:ext>
                </a:extLst>
              </a:tr>
              <a:tr h="232501">
                <a:tc>
                  <a:txBody>
                    <a:bodyPr/>
                    <a:lstStyle/>
                    <a:p>
                      <a:pPr algn="ctr"/>
                      <a:r>
                        <a:rPr lang="en-US" sz="1000" dirty="0">
                          <a:solidFill>
                            <a:schemeClr val="tx1"/>
                          </a:solidFill>
                        </a:rPr>
                        <a:t>6</a:t>
                      </a:r>
                    </a:p>
                  </a:txBody>
                  <a:tcPr/>
                </a:tc>
                <a:tc>
                  <a:txBody>
                    <a:bodyPr/>
                    <a:lstStyle/>
                    <a:p>
                      <a:pPr algn="just"/>
                      <a:r>
                        <a:rPr lang="en-US" sz="1000" dirty="0">
                          <a:solidFill>
                            <a:schemeClr val="tx1"/>
                          </a:solidFill>
                        </a:rPr>
                        <a:t>Thank you, sir. I've successfully processed the payment. You'll receive a confirmation receipt via email shortly. Is there anything else I can assist you with?</a:t>
                      </a:r>
                    </a:p>
                  </a:txBody>
                  <a:tcPr/>
                </a:tc>
                <a:tc>
                  <a:txBody>
                    <a:bodyPr/>
                    <a:lstStyle/>
                    <a:p>
                      <a:pPr algn="just"/>
                      <a:r>
                        <a:rPr lang="en-US" sz="1000" dirty="0">
                          <a:solidFill>
                            <a:schemeClr val="tx1"/>
                          </a:solidFill>
                        </a:rPr>
                        <a:t>No, that will be all. Thank you for your help.</a:t>
                      </a:r>
                    </a:p>
                  </a:txBody>
                  <a:tcPr/>
                </a:tc>
                <a:extLst>
                  <a:ext uri="{0D108BD9-81ED-4DB2-BD59-A6C34878D82A}">
                    <a16:rowId xmlns:a16="http://schemas.microsoft.com/office/drawing/2014/main" val="1818524890"/>
                  </a:ext>
                </a:extLst>
              </a:tr>
            </a:tbl>
          </a:graphicData>
        </a:graphic>
      </p:graphicFrame>
      <p:sp>
        <p:nvSpPr>
          <p:cNvPr id="2" name="TextBox 1">
            <a:extLst>
              <a:ext uri="{FF2B5EF4-FFF2-40B4-BE49-F238E27FC236}">
                <a16:creationId xmlns:a16="http://schemas.microsoft.com/office/drawing/2014/main" id="{45685C32-6E11-4A00-E46C-B2036D2A9834}"/>
              </a:ext>
            </a:extLst>
          </p:cNvPr>
          <p:cNvSpPr txBox="1"/>
          <p:nvPr/>
        </p:nvSpPr>
        <p:spPr>
          <a:xfrm>
            <a:off x="332060" y="705258"/>
            <a:ext cx="744114"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rPr>
              <a:t>SCAM</a:t>
            </a:r>
          </a:p>
        </p:txBody>
      </p:sp>
      <p:sp>
        <p:nvSpPr>
          <p:cNvPr id="3" name="TextBox 2">
            <a:extLst>
              <a:ext uri="{FF2B5EF4-FFF2-40B4-BE49-F238E27FC236}">
                <a16:creationId xmlns:a16="http://schemas.microsoft.com/office/drawing/2014/main" id="{E3A6CA0A-BE36-A130-99CC-EBB9FEB6E3F0}"/>
              </a:ext>
            </a:extLst>
          </p:cNvPr>
          <p:cNvSpPr txBox="1"/>
          <p:nvPr/>
        </p:nvSpPr>
        <p:spPr>
          <a:xfrm>
            <a:off x="259345" y="4005585"/>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103827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3402268251"/>
              </p:ext>
            </p:extLst>
          </p:nvPr>
        </p:nvGraphicFramePr>
        <p:xfrm>
          <a:off x="155829" y="4239314"/>
          <a:ext cx="8127999" cy="2438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92237616"/>
                    </a:ext>
                  </a:extLst>
                </a:gridCol>
                <a:gridCol w="2709333">
                  <a:extLst>
                    <a:ext uri="{9D8B030D-6E8A-4147-A177-3AD203B41FA5}">
                      <a16:colId xmlns:a16="http://schemas.microsoft.com/office/drawing/2014/main" val="2100386984"/>
                    </a:ext>
                  </a:extLst>
                </a:gridCol>
                <a:gridCol w="2709333">
                  <a:extLst>
                    <a:ext uri="{9D8B030D-6E8A-4147-A177-3AD203B41FA5}">
                      <a16:colId xmlns:a16="http://schemas.microsoft.com/office/drawing/2014/main" val="2471708999"/>
                    </a:ext>
                  </a:extLst>
                </a:gridCol>
              </a:tblGrid>
              <a:tr h="147371">
                <a:tc>
                  <a:txBody>
                    <a:bodyPr/>
                    <a:lstStyle/>
                    <a:p>
                      <a:r>
                        <a:rPr lang="en-US" sz="1400" dirty="0"/>
                        <a:t>Batch Number</a:t>
                      </a:r>
                    </a:p>
                  </a:txBody>
                  <a:tcPr/>
                </a:tc>
                <a:tc>
                  <a:txBody>
                    <a:bodyPr/>
                    <a:lstStyle/>
                    <a:p>
                      <a:r>
                        <a:rPr lang="en-US" sz="1400" dirty="0"/>
                        <a:t>Result</a:t>
                      </a:r>
                    </a:p>
                  </a:txBody>
                  <a:tcPr/>
                </a:tc>
                <a:tc>
                  <a:txBody>
                    <a:bodyPr/>
                    <a:lstStyle/>
                    <a:p>
                      <a:r>
                        <a:rPr lang="en-US" sz="1400" dirty="0"/>
                        <a:t>Probability</a:t>
                      </a:r>
                    </a:p>
                  </a:txBody>
                  <a:tcPr/>
                </a:tc>
                <a:extLst>
                  <a:ext uri="{0D108BD9-81ED-4DB2-BD59-A6C34878D82A}">
                    <a16:rowId xmlns:a16="http://schemas.microsoft.com/office/drawing/2014/main" val="3049934132"/>
                  </a:ext>
                </a:extLst>
              </a:tr>
              <a:tr h="179301">
                <a:tc>
                  <a:txBody>
                    <a:bodyPr/>
                    <a:lstStyle/>
                    <a:p>
                      <a:r>
                        <a:rPr lang="en-US" sz="1400" dirty="0"/>
                        <a:t>1</a:t>
                      </a:r>
                    </a:p>
                  </a:txBody>
                  <a:tcPr/>
                </a:tc>
                <a:tc>
                  <a:txBody>
                    <a:bodyPr/>
                    <a:lstStyle/>
                    <a:p>
                      <a:r>
                        <a:rPr lang="en-US" sz="1400" dirty="0"/>
                        <a:t>Non-Scam</a:t>
                      </a:r>
                    </a:p>
                  </a:txBody>
                  <a:tcPr/>
                </a:tc>
                <a:tc>
                  <a:txBody>
                    <a:bodyPr/>
                    <a:lstStyle/>
                    <a:p>
                      <a:r>
                        <a:rPr lang="en-US" sz="1400" dirty="0"/>
                        <a:t>62%</a:t>
                      </a:r>
                    </a:p>
                  </a:txBody>
                  <a:tcPr/>
                </a:tc>
                <a:extLst>
                  <a:ext uri="{0D108BD9-81ED-4DB2-BD59-A6C34878D82A}">
                    <a16:rowId xmlns:a16="http://schemas.microsoft.com/office/drawing/2014/main" val="1512097725"/>
                  </a:ext>
                </a:extLst>
              </a:tr>
              <a:tr h="179301">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96%</a:t>
                      </a:r>
                    </a:p>
                  </a:txBody>
                  <a:tcPr/>
                </a:tc>
                <a:extLst>
                  <a:ext uri="{0D108BD9-81ED-4DB2-BD59-A6C34878D82A}">
                    <a16:rowId xmlns:a16="http://schemas.microsoft.com/office/drawing/2014/main" val="3429545967"/>
                  </a:ext>
                </a:extLst>
              </a:tr>
              <a:tr h="179301">
                <a:tc>
                  <a:txBody>
                    <a:bodyPr/>
                    <a:lstStyle/>
                    <a:p>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90%</a:t>
                      </a:r>
                    </a:p>
                  </a:txBody>
                  <a:tcPr/>
                </a:tc>
                <a:extLst>
                  <a:ext uri="{0D108BD9-81ED-4DB2-BD59-A6C34878D82A}">
                    <a16:rowId xmlns:a16="http://schemas.microsoft.com/office/drawing/2014/main" val="1624593536"/>
                  </a:ext>
                </a:extLst>
              </a:tr>
              <a:tr h="179301">
                <a:tc>
                  <a:txBody>
                    <a:bodyPr/>
                    <a:lstStyle/>
                    <a:p>
                      <a:r>
                        <a:rPr lang="en-US"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94%</a:t>
                      </a:r>
                    </a:p>
                  </a:txBody>
                  <a:tcPr/>
                </a:tc>
                <a:extLst>
                  <a:ext uri="{0D108BD9-81ED-4DB2-BD59-A6C34878D82A}">
                    <a16:rowId xmlns:a16="http://schemas.microsoft.com/office/drawing/2014/main" val="3011693667"/>
                  </a:ext>
                </a:extLst>
              </a:tr>
              <a:tr h="179301">
                <a:tc>
                  <a:txBody>
                    <a:bodyPr/>
                    <a:lstStyle/>
                    <a:p>
                      <a:r>
                        <a:rPr lang="en-US"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88%</a:t>
                      </a:r>
                    </a:p>
                  </a:txBody>
                  <a:tcPr/>
                </a:tc>
                <a:extLst>
                  <a:ext uri="{0D108BD9-81ED-4DB2-BD59-A6C34878D82A}">
                    <a16:rowId xmlns:a16="http://schemas.microsoft.com/office/drawing/2014/main" val="365522491"/>
                  </a:ext>
                </a:extLst>
              </a:tr>
              <a:tr h="179301">
                <a:tc>
                  <a:txBody>
                    <a:bodyPr/>
                    <a:lstStyle/>
                    <a:p>
                      <a:r>
                        <a:rPr lang="en-US" sz="14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60%</a:t>
                      </a:r>
                    </a:p>
                  </a:txBody>
                  <a:tcPr/>
                </a:tc>
                <a:extLst>
                  <a:ext uri="{0D108BD9-81ED-4DB2-BD59-A6C34878D82A}">
                    <a16:rowId xmlns:a16="http://schemas.microsoft.com/office/drawing/2014/main" val="1166502279"/>
                  </a:ext>
                </a:extLst>
              </a:tr>
              <a:tr h="179301">
                <a:tc>
                  <a:txBody>
                    <a:bodyPr/>
                    <a:lstStyle/>
                    <a:p>
                      <a:r>
                        <a:rPr lang="en-US" sz="14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87%</a:t>
                      </a:r>
                    </a:p>
                  </a:txBody>
                  <a:tcPr/>
                </a:tc>
                <a:extLst>
                  <a:ext uri="{0D108BD9-81ED-4DB2-BD59-A6C34878D82A}">
                    <a16:rowId xmlns:a16="http://schemas.microsoft.com/office/drawing/2014/main" val="380387520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extLst>
              <p:ext uri="{D42A27DB-BD31-4B8C-83A1-F6EECF244321}">
                <p14:modId xmlns:p14="http://schemas.microsoft.com/office/powerpoint/2010/main" val="1100158964"/>
              </p:ext>
            </p:extLst>
          </p:nvPr>
        </p:nvGraphicFramePr>
        <p:xfrm>
          <a:off x="155828" y="932574"/>
          <a:ext cx="10568978" cy="2712720"/>
        </p:xfrm>
        <a:graphic>
          <a:graphicData uri="http://schemas.openxmlformats.org/drawingml/2006/table">
            <a:tbl>
              <a:tblPr firstRow="1" bandRow="1">
                <a:tableStyleId>{5C22544A-7EE6-4342-B048-85BDC9FD1C3A}</a:tableStyleId>
              </a:tblPr>
              <a:tblGrid>
                <a:gridCol w="970280">
                  <a:extLst>
                    <a:ext uri="{9D8B030D-6E8A-4147-A177-3AD203B41FA5}">
                      <a16:colId xmlns:a16="http://schemas.microsoft.com/office/drawing/2014/main" val="147599922"/>
                    </a:ext>
                  </a:extLst>
                </a:gridCol>
                <a:gridCol w="5317585">
                  <a:extLst>
                    <a:ext uri="{9D8B030D-6E8A-4147-A177-3AD203B41FA5}">
                      <a16:colId xmlns:a16="http://schemas.microsoft.com/office/drawing/2014/main" val="3523283076"/>
                    </a:ext>
                  </a:extLst>
                </a:gridCol>
                <a:gridCol w="428111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Batch Number</a:t>
                      </a:r>
                    </a:p>
                  </a:txBody>
                  <a:tcPr>
                    <a:solidFill>
                      <a:schemeClr val="bg2">
                        <a:lumMod val="75000"/>
                      </a:schemeClr>
                    </a:solidFill>
                  </a:tcPr>
                </a:tc>
                <a:tc>
                  <a:txBody>
                    <a:bodyPr/>
                    <a:lstStyle/>
                    <a:p>
                      <a:r>
                        <a:rPr lang="en-US" sz="1000" dirty="0">
                          <a:solidFill>
                            <a:schemeClr val="tx1"/>
                          </a:solidFill>
                        </a:rPr>
                        <a:t>Attacker_Helper</a:t>
                      </a:r>
                    </a:p>
                  </a:txBody>
                  <a:tcPr>
                    <a:solidFill>
                      <a:schemeClr val="bg2">
                        <a:lumMod val="75000"/>
                      </a:schemeClr>
                    </a:solidFill>
                  </a:tcPr>
                </a:tc>
                <a:tc>
                  <a:txBody>
                    <a:bodyPr/>
                    <a:lstStyle/>
                    <a:p>
                      <a:r>
                        <a:rPr lang="en-US" sz="1000" dirty="0">
                          <a:solidFill>
                            <a:schemeClr val="tx1"/>
                          </a:solidFill>
                        </a:rPr>
                        <a:t>Victim</a:t>
                      </a:r>
                    </a:p>
                  </a:txBody>
                  <a:tcPr>
                    <a:solidFill>
                      <a:schemeClr val="bg2">
                        <a:lumMod val="75000"/>
                      </a:schemeClr>
                    </a:solidFill>
                  </a:tcPr>
                </a:tc>
                <a:extLst>
                  <a:ext uri="{0D108BD9-81ED-4DB2-BD59-A6C34878D82A}">
                    <a16:rowId xmlns:a16="http://schemas.microsoft.com/office/drawing/2014/main" val="2788586197"/>
                  </a:ext>
                </a:extLst>
              </a:tr>
              <a:tr h="232501">
                <a:tc>
                  <a:txBody>
                    <a:bodyPr/>
                    <a:lstStyle/>
                    <a:p>
                      <a:pPr algn="ctr"/>
                      <a:r>
                        <a:rPr lang="en-US" sz="1000" b="0" dirty="0">
                          <a:solidFill>
                            <a:schemeClr val="tx1"/>
                          </a:solidFill>
                          <a:effectLst/>
                        </a:rPr>
                        <a:t>1</a:t>
                      </a:r>
                    </a:p>
                  </a:txBody>
                  <a:tcPr>
                    <a:solidFill>
                      <a:schemeClr val="bg2">
                        <a:lumMod val="90000"/>
                      </a:schemeClr>
                    </a:solidFill>
                  </a:tcPr>
                </a:tc>
                <a:tc>
                  <a:txBody>
                    <a:bodyPr/>
                    <a:lstStyle/>
                    <a:p>
                      <a:r>
                        <a:rPr lang="en-US" sz="1000" b="0" dirty="0">
                          <a:solidFill>
                            <a:schemeClr val="tx1"/>
                          </a:solidFill>
                          <a:effectLst/>
                        </a:rPr>
                        <a:t>Good morning, sir, my name is George, and I am calling today from Microsoft customer support.</a:t>
                      </a:r>
                    </a:p>
                  </a:txBody>
                  <a:tcPr>
                    <a:solidFill>
                      <a:schemeClr val="bg2">
                        <a:lumMod val="90000"/>
                      </a:schemeClr>
                    </a:solidFill>
                  </a:tcPr>
                </a:tc>
                <a:tc>
                  <a:txBody>
                    <a:bodyPr/>
                    <a:lstStyle/>
                    <a:p>
                      <a:r>
                        <a:rPr lang="en-US" sz="1000" b="0" dirty="0">
                          <a:solidFill>
                            <a:schemeClr val="tx1"/>
                          </a:solidFill>
                          <a:effectLst/>
                        </a:rPr>
                        <a:t>Good morning, how can I help you?</a:t>
                      </a:r>
                    </a:p>
                  </a:txBody>
                  <a:tcPr>
                    <a:solidFill>
                      <a:schemeClr val="bg2">
                        <a:lumMod val="90000"/>
                      </a:schemeClr>
                    </a:solidFill>
                  </a:tcPr>
                </a:tc>
                <a:extLst>
                  <a:ext uri="{0D108BD9-81ED-4DB2-BD59-A6C34878D82A}">
                    <a16:rowId xmlns:a16="http://schemas.microsoft.com/office/drawing/2014/main" val="3871337990"/>
                  </a:ext>
                </a:extLst>
              </a:tr>
              <a:tr h="232501">
                <a:tc>
                  <a:txBody>
                    <a:bodyPr/>
                    <a:lstStyle/>
                    <a:p>
                      <a:pPr algn="ctr"/>
                      <a:r>
                        <a:rPr lang="en-US" sz="1000" b="0" dirty="0">
                          <a:solidFill>
                            <a:schemeClr val="tx1"/>
                          </a:solidFill>
                          <a:effectLst/>
                        </a:rPr>
                        <a:t>2</a:t>
                      </a:r>
                    </a:p>
                  </a:txBody>
                  <a:tcPr>
                    <a:solidFill>
                      <a:schemeClr val="bg2">
                        <a:lumMod val="90000"/>
                      </a:schemeClr>
                    </a:solidFill>
                  </a:tcPr>
                </a:tc>
                <a:tc>
                  <a:txBody>
                    <a:bodyPr/>
                    <a:lstStyle/>
                    <a:p>
                      <a:r>
                        <a:rPr lang="en-US" sz="1000" b="0" dirty="0">
                          <a:solidFill>
                            <a:schemeClr val="tx1"/>
                          </a:solidFill>
                          <a:effectLst/>
                        </a:rPr>
                        <a:t>The reason I am calling you today sir is to inform you that we have identified a virus on your computer.</a:t>
                      </a:r>
                    </a:p>
                  </a:txBody>
                  <a:tcPr>
                    <a:solidFill>
                      <a:schemeClr val="bg2">
                        <a:lumMod val="90000"/>
                      </a:schemeClr>
                    </a:solidFill>
                  </a:tcPr>
                </a:tc>
                <a:tc>
                  <a:txBody>
                    <a:bodyPr/>
                    <a:lstStyle/>
                    <a:p>
                      <a:r>
                        <a:rPr lang="en-US" sz="1000" b="0" dirty="0">
                          <a:solidFill>
                            <a:schemeClr val="tx1"/>
                          </a:solidFill>
                          <a:effectLst/>
                        </a:rPr>
                        <a:t>Oh no, what can we do about this?</a:t>
                      </a:r>
                    </a:p>
                  </a:txBody>
                  <a:tcPr>
                    <a:solidFill>
                      <a:schemeClr val="bg2">
                        <a:lumMod val="90000"/>
                      </a:schemeClr>
                    </a:solidFill>
                  </a:tcPr>
                </a:tc>
                <a:extLst>
                  <a:ext uri="{0D108BD9-81ED-4DB2-BD59-A6C34878D82A}">
                    <a16:rowId xmlns:a16="http://schemas.microsoft.com/office/drawing/2014/main" val="22930698"/>
                  </a:ext>
                </a:extLst>
              </a:tr>
              <a:tr h="232501">
                <a:tc>
                  <a:txBody>
                    <a:bodyPr/>
                    <a:lstStyle/>
                    <a:p>
                      <a:pPr algn="ctr"/>
                      <a:r>
                        <a:rPr lang="en-US" sz="1000" b="0" dirty="0">
                          <a:solidFill>
                            <a:schemeClr val="tx1"/>
                          </a:solidFill>
                          <a:effectLst/>
                        </a:rPr>
                        <a:t>3</a:t>
                      </a:r>
                    </a:p>
                  </a:txBody>
                  <a:tcPr>
                    <a:solidFill>
                      <a:schemeClr val="bg2">
                        <a:lumMod val="90000"/>
                      </a:schemeClr>
                    </a:solidFill>
                  </a:tcPr>
                </a:tc>
                <a:tc>
                  <a:txBody>
                    <a:bodyPr/>
                    <a:lstStyle/>
                    <a:p>
                      <a:r>
                        <a:rPr lang="en-US" sz="1000" b="0" dirty="0">
                          <a:solidFill>
                            <a:schemeClr val="tx1"/>
                          </a:solidFill>
                          <a:effectLst/>
                        </a:rPr>
                        <a:t>Well sir, we can resolve this issue for you a few easy steps, and we suggest that you hurry because you are at a vulnerable state at the moment.</a:t>
                      </a:r>
                    </a:p>
                  </a:txBody>
                  <a:tcPr>
                    <a:solidFill>
                      <a:schemeClr val="bg2">
                        <a:lumMod val="90000"/>
                      </a:schemeClr>
                    </a:solidFill>
                  </a:tcPr>
                </a:tc>
                <a:tc>
                  <a:txBody>
                    <a:bodyPr/>
                    <a:lstStyle/>
                    <a:p>
                      <a:r>
                        <a:rPr lang="en-US" sz="1000" b="0" dirty="0">
                          <a:solidFill>
                            <a:schemeClr val="tx1"/>
                          </a:solidFill>
                          <a:effectLst/>
                        </a:rPr>
                        <a:t>Alright, understood, what do I need to do?</a:t>
                      </a:r>
                    </a:p>
                  </a:txBody>
                  <a:tcPr>
                    <a:solidFill>
                      <a:schemeClr val="bg2">
                        <a:lumMod val="90000"/>
                      </a:schemeClr>
                    </a:solidFill>
                  </a:tcPr>
                </a:tc>
                <a:extLst>
                  <a:ext uri="{0D108BD9-81ED-4DB2-BD59-A6C34878D82A}">
                    <a16:rowId xmlns:a16="http://schemas.microsoft.com/office/drawing/2014/main" val="1446474973"/>
                  </a:ext>
                </a:extLst>
              </a:tr>
              <a:tr h="232501">
                <a:tc>
                  <a:txBody>
                    <a:bodyPr/>
                    <a:lstStyle/>
                    <a:p>
                      <a:pPr algn="ctr"/>
                      <a:r>
                        <a:rPr lang="en-US" sz="1000" b="0" dirty="0">
                          <a:solidFill>
                            <a:schemeClr val="tx1"/>
                          </a:solidFill>
                          <a:effectLst/>
                        </a:rPr>
                        <a:t>4</a:t>
                      </a:r>
                    </a:p>
                  </a:txBody>
                  <a:tcPr>
                    <a:solidFill>
                      <a:schemeClr val="bg2">
                        <a:lumMod val="90000"/>
                      </a:schemeClr>
                    </a:solidFill>
                  </a:tcPr>
                </a:tc>
                <a:tc>
                  <a:txBody>
                    <a:bodyPr/>
                    <a:lstStyle/>
                    <a:p>
                      <a:r>
                        <a:rPr lang="en-US" sz="1000" b="0" dirty="0">
                          <a:solidFill>
                            <a:schemeClr val="tx1"/>
                          </a:solidFill>
                          <a:effectLst/>
                        </a:rPr>
                        <a:t>Firstly sir, you need to download an application through the link, [link redacted] and we will proceed from there.</a:t>
                      </a:r>
                    </a:p>
                  </a:txBody>
                  <a:tcPr>
                    <a:solidFill>
                      <a:schemeClr val="bg2">
                        <a:lumMod val="90000"/>
                      </a:schemeClr>
                    </a:solidFill>
                  </a:tcPr>
                </a:tc>
                <a:tc>
                  <a:txBody>
                    <a:bodyPr/>
                    <a:lstStyle/>
                    <a:p>
                      <a:r>
                        <a:rPr lang="en-US" sz="1000" b="0" dirty="0">
                          <a:solidFill>
                            <a:schemeClr val="tx1"/>
                          </a:solidFill>
                          <a:effectLst/>
                        </a:rPr>
                        <a:t>Ok, I am doing it now, what should I do when I install the application?</a:t>
                      </a:r>
                    </a:p>
                  </a:txBody>
                  <a:tcPr>
                    <a:solidFill>
                      <a:schemeClr val="bg2">
                        <a:lumMod val="90000"/>
                      </a:schemeClr>
                    </a:solidFill>
                  </a:tcPr>
                </a:tc>
                <a:extLst>
                  <a:ext uri="{0D108BD9-81ED-4DB2-BD59-A6C34878D82A}">
                    <a16:rowId xmlns:a16="http://schemas.microsoft.com/office/drawing/2014/main" val="2090242424"/>
                  </a:ext>
                </a:extLst>
              </a:tr>
              <a:tr h="232501">
                <a:tc>
                  <a:txBody>
                    <a:bodyPr/>
                    <a:lstStyle/>
                    <a:p>
                      <a:pPr algn="ctr"/>
                      <a:r>
                        <a:rPr lang="en-US" sz="1000" b="0" dirty="0">
                          <a:solidFill>
                            <a:schemeClr val="tx1"/>
                          </a:solidFill>
                          <a:effectLst/>
                        </a:rPr>
                        <a:t>5</a:t>
                      </a:r>
                    </a:p>
                  </a:txBody>
                  <a:tcPr>
                    <a:solidFill>
                      <a:schemeClr val="bg2">
                        <a:lumMod val="90000"/>
                      </a:schemeClr>
                    </a:solidFill>
                  </a:tcPr>
                </a:tc>
                <a:tc>
                  <a:txBody>
                    <a:bodyPr/>
                    <a:lstStyle/>
                    <a:p>
                      <a:r>
                        <a:rPr lang="en-US" sz="1000" b="0" dirty="0">
                          <a:solidFill>
                            <a:schemeClr val="tx1"/>
                          </a:solidFill>
                          <a:effectLst/>
                        </a:rPr>
                        <a:t>You do not need to worry about that, we will fix the issue for you.</a:t>
                      </a:r>
                    </a:p>
                  </a:txBody>
                  <a:tcPr>
                    <a:solidFill>
                      <a:schemeClr val="bg2">
                        <a:lumMod val="90000"/>
                      </a:schemeClr>
                    </a:solidFill>
                  </a:tcPr>
                </a:tc>
                <a:tc>
                  <a:txBody>
                    <a:bodyPr/>
                    <a:lstStyle/>
                    <a:p>
                      <a:r>
                        <a:rPr lang="en-US" sz="1000" b="0" dirty="0">
                          <a:solidFill>
                            <a:schemeClr val="tx1"/>
                          </a:solidFill>
                          <a:effectLst/>
                        </a:rPr>
                        <a:t>That is good new because I am not good with computers. Ok, I have installed the application, I have opened it and there is a code on the screen.</a:t>
                      </a:r>
                    </a:p>
                  </a:txBody>
                  <a:tcPr>
                    <a:solidFill>
                      <a:schemeClr val="bg2">
                        <a:lumMod val="90000"/>
                      </a:schemeClr>
                    </a:solidFill>
                  </a:tcPr>
                </a:tc>
                <a:extLst>
                  <a:ext uri="{0D108BD9-81ED-4DB2-BD59-A6C34878D82A}">
                    <a16:rowId xmlns:a16="http://schemas.microsoft.com/office/drawing/2014/main" val="2062566075"/>
                  </a:ext>
                </a:extLst>
              </a:tr>
              <a:tr h="232501">
                <a:tc>
                  <a:txBody>
                    <a:bodyPr/>
                    <a:lstStyle/>
                    <a:p>
                      <a:pPr algn="ctr"/>
                      <a:r>
                        <a:rPr lang="en-US" sz="1000" b="0" dirty="0">
                          <a:solidFill>
                            <a:schemeClr val="tx1"/>
                          </a:solidFill>
                          <a:effectLst/>
                        </a:rPr>
                        <a:t>6</a:t>
                      </a:r>
                    </a:p>
                  </a:txBody>
                  <a:tcPr>
                    <a:solidFill>
                      <a:schemeClr val="bg2">
                        <a:lumMod val="90000"/>
                      </a:schemeClr>
                    </a:solidFill>
                  </a:tcPr>
                </a:tc>
                <a:tc>
                  <a:txBody>
                    <a:bodyPr/>
                    <a:lstStyle/>
                    <a:p>
                      <a:r>
                        <a:rPr lang="en-US" sz="1000" b="0" dirty="0">
                          <a:solidFill>
                            <a:schemeClr val="tx1"/>
                          </a:solidFill>
                          <a:effectLst/>
                        </a:rPr>
                        <a:t>Perfect sir, tell us the code and your job will be done.</a:t>
                      </a:r>
                    </a:p>
                  </a:txBody>
                  <a:tcPr>
                    <a:solidFill>
                      <a:schemeClr val="bg2">
                        <a:lumMod val="90000"/>
                      </a:schemeClr>
                    </a:solidFill>
                  </a:tcPr>
                </a:tc>
                <a:tc>
                  <a:txBody>
                    <a:bodyPr/>
                    <a:lstStyle/>
                    <a:p>
                      <a:r>
                        <a:rPr lang="en-US" sz="1000" b="0" dirty="0">
                          <a:solidFill>
                            <a:schemeClr val="tx1"/>
                          </a:solidFill>
                          <a:effectLst/>
                        </a:rPr>
                        <a:t>Fantastic, the code is [redacted].</a:t>
                      </a:r>
                    </a:p>
                  </a:txBody>
                  <a:tcPr>
                    <a:solidFill>
                      <a:schemeClr val="bg2">
                        <a:lumMod val="90000"/>
                      </a:schemeClr>
                    </a:solidFill>
                  </a:tcPr>
                </a:tc>
                <a:extLst>
                  <a:ext uri="{0D108BD9-81ED-4DB2-BD59-A6C34878D82A}">
                    <a16:rowId xmlns:a16="http://schemas.microsoft.com/office/drawing/2014/main" val="1681258850"/>
                  </a:ext>
                </a:extLst>
              </a:tr>
              <a:tr h="232501">
                <a:tc>
                  <a:txBody>
                    <a:bodyPr/>
                    <a:lstStyle/>
                    <a:p>
                      <a:pPr algn="ctr"/>
                      <a:r>
                        <a:rPr lang="en-US" sz="1000" b="0" dirty="0">
                          <a:solidFill>
                            <a:schemeClr val="tx1"/>
                          </a:solidFill>
                          <a:effectLst/>
                        </a:rPr>
                        <a:t>7</a:t>
                      </a:r>
                    </a:p>
                  </a:txBody>
                  <a:tcPr>
                    <a:solidFill>
                      <a:schemeClr val="bg2">
                        <a:lumMod val="90000"/>
                      </a:schemeClr>
                    </a:solidFill>
                  </a:tcPr>
                </a:tc>
                <a:tc>
                  <a:txBody>
                    <a:bodyPr/>
                    <a:lstStyle/>
                    <a:p>
                      <a:r>
                        <a:rPr lang="en-US" sz="1000" b="0" dirty="0">
                          <a:solidFill>
                            <a:schemeClr val="tx1"/>
                          </a:solidFill>
                          <a:effectLst/>
                        </a:rPr>
                        <a:t>Alright sir, we will resolve this issue for you now, remember not to close the computer for the following hours. You will receive a text notifying you that the problem is resolved. Have a great day.</a:t>
                      </a:r>
                    </a:p>
                  </a:txBody>
                  <a:tcPr>
                    <a:solidFill>
                      <a:schemeClr val="bg2">
                        <a:lumMod val="90000"/>
                      </a:schemeClr>
                    </a:solidFill>
                  </a:tcPr>
                </a:tc>
                <a:tc>
                  <a:txBody>
                    <a:bodyPr/>
                    <a:lstStyle/>
                    <a:p>
                      <a:r>
                        <a:rPr lang="en-US" sz="1000" b="0" dirty="0">
                          <a:solidFill>
                            <a:schemeClr val="tx1"/>
                          </a:solidFill>
                          <a:effectLst/>
                        </a:rPr>
                        <a:t>Thank you so much for the support, have a great day too.</a:t>
                      </a:r>
                    </a:p>
                  </a:txBody>
                  <a:tcPr>
                    <a:solidFill>
                      <a:schemeClr val="bg2">
                        <a:lumMod val="90000"/>
                      </a:schemeClr>
                    </a:solidFill>
                  </a:tcPr>
                </a:tc>
                <a:extLst>
                  <a:ext uri="{0D108BD9-81ED-4DB2-BD59-A6C34878D82A}">
                    <a16:rowId xmlns:a16="http://schemas.microsoft.com/office/drawing/2014/main" val="1936993620"/>
                  </a:ext>
                </a:extLst>
              </a:tr>
            </a:tbl>
          </a:graphicData>
        </a:graphic>
      </p:graphicFrame>
      <p:sp>
        <p:nvSpPr>
          <p:cNvPr id="5" name="TextBox 4">
            <a:extLst>
              <a:ext uri="{FF2B5EF4-FFF2-40B4-BE49-F238E27FC236}">
                <a16:creationId xmlns:a16="http://schemas.microsoft.com/office/drawing/2014/main" id="{1476A5DA-73CC-A8AF-3457-BA1086CE80FD}"/>
              </a:ext>
            </a:extLst>
          </p:cNvPr>
          <p:cNvSpPr txBox="1"/>
          <p:nvPr/>
        </p:nvSpPr>
        <p:spPr>
          <a:xfrm>
            <a:off x="60385" y="590389"/>
            <a:ext cx="744114"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rPr>
              <a:t>SCAM</a:t>
            </a:r>
          </a:p>
        </p:txBody>
      </p:sp>
      <p:sp>
        <p:nvSpPr>
          <p:cNvPr id="3" name="TextBox 2">
            <a:extLst>
              <a:ext uri="{FF2B5EF4-FFF2-40B4-BE49-F238E27FC236}">
                <a16:creationId xmlns:a16="http://schemas.microsoft.com/office/drawing/2014/main" id="{5019C1E1-A97F-4C2B-AB62-1C2232C2B539}"/>
              </a:ext>
            </a:extLst>
          </p:cNvPr>
          <p:cNvSpPr txBox="1"/>
          <p:nvPr/>
        </p:nvSpPr>
        <p:spPr>
          <a:xfrm>
            <a:off x="60385" y="3869982"/>
            <a:ext cx="5994013" cy="369332"/>
          </a:xfrm>
          <a:prstGeom prst="rect">
            <a:avLst/>
          </a:prstGeom>
          <a:noFill/>
        </p:spPr>
        <p:txBody>
          <a:bodyPr wrap="none" rtlCol="0">
            <a:spAutoFit/>
          </a:bodyPr>
          <a:lstStyle/>
          <a:p>
            <a:r>
              <a:rPr lang="en-US" dirty="0"/>
              <a:t>The model is not familiar with this format of the conversation.</a:t>
            </a:r>
          </a:p>
        </p:txBody>
      </p:sp>
    </p:spTree>
    <p:extLst>
      <p:ext uri="{BB962C8B-B14F-4D97-AF65-F5344CB8AC3E}">
        <p14:creationId xmlns:p14="http://schemas.microsoft.com/office/powerpoint/2010/main" val="412551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929512809"/>
              </p:ext>
            </p:extLst>
          </p:nvPr>
        </p:nvGraphicFramePr>
        <p:xfrm>
          <a:off x="71141" y="4016255"/>
          <a:ext cx="4696392" cy="1828800"/>
        </p:xfrm>
        <a:graphic>
          <a:graphicData uri="http://schemas.openxmlformats.org/drawingml/2006/table">
            <a:tbl>
              <a:tblPr firstRow="1" bandRow="1">
                <a:tableStyleId>{5C22544A-7EE6-4342-B048-85BDC9FD1C3A}</a:tableStyleId>
              </a:tblPr>
              <a:tblGrid>
                <a:gridCol w="1565464">
                  <a:extLst>
                    <a:ext uri="{9D8B030D-6E8A-4147-A177-3AD203B41FA5}">
                      <a16:colId xmlns:a16="http://schemas.microsoft.com/office/drawing/2014/main" val="3892237616"/>
                    </a:ext>
                  </a:extLst>
                </a:gridCol>
                <a:gridCol w="1565464">
                  <a:extLst>
                    <a:ext uri="{9D8B030D-6E8A-4147-A177-3AD203B41FA5}">
                      <a16:colId xmlns:a16="http://schemas.microsoft.com/office/drawing/2014/main" val="2100386984"/>
                    </a:ext>
                  </a:extLst>
                </a:gridCol>
                <a:gridCol w="1565464">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92%</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95%</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96%</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90%</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79%</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a:t>
            </a:r>
          </a:p>
        </p:txBody>
      </p:sp>
      <p:sp>
        <p:nvSpPr>
          <p:cNvPr id="3" name="TextBox 2">
            <a:extLst>
              <a:ext uri="{FF2B5EF4-FFF2-40B4-BE49-F238E27FC236}">
                <a16:creationId xmlns:a16="http://schemas.microsoft.com/office/drawing/2014/main" id="{FBCBB29F-468A-86C4-9021-C66251459552}"/>
              </a:ext>
            </a:extLst>
          </p:cNvPr>
          <p:cNvSpPr txBox="1"/>
          <p:nvPr/>
        </p:nvSpPr>
        <p:spPr>
          <a:xfrm>
            <a:off x="14377" y="639055"/>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extLst>
              <p:ext uri="{D42A27DB-BD31-4B8C-83A1-F6EECF244321}">
                <p14:modId xmlns:p14="http://schemas.microsoft.com/office/powerpoint/2010/main" val="2035222434"/>
              </p:ext>
            </p:extLst>
          </p:nvPr>
        </p:nvGraphicFramePr>
        <p:xfrm>
          <a:off x="56763" y="993922"/>
          <a:ext cx="11416369" cy="2577414"/>
        </p:xfrm>
        <a:graphic>
          <a:graphicData uri="http://schemas.openxmlformats.org/drawingml/2006/table">
            <a:tbl>
              <a:tblPr firstRow="1" bandRow="1">
                <a:tableStyleId>{5C22544A-7EE6-4342-B048-85BDC9FD1C3A}</a:tableStyleId>
              </a:tblPr>
              <a:tblGrid>
                <a:gridCol w="1087386">
                  <a:extLst>
                    <a:ext uri="{9D8B030D-6E8A-4147-A177-3AD203B41FA5}">
                      <a16:colId xmlns:a16="http://schemas.microsoft.com/office/drawing/2014/main" val="1824382455"/>
                    </a:ext>
                  </a:extLst>
                </a:gridCol>
                <a:gridCol w="5722156">
                  <a:extLst>
                    <a:ext uri="{9D8B030D-6E8A-4147-A177-3AD203B41FA5}">
                      <a16:colId xmlns:a16="http://schemas.microsoft.com/office/drawing/2014/main" val="3523283076"/>
                    </a:ext>
                  </a:extLst>
                </a:gridCol>
                <a:gridCol w="4606827">
                  <a:extLst>
                    <a:ext uri="{9D8B030D-6E8A-4147-A177-3AD203B41FA5}">
                      <a16:colId xmlns:a16="http://schemas.microsoft.com/office/drawing/2014/main" val="1026576332"/>
                    </a:ext>
                  </a:extLst>
                </a:gridCol>
              </a:tblGrid>
              <a:tr h="264350">
                <a:tc>
                  <a:txBody>
                    <a:bodyPr/>
                    <a:lstStyle/>
                    <a:p>
                      <a:r>
                        <a:rPr lang="en-US" sz="1000" dirty="0">
                          <a:solidFill>
                            <a:schemeClr val="tx1"/>
                          </a:solidFill>
                        </a:rPr>
                        <a:t>Batch Number</a:t>
                      </a:r>
                    </a:p>
                  </a:txBody>
                  <a:tcPr>
                    <a:solidFill>
                      <a:schemeClr val="bg2">
                        <a:lumMod val="75000"/>
                      </a:schemeClr>
                    </a:solidFill>
                  </a:tcPr>
                </a:tc>
                <a:tc>
                  <a:txBody>
                    <a:bodyPr/>
                    <a:lstStyle/>
                    <a:p>
                      <a:r>
                        <a:rPr lang="en-US" sz="1000" dirty="0">
                          <a:solidFill>
                            <a:schemeClr val="tx1"/>
                          </a:solidFill>
                        </a:rPr>
                        <a:t>Attacker_Helper</a:t>
                      </a:r>
                    </a:p>
                  </a:txBody>
                  <a:tcPr>
                    <a:solidFill>
                      <a:schemeClr val="bg2">
                        <a:lumMod val="75000"/>
                      </a:schemeClr>
                    </a:solidFill>
                  </a:tcPr>
                </a:tc>
                <a:tc>
                  <a:txBody>
                    <a:bodyPr/>
                    <a:lstStyle/>
                    <a:p>
                      <a:r>
                        <a:rPr lang="en-US" sz="1000" dirty="0">
                          <a:solidFill>
                            <a:schemeClr val="tx1"/>
                          </a:solidFill>
                        </a:rPr>
                        <a:t>Victim</a:t>
                      </a:r>
                    </a:p>
                  </a:txBody>
                  <a:tcPr>
                    <a:solidFill>
                      <a:schemeClr val="bg2">
                        <a:lumMod val="75000"/>
                      </a:schemeClr>
                    </a:solidFill>
                  </a:tcPr>
                </a:tc>
                <a:extLst>
                  <a:ext uri="{0D108BD9-81ED-4DB2-BD59-A6C34878D82A}">
                    <a16:rowId xmlns:a16="http://schemas.microsoft.com/office/drawing/2014/main" val="2788586197"/>
                  </a:ext>
                </a:extLst>
              </a:tr>
              <a:tr h="429569">
                <a:tc>
                  <a:txBody>
                    <a:bodyPr/>
                    <a:lstStyle/>
                    <a:p>
                      <a:pPr algn="ctr"/>
                      <a:r>
                        <a:rPr lang="en-US" sz="1000" dirty="0">
                          <a:solidFill>
                            <a:schemeClr val="tx1"/>
                          </a:solidFill>
                        </a:rPr>
                        <a:t>1</a:t>
                      </a:r>
                    </a:p>
                  </a:txBody>
                  <a:tcPr>
                    <a:solidFill>
                      <a:schemeClr val="bg2">
                        <a:lumMod val="90000"/>
                      </a:schemeClr>
                    </a:solidFill>
                  </a:tcPr>
                </a:tc>
                <a:tc>
                  <a:txBody>
                    <a:bodyPr/>
                    <a:lstStyle/>
                    <a:p>
                      <a:r>
                        <a:rPr lang="en-US" sz="1000" b="0" dirty="0">
                          <a:solidFill>
                            <a:schemeClr val="tx1"/>
                          </a:solidFill>
                          <a:effectLst/>
                        </a:rPr>
                        <a:t>Hello, this is Jane from the IRS. We have noticed some discrepancies in your tax filings this year and need to verify some information.</a:t>
                      </a:r>
                    </a:p>
                  </a:txBody>
                  <a:tcPr>
                    <a:solidFill>
                      <a:schemeClr val="bg2">
                        <a:lumMod val="90000"/>
                      </a:schemeClr>
                    </a:solidFill>
                  </a:tcPr>
                </a:tc>
                <a:tc>
                  <a:txBody>
                    <a:bodyPr/>
                    <a:lstStyle/>
                    <a:p>
                      <a:r>
                        <a:rPr lang="en-US" sz="1000" b="0" dirty="0">
                          <a:solidFill>
                            <a:schemeClr val="tx1"/>
                          </a:solidFill>
                          <a:effectLst/>
                        </a:rPr>
                        <a:t>Oh really? Can you provide me with some details about the discrepancies?</a:t>
                      </a:r>
                    </a:p>
                  </a:txBody>
                  <a:tcPr>
                    <a:solidFill>
                      <a:schemeClr val="bg2">
                        <a:lumMod val="90000"/>
                      </a:schemeClr>
                    </a:solidFill>
                  </a:tcPr>
                </a:tc>
                <a:extLst>
                  <a:ext uri="{0D108BD9-81ED-4DB2-BD59-A6C34878D82A}">
                    <a16:rowId xmlns:a16="http://schemas.microsoft.com/office/drawing/2014/main" val="3871337990"/>
                  </a:ext>
                </a:extLst>
              </a:tr>
              <a:tr h="429569">
                <a:tc>
                  <a:txBody>
                    <a:bodyPr/>
                    <a:lstStyle/>
                    <a:p>
                      <a:pPr algn="ctr"/>
                      <a:r>
                        <a:rPr lang="en-US" sz="1000" dirty="0">
                          <a:solidFill>
                            <a:schemeClr val="tx1"/>
                          </a:solidFill>
                        </a:rPr>
                        <a:t>2</a:t>
                      </a:r>
                    </a:p>
                  </a:txBody>
                  <a:tcPr>
                    <a:solidFill>
                      <a:schemeClr val="bg2">
                        <a:lumMod val="90000"/>
                      </a:schemeClr>
                    </a:solidFill>
                  </a:tcPr>
                </a:tc>
                <a:tc>
                  <a:txBody>
                    <a:bodyPr/>
                    <a:lstStyle/>
                    <a:p>
                      <a:r>
                        <a:rPr lang="en-US" sz="1000" b="0" dirty="0">
                          <a:solidFill>
                            <a:schemeClr val="tx1"/>
                          </a:solidFill>
                          <a:effectLst/>
                        </a:rPr>
                        <a:t>Certainly. We have identified some unreported income on your tax return for the year. Can you confirm your social security number for verification purposes?</a:t>
                      </a:r>
                    </a:p>
                  </a:txBody>
                  <a:tcPr>
                    <a:solidFill>
                      <a:schemeClr val="bg2">
                        <a:lumMod val="90000"/>
                      </a:schemeClr>
                    </a:solidFill>
                  </a:tcPr>
                </a:tc>
                <a:tc>
                  <a:txBody>
                    <a:bodyPr/>
                    <a:lstStyle/>
                    <a:p>
                      <a:r>
                        <a:rPr lang="en-US" sz="1000" b="0" dirty="0">
                          <a:solidFill>
                            <a:schemeClr val="tx1"/>
                          </a:solidFill>
                          <a:effectLst/>
                        </a:rPr>
                        <a:t>I'm not comfortable providing my social security number over the phone. Is there any other way we can resolve this?</a:t>
                      </a:r>
                    </a:p>
                  </a:txBody>
                  <a:tcPr>
                    <a:solidFill>
                      <a:schemeClr val="bg2">
                        <a:lumMod val="90000"/>
                      </a:schemeClr>
                    </a:solidFill>
                  </a:tcPr>
                </a:tc>
                <a:extLst>
                  <a:ext uri="{0D108BD9-81ED-4DB2-BD59-A6C34878D82A}">
                    <a16:rowId xmlns:a16="http://schemas.microsoft.com/office/drawing/2014/main" val="22930698"/>
                  </a:ext>
                </a:extLst>
              </a:tr>
              <a:tr h="429569">
                <a:tc>
                  <a:txBody>
                    <a:bodyPr/>
                    <a:lstStyle/>
                    <a:p>
                      <a:pPr algn="ctr"/>
                      <a:r>
                        <a:rPr lang="en-US" sz="1000" dirty="0">
                          <a:solidFill>
                            <a:schemeClr val="tx1"/>
                          </a:solidFill>
                        </a:rPr>
                        <a:t>3</a:t>
                      </a:r>
                    </a:p>
                  </a:txBody>
                  <a:tcPr>
                    <a:solidFill>
                      <a:schemeClr val="bg2">
                        <a:lumMod val="90000"/>
                      </a:schemeClr>
                    </a:solidFill>
                  </a:tcPr>
                </a:tc>
                <a:tc>
                  <a:txBody>
                    <a:bodyPr/>
                    <a:lstStyle/>
                    <a:p>
                      <a:r>
                        <a:rPr lang="en-US" sz="1000" b="0" dirty="0">
                          <a:solidFill>
                            <a:schemeClr val="tx1"/>
                          </a:solidFill>
                          <a:effectLst/>
                        </a:rPr>
                        <a:t>I understand your concern, but we need to verify your identity before discussing further. Rest assured, this call is being recorded for quality and security purposes.</a:t>
                      </a:r>
                    </a:p>
                  </a:txBody>
                  <a:tcPr>
                    <a:solidFill>
                      <a:schemeClr val="bg2">
                        <a:lumMod val="90000"/>
                      </a:schemeClr>
                    </a:solidFill>
                  </a:tcPr>
                </a:tc>
                <a:tc>
                  <a:txBody>
                    <a:bodyPr/>
                    <a:lstStyle/>
                    <a:p>
                      <a:r>
                        <a:rPr lang="en-US" sz="1000" b="0" dirty="0">
                          <a:solidFill>
                            <a:schemeClr val="tx1"/>
                          </a:solidFill>
                          <a:effectLst/>
                        </a:rPr>
                        <a:t>I appreciate that, but I still feel uneasy about sharing such sensitive information. Can I visit my local IRS office to resolve this matter?</a:t>
                      </a:r>
                    </a:p>
                  </a:txBody>
                  <a:tcPr>
                    <a:solidFill>
                      <a:schemeClr val="bg2">
                        <a:lumMod val="90000"/>
                      </a:schemeClr>
                    </a:solidFill>
                  </a:tcPr>
                </a:tc>
                <a:extLst>
                  <a:ext uri="{0D108BD9-81ED-4DB2-BD59-A6C34878D82A}">
                    <a16:rowId xmlns:a16="http://schemas.microsoft.com/office/drawing/2014/main" val="1446474973"/>
                  </a:ext>
                </a:extLst>
              </a:tr>
              <a:tr h="594788">
                <a:tc>
                  <a:txBody>
                    <a:bodyPr/>
                    <a:lstStyle/>
                    <a:p>
                      <a:pPr algn="ctr"/>
                      <a:r>
                        <a:rPr lang="en-US" sz="1000" dirty="0">
                          <a:solidFill>
                            <a:schemeClr val="tx1"/>
                          </a:solidFill>
                        </a:rPr>
                        <a:t>4</a:t>
                      </a:r>
                    </a:p>
                  </a:txBody>
                  <a:tcPr>
                    <a:solidFill>
                      <a:schemeClr val="bg2">
                        <a:lumMod val="90000"/>
                      </a:schemeClr>
                    </a:solidFill>
                  </a:tcPr>
                </a:tc>
                <a:tc>
                  <a:txBody>
                    <a:bodyPr/>
                    <a:lstStyle/>
                    <a:p>
                      <a:r>
                        <a:rPr lang="en-US" sz="1000" b="0" dirty="0">
                          <a:solidFill>
                            <a:schemeClr val="tx1"/>
                          </a:solidFill>
                          <a:effectLst/>
                        </a:rPr>
                        <a:t>I apologize for the inconvenience, but due to the current circumstances, our offices are closed. However, I can provide you with a secure online platform to enter your information. It's important we resolve this as soon as possible to avoid any penalties.</a:t>
                      </a:r>
                    </a:p>
                  </a:txBody>
                  <a:tcPr>
                    <a:solidFill>
                      <a:schemeClr val="bg2">
                        <a:lumMod val="90000"/>
                      </a:schemeClr>
                    </a:solidFill>
                  </a:tcPr>
                </a:tc>
                <a:tc>
                  <a:txBody>
                    <a:bodyPr/>
                    <a:lstStyle/>
                    <a:p>
                      <a:r>
                        <a:rPr lang="en-US" sz="1000" b="0" dirty="0">
                          <a:solidFill>
                            <a:schemeClr val="tx1"/>
                          </a:solidFill>
                          <a:effectLst/>
                        </a:rPr>
                        <a:t>Alright, if there's no other option, I guess I can use the online platform. Please guide me through the process step by step.</a:t>
                      </a:r>
                    </a:p>
                  </a:txBody>
                  <a:tcPr>
                    <a:solidFill>
                      <a:schemeClr val="bg2">
                        <a:lumMod val="90000"/>
                      </a:schemeClr>
                    </a:solidFill>
                  </a:tcPr>
                </a:tc>
                <a:extLst>
                  <a:ext uri="{0D108BD9-81ED-4DB2-BD59-A6C34878D82A}">
                    <a16:rowId xmlns:a16="http://schemas.microsoft.com/office/drawing/2014/main" val="2090242424"/>
                  </a:ext>
                </a:extLst>
              </a:tr>
              <a:tr h="429569">
                <a:tc>
                  <a:txBody>
                    <a:bodyPr/>
                    <a:lstStyle/>
                    <a:p>
                      <a:pPr algn="ctr"/>
                      <a:r>
                        <a:rPr lang="en-US" sz="1000" dirty="0">
                          <a:solidFill>
                            <a:schemeClr val="tx1"/>
                          </a:solidFill>
                        </a:rPr>
                        <a:t>5</a:t>
                      </a:r>
                    </a:p>
                  </a:txBody>
                  <a:tcPr>
                    <a:solidFill>
                      <a:schemeClr val="bg2">
                        <a:lumMod val="90000"/>
                      </a:schemeClr>
                    </a:solidFill>
                  </a:tcPr>
                </a:tc>
                <a:tc>
                  <a:txBody>
                    <a:bodyPr/>
                    <a:lstStyle/>
                    <a:p>
                      <a:r>
                        <a:rPr lang="en-US" sz="1000" b="0" dirty="0">
                          <a:solidFill>
                            <a:schemeClr val="tx1"/>
                          </a:solidFill>
                          <a:effectLst/>
                        </a:rPr>
                        <a:t>Thank you for your cooperation. I will send you an email shortly with a link to access the platform. Once you're there, follow the instructions carefully. Get back to me if you have any questions along the way.</a:t>
                      </a:r>
                    </a:p>
                  </a:txBody>
                  <a:tcPr>
                    <a:solidFill>
                      <a:schemeClr val="bg2">
                        <a:lumMod val="90000"/>
                      </a:schemeClr>
                    </a:solidFill>
                  </a:tcPr>
                </a:tc>
                <a:tc>
                  <a:txBody>
                    <a:bodyPr/>
                    <a:lstStyle/>
                    <a:p>
                      <a:r>
                        <a:rPr lang="en-US" sz="1000" b="0" dirty="0">
                          <a:solidFill>
                            <a:schemeClr val="tx1"/>
                          </a:solidFill>
                          <a:effectLst/>
                        </a:rPr>
                        <a:t>Alright, I'll keep an eye on my email. I appreciate your assistance in resolving this matter.</a:t>
                      </a:r>
                    </a:p>
                  </a:txBody>
                  <a:tcPr>
                    <a:solidFill>
                      <a:schemeClr val="bg2">
                        <a:lumMod val="90000"/>
                      </a:schemeClr>
                    </a:solidFill>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C09044E6-C93D-4029-FCAD-CFB6EC086A53}"/>
              </a:ext>
            </a:extLst>
          </p:cNvPr>
          <p:cNvSpPr txBox="1"/>
          <p:nvPr/>
        </p:nvSpPr>
        <p:spPr>
          <a:xfrm>
            <a:off x="14377" y="3646923"/>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11143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714199000"/>
              </p:ext>
            </p:extLst>
          </p:nvPr>
        </p:nvGraphicFramePr>
        <p:xfrm>
          <a:off x="155828" y="3570026"/>
          <a:ext cx="5106285" cy="1828800"/>
        </p:xfrm>
        <a:graphic>
          <a:graphicData uri="http://schemas.openxmlformats.org/drawingml/2006/table">
            <a:tbl>
              <a:tblPr firstRow="1" bandRow="1">
                <a:tableStyleId>{5C22544A-7EE6-4342-B048-85BDC9FD1C3A}</a:tableStyleId>
              </a:tblPr>
              <a:tblGrid>
                <a:gridCol w="1702095">
                  <a:extLst>
                    <a:ext uri="{9D8B030D-6E8A-4147-A177-3AD203B41FA5}">
                      <a16:colId xmlns:a16="http://schemas.microsoft.com/office/drawing/2014/main" val="3892237616"/>
                    </a:ext>
                  </a:extLst>
                </a:gridCol>
                <a:gridCol w="1702095">
                  <a:extLst>
                    <a:ext uri="{9D8B030D-6E8A-4147-A177-3AD203B41FA5}">
                      <a16:colId xmlns:a16="http://schemas.microsoft.com/office/drawing/2014/main" val="2100386984"/>
                    </a:ext>
                  </a:extLst>
                </a:gridCol>
                <a:gridCol w="1702095">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Scam</a:t>
                      </a:r>
                    </a:p>
                  </a:txBody>
                  <a:tcPr/>
                </a:tc>
                <a:tc>
                  <a:txBody>
                    <a:bodyPr/>
                    <a:lstStyle/>
                    <a:p>
                      <a:pPr algn="ctr"/>
                      <a:r>
                        <a:rPr lang="en-US" sz="1400" dirty="0"/>
                        <a:t>58%</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80%</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94%</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89%</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84%</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a:t>
            </a:r>
          </a:p>
        </p:txBody>
      </p:sp>
      <p:sp>
        <p:nvSpPr>
          <p:cNvPr id="5" name="TextBox 4">
            <a:extLst>
              <a:ext uri="{FF2B5EF4-FFF2-40B4-BE49-F238E27FC236}">
                <a16:creationId xmlns:a16="http://schemas.microsoft.com/office/drawing/2014/main" id="{1476A5DA-73CC-A8AF-3457-BA1086CE80FD}"/>
              </a:ext>
            </a:extLst>
          </p:cNvPr>
          <p:cNvSpPr txBox="1"/>
          <p:nvPr/>
        </p:nvSpPr>
        <p:spPr>
          <a:xfrm>
            <a:off x="155829" y="636921"/>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sp>
        <p:nvSpPr>
          <p:cNvPr id="3" name="TextBox 2">
            <a:extLst>
              <a:ext uri="{FF2B5EF4-FFF2-40B4-BE49-F238E27FC236}">
                <a16:creationId xmlns:a16="http://schemas.microsoft.com/office/drawing/2014/main" id="{35A29183-FF27-BBA8-53C1-5DED0B9200A1}"/>
              </a:ext>
            </a:extLst>
          </p:cNvPr>
          <p:cNvSpPr txBox="1"/>
          <p:nvPr/>
        </p:nvSpPr>
        <p:spPr>
          <a:xfrm>
            <a:off x="60383" y="3086993"/>
            <a:ext cx="5994013" cy="369332"/>
          </a:xfrm>
          <a:prstGeom prst="rect">
            <a:avLst/>
          </a:prstGeom>
          <a:noFill/>
        </p:spPr>
        <p:txBody>
          <a:bodyPr wrap="none" rtlCol="0">
            <a:spAutoFit/>
          </a:bodyPr>
          <a:lstStyle/>
          <a:p>
            <a:r>
              <a:rPr lang="en-US" dirty="0"/>
              <a:t>The model is not familiar with this format of the conversation.</a:t>
            </a:r>
          </a:p>
        </p:txBody>
      </p:sp>
      <p:graphicFrame>
        <p:nvGraphicFramePr>
          <p:cNvPr id="6" name="Table 5">
            <a:extLst>
              <a:ext uri="{FF2B5EF4-FFF2-40B4-BE49-F238E27FC236}">
                <a16:creationId xmlns:a16="http://schemas.microsoft.com/office/drawing/2014/main" id="{8D0C3E06-0049-D8A7-8F20-C50EA0285C8F}"/>
              </a:ext>
            </a:extLst>
          </p:cNvPr>
          <p:cNvGraphicFramePr>
            <a:graphicFrameLocks noGrp="1"/>
          </p:cNvGraphicFramePr>
          <p:nvPr>
            <p:extLst>
              <p:ext uri="{D42A27DB-BD31-4B8C-83A1-F6EECF244321}">
                <p14:modId xmlns:p14="http://schemas.microsoft.com/office/powerpoint/2010/main" val="3709589848"/>
              </p:ext>
            </p:extLst>
          </p:nvPr>
        </p:nvGraphicFramePr>
        <p:xfrm>
          <a:off x="155828" y="932574"/>
          <a:ext cx="10290760" cy="1920240"/>
        </p:xfrm>
        <a:graphic>
          <a:graphicData uri="http://schemas.openxmlformats.org/drawingml/2006/table">
            <a:tbl>
              <a:tblPr firstRow="1" bandRow="1">
                <a:tableStyleId>{5C22544A-7EE6-4342-B048-85BDC9FD1C3A}</a:tableStyleId>
              </a:tblPr>
              <a:tblGrid>
                <a:gridCol w="944738">
                  <a:extLst>
                    <a:ext uri="{9D8B030D-6E8A-4147-A177-3AD203B41FA5}">
                      <a16:colId xmlns:a16="http://schemas.microsoft.com/office/drawing/2014/main" val="147599922"/>
                    </a:ext>
                  </a:extLst>
                </a:gridCol>
                <a:gridCol w="5177605">
                  <a:extLst>
                    <a:ext uri="{9D8B030D-6E8A-4147-A177-3AD203B41FA5}">
                      <a16:colId xmlns:a16="http://schemas.microsoft.com/office/drawing/2014/main" val="3523283076"/>
                    </a:ext>
                  </a:extLst>
                </a:gridCol>
                <a:gridCol w="4168417">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Batch Number</a:t>
                      </a:r>
                    </a:p>
                  </a:txBody>
                  <a:tcPr>
                    <a:solidFill>
                      <a:schemeClr val="bg2">
                        <a:lumMod val="75000"/>
                      </a:schemeClr>
                    </a:solidFill>
                  </a:tcPr>
                </a:tc>
                <a:tc>
                  <a:txBody>
                    <a:bodyPr/>
                    <a:lstStyle/>
                    <a:p>
                      <a:r>
                        <a:rPr lang="en-US" sz="1000" dirty="0">
                          <a:solidFill>
                            <a:schemeClr val="tx1"/>
                          </a:solidFill>
                        </a:rPr>
                        <a:t>Attacker_Helper</a:t>
                      </a:r>
                    </a:p>
                  </a:txBody>
                  <a:tcPr>
                    <a:solidFill>
                      <a:schemeClr val="bg2">
                        <a:lumMod val="75000"/>
                      </a:schemeClr>
                    </a:solidFill>
                  </a:tcPr>
                </a:tc>
                <a:tc>
                  <a:txBody>
                    <a:bodyPr/>
                    <a:lstStyle/>
                    <a:p>
                      <a:r>
                        <a:rPr lang="en-US" sz="1000" dirty="0">
                          <a:solidFill>
                            <a:schemeClr val="tx1"/>
                          </a:solidFill>
                        </a:rPr>
                        <a:t>Victim</a:t>
                      </a:r>
                    </a:p>
                  </a:txBody>
                  <a:tcPr>
                    <a:solidFill>
                      <a:schemeClr val="bg2">
                        <a:lumMod val="75000"/>
                      </a:schemeClr>
                    </a:solidFill>
                  </a:tcPr>
                </a:tc>
                <a:extLst>
                  <a:ext uri="{0D108BD9-81ED-4DB2-BD59-A6C34878D82A}">
                    <a16:rowId xmlns:a16="http://schemas.microsoft.com/office/drawing/2014/main" val="2788586197"/>
                  </a:ext>
                </a:extLst>
              </a:tr>
              <a:tr h="232501">
                <a:tc>
                  <a:txBody>
                    <a:bodyPr/>
                    <a:lstStyle/>
                    <a:p>
                      <a:pPr algn="ctr"/>
                      <a:r>
                        <a:rPr lang="en-US" sz="1000" b="0" dirty="0">
                          <a:solidFill>
                            <a:schemeClr val="tx1"/>
                          </a:solidFill>
                          <a:effectLst/>
                        </a:rPr>
                        <a:t>1</a:t>
                      </a:r>
                    </a:p>
                  </a:txBody>
                  <a:tcPr>
                    <a:solidFill>
                      <a:schemeClr val="bg2">
                        <a:lumMod val="90000"/>
                      </a:schemeClr>
                    </a:solidFill>
                  </a:tcPr>
                </a:tc>
                <a:tc>
                  <a:txBody>
                    <a:bodyPr/>
                    <a:lstStyle/>
                    <a:p>
                      <a:r>
                        <a:rPr lang="en-US" sz="1000" b="0" dirty="0">
                          <a:solidFill>
                            <a:schemeClr val="tx1"/>
                          </a:solidFill>
                          <a:effectLst/>
                        </a:rPr>
                        <a:t>Hi, I am calling from the English bank, my name is Maria.</a:t>
                      </a:r>
                    </a:p>
                  </a:txBody>
                  <a:tcPr>
                    <a:solidFill>
                      <a:schemeClr val="bg2">
                        <a:lumMod val="90000"/>
                      </a:schemeClr>
                    </a:solidFill>
                  </a:tcPr>
                </a:tc>
                <a:tc>
                  <a:txBody>
                    <a:bodyPr/>
                    <a:lstStyle/>
                    <a:p>
                      <a:r>
                        <a:rPr lang="en-US" sz="1000" b="0" dirty="0">
                          <a:solidFill>
                            <a:schemeClr val="tx1"/>
                          </a:solidFill>
                          <a:effectLst/>
                        </a:rPr>
                        <a:t>Hello, how can I help you?</a:t>
                      </a:r>
                    </a:p>
                  </a:txBody>
                  <a:tcPr>
                    <a:solidFill>
                      <a:schemeClr val="bg2">
                        <a:lumMod val="90000"/>
                      </a:schemeClr>
                    </a:solidFill>
                  </a:tcPr>
                </a:tc>
                <a:extLst>
                  <a:ext uri="{0D108BD9-81ED-4DB2-BD59-A6C34878D82A}">
                    <a16:rowId xmlns:a16="http://schemas.microsoft.com/office/drawing/2014/main" val="3871337990"/>
                  </a:ext>
                </a:extLst>
              </a:tr>
              <a:tr h="232501">
                <a:tc>
                  <a:txBody>
                    <a:bodyPr/>
                    <a:lstStyle/>
                    <a:p>
                      <a:pPr algn="ctr"/>
                      <a:r>
                        <a:rPr lang="en-US" sz="1000" b="0" dirty="0">
                          <a:solidFill>
                            <a:schemeClr val="tx1"/>
                          </a:solidFill>
                          <a:effectLst/>
                        </a:rPr>
                        <a:t>2</a:t>
                      </a:r>
                    </a:p>
                  </a:txBody>
                  <a:tcPr>
                    <a:solidFill>
                      <a:schemeClr val="bg2">
                        <a:lumMod val="90000"/>
                      </a:schemeClr>
                    </a:solidFill>
                  </a:tcPr>
                </a:tc>
                <a:tc>
                  <a:txBody>
                    <a:bodyPr/>
                    <a:lstStyle/>
                    <a:p>
                      <a:r>
                        <a:rPr lang="en-US" sz="1000" b="0" dirty="0">
                          <a:solidFill>
                            <a:schemeClr val="tx1"/>
                          </a:solidFill>
                          <a:effectLst/>
                        </a:rPr>
                        <a:t>The reason I am calling you today sir is to inform you about our new credit cards. Do you have any accounts with us at the moment?</a:t>
                      </a:r>
                    </a:p>
                  </a:txBody>
                  <a:tcPr>
                    <a:solidFill>
                      <a:schemeClr val="bg2">
                        <a:lumMod val="90000"/>
                      </a:schemeClr>
                    </a:solidFill>
                  </a:tcPr>
                </a:tc>
                <a:tc>
                  <a:txBody>
                    <a:bodyPr/>
                    <a:lstStyle/>
                    <a:p>
                      <a:r>
                        <a:rPr lang="en-US" sz="1000" b="0" dirty="0">
                          <a:solidFill>
                            <a:schemeClr val="tx1"/>
                          </a:solidFill>
                          <a:effectLst/>
                        </a:rPr>
                        <a:t>Yes, I do, but I am not sure I am interested in getting a credit card.</a:t>
                      </a:r>
                    </a:p>
                  </a:txBody>
                  <a:tcPr>
                    <a:solidFill>
                      <a:schemeClr val="bg2">
                        <a:lumMod val="90000"/>
                      </a:schemeClr>
                    </a:solidFill>
                  </a:tcPr>
                </a:tc>
                <a:extLst>
                  <a:ext uri="{0D108BD9-81ED-4DB2-BD59-A6C34878D82A}">
                    <a16:rowId xmlns:a16="http://schemas.microsoft.com/office/drawing/2014/main" val="22930698"/>
                  </a:ext>
                </a:extLst>
              </a:tr>
              <a:tr h="232501">
                <a:tc>
                  <a:txBody>
                    <a:bodyPr/>
                    <a:lstStyle/>
                    <a:p>
                      <a:pPr algn="ctr"/>
                      <a:r>
                        <a:rPr lang="en-US" sz="1000" b="0" dirty="0">
                          <a:solidFill>
                            <a:schemeClr val="tx1"/>
                          </a:solidFill>
                          <a:effectLst/>
                        </a:rPr>
                        <a:t>3</a:t>
                      </a:r>
                    </a:p>
                  </a:txBody>
                  <a:tcPr>
                    <a:solidFill>
                      <a:schemeClr val="bg2">
                        <a:lumMod val="90000"/>
                      </a:schemeClr>
                    </a:solidFill>
                  </a:tcPr>
                </a:tc>
                <a:tc>
                  <a:txBody>
                    <a:bodyPr/>
                    <a:lstStyle/>
                    <a:p>
                      <a:r>
                        <a:rPr lang="en-US" sz="1000" b="0" dirty="0">
                          <a:solidFill>
                            <a:schemeClr val="tx1"/>
                          </a:solidFill>
                          <a:effectLst/>
                        </a:rPr>
                        <a:t>Getting a credit card is a fantastic way to build up credit score with the bank. I recommend we find the perfect type of card for your sir.</a:t>
                      </a:r>
                    </a:p>
                  </a:txBody>
                  <a:tcPr>
                    <a:solidFill>
                      <a:schemeClr val="bg2">
                        <a:lumMod val="90000"/>
                      </a:schemeClr>
                    </a:solidFill>
                  </a:tcPr>
                </a:tc>
                <a:tc>
                  <a:txBody>
                    <a:bodyPr/>
                    <a:lstStyle/>
                    <a:p>
                      <a:r>
                        <a:rPr lang="en-US" sz="1000" b="0" dirty="0">
                          <a:solidFill>
                            <a:schemeClr val="tx1"/>
                          </a:solidFill>
                          <a:effectLst/>
                        </a:rPr>
                        <a:t>Ok, that seems interesting. I would like to do that please.</a:t>
                      </a:r>
                    </a:p>
                  </a:txBody>
                  <a:tcPr>
                    <a:solidFill>
                      <a:schemeClr val="bg2">
                        <a:lumMod val="90000"/>
                      </a:schemeClr>
                    </a:solidFill>
                  </a:tcPr>
                </a:tc>
                <a:extLst>
                  <a:ext uri="{0D108BD9-81ED-4DB2-BD59-A6C34878D82A}">
                    <a16:rowId xmlns:a16="http://schemas.microsoft.com/office/drawing/2014/main" val="1446474973"/>
                  </a:ext>
                </a:extLst>
              </a:tr>
              <a:tr h="232501">
                <a:tc>
                  <a:txBody>
                    <a:bodyPr/>
                    <a:lstStyle/>
                    <a:p>
                      <a:pPr algn="ctr"/>
                      <a:r>
                        <a:rPr lang="en-US" sz="1000" b="0" dirty="0">
                          <a:solidFill>
                            <a:schemeClr val="tx1"/>
                          </a:solidFill>
                          <a:effectLst/>
                        </a:rPr>
                        <a:t>4</a:t>
                      </a:r>
                    </a:p>
                  </a:txBody>
                  <a:tcPr>
                    <a:solidFill>
                      <a:schemeClr val="bg2">
                        <a:lumMod val="90000"/>
                      </a:schemeClr>
                    </a:solidFill>
                  </a:tcPr>
                </a:tc>
                <a:tc>
                  <a:txBody>
                    <a:bodyPr/>
                    <a:lstStyle/>
                    <a:p>
                      <a:r>
                        <a:rPr lang="en-US" sz="1000" b="0" dirty="0">
                          <a:solidFill>
                            <a:schemeClr val="tx1"/>
                          </a:solidFill>
                          <a:effectLst/>
                        </a:rPr>
                        <a:t>Fantastic sir, I will send you an email with our brochure about our most popular cards.</a:t>
                      </a:r>
                    </a:p>
                  </a:txBody>
                  <a:tcPr>
                    <a:solidFill>
                      <a:schemeClr val="bg2">
                        <a:lumMod val="90000"/>
                      </a:schemeClr>
                    </a:solidFill>
                  </a:tcPr>
                </a:tc>
                <a:tc>
                  <a:txBody>
                    <a:bodyPr/>
                    <a:lstStyle/>
                    <a:p>
                      <a:r>
                        <a:rPr lang="en-US" sz="1000" b="0" dirty="0">
                          <a:solidFill>
                            <a:schemeClr val="tx1"/>
                          </a:solidFill>
                          <a:effectLst/>
                        </a:rPr>
                        <a:t>Alright thank you, you can send it to the email I have registered with the bank.</a:t>
                      </a:r>
                    </a:p>
                  </a:txBody>
                  <a:tcPr>
                    <a:solidFill>
                      <a:schemeClr val="bg2">
                        <a:lumMod val="90000"/>
                      </a:schemeClr>
                    </a:solidFill>
                  </a:tcPr>
                </a:tc>
                <a:extLst>
                  <a:ext uri="{0D108BD9-81ED-4DB2-BD59-A6C34878D82A}">
                    <a16:rowId xmlns:a16="http://schemas.microsoft.com/office/drawing/2014/main" val="2090242424"/>
                  </a:ext>
                </a:extLst>
              </a:tr>
              <a:tr h="232501">
                <a:tc>
                  <a:txBody>
                    <a:bodyPr/>
                    <a:lstStyle/>
                    <a:p>
                      <a:pPr algn="ctr"/>
                      <a:r>
                        <a:rPr lang="en-US" sz="1000" b="0" dirty="0">
                          <a:solidFill>
                            <a:schemeClr val="tx1"/>
                          </a:solidFill>
                          <a:effectLst/>
                        </a:rPr>
                        <a:t>5</a:t>
                      </a:r>
                    </a:p>
                  </a:txBody>
                  <a:tcPr>
                    <a:solidFill>
                      <a:schemeClr val="bg2">
                        <a:lumMod val="90000"/>
                      </a:schemeClr>
                    </a:solidFill>
                  </a:tcPr>
                </a:tc>
                <a:tc>
                  <a:txBody>
                    <a:bodyPr/>
                    <a:lstStyle/>
                    <a:p>
                      <a:r>
                        <a:rPr lang="en-US" sz="1000" b="0" dirty="0">
                          <a:solidFill>
                            <a:schemeClr val="tx1"/>
                          </a:solidFill>
                          <a:effectLst/>
                        </a:rPr>
                        <a:t>Wonderful, is there anything else I can do for you today sir?</a:t>
                      </a:r>
                    </a:p>
                  </a:txBody>
                  <a:tcPr>
                    <a:solidFill>
                      <a:schemeClr val="bg2">
                        <a:lumMod val="90000"/>
                      </a:schemeClr>
                    </a:solidFill>
                  </a:tcPr>
                </a:tc>
                <a:tc>
                  <a:txBody>
                    <a:bodyPr/>
                    <a:lstStyle/>
                    <a:p>
                      <a:r>
                        <a:rPr lang="en-US" sz="1000" b="0" dirty="0">
                          <a:solidFill>
                            <a:schemeClr val="tx1"/>
                          </a:solidFill>
                          <a:effectLst/>
                        </a:rPr>
                        <a:t>No thank you, have a good day.</a:t>
                      </a:r>
                    </a:p>
                  </a:txBody>
                  <a:tcPr>
                    <a:solidFill>
                      <a:schemeClr val="bg2">
                        <a:lumMod val="90000"/>
                      </a:schemeClr>
                    </a:solidFill>
                  </a:tcPr>
                </a:tc>
                <a:extLst>
                  <a:ext uri="{0D108BD9-81ED-4DB2-BD59-A6C34878D82A}">
                    <a16:rowId xmlns:a16="http://schemas.microsoft.com/office/drawing/2014/main" val="2062566075"/>
                  </a:ext>
                </a:extLst>
              </a:tr>
            </a:tbl>
          </a:graphicData>
        </a:graphic>
      </p:graphicFrame>
    </p:spTree>
    <p:extLst>
      <p:ext uri="{BB962C8B-B14F-4D97-AF65-F5344CB8AC3E}">
        <p14:creationId xmlns:p14="http://schemas.microsoft.com/office/powerpoint/2010/main" val="10614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89A3DA-E19F-CAF2-675A-FA81E3327809}"/>
              </a:ext>
            </a:extLst>
          </p:cNvPr>
          <p:cNvSpPr txBox="1"/>
          <p:nvPr/>
        </p:nvSpPr>
        <p:spPr>
          <a:xfrm>
            <a:off x="4558880" y="2660904"/>
            <a:ext cx="3074240" cy="1107996"/>
          </a:xfrm>
          <a:prstGeom prst="rect">
            <a:avLst/>
          </a:prstGeom>
          <a:noFill/>
        </p:spPr>
        <p:txBody>
          <a:bodyPr wrap="none" rtlCol="0">
            <a:spAutoFit/>
          </a:bodyPr>
          <a:lstStyle/>
          <a:p>
            <a:r>
              <a:rPr lang="en-US" sz="6600" dirty="0"/>
              <a:t>RESULTS</a:t>
            </a:r>
          </a:p>
        </p:txBody>
      </p:sp>
    </p:spTree>
    <p:extLst>
      <p:ext uri="{BB962C8B-B14F-4D97-AF65-F5344CB8AC3E}">
        <p14:creationId xmlns:p14="http://schemas.microsoft.com/office/powerpoint/2010/main" val="219787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684780253"/>
              </p:ext>
            </p:extLst>
          </p:nvPr>
        </p:nvGraphicFramePr>
        <p:xfrm>
          <a:off x="149539" y="4081909"/>
          <a:ext cx="4114062" cy="2133600"/>
        </p:xfrm>
        <a:graphic>
          <a:graphicData uri="http://schemas.openxmlformats.org/drawingml/2006/table">
            <a:tbl>
              <a:tblPr firstRow="1" bandRow="1">
                <a:tableStyleId>{5C22544A-7EE6-4342-B048-85BDC9FD1C3A}</a:tableStyleId>
              </a:tblPr>
              <a:tblGrid>
                <a:gridCol w="1282192">
                  <a:extLst>
                    <a:ext uri="{9D8B030D-6E8A-4147-A177-3AD203B41FA5}">
                      <a16:colId xmlns:a16="http://schemas.microsoft.com/office/drawing/2014/main" val="3892237616"/>
                    </a:ext>
                  </a:extLst>
                </a:gridCol>
                <a:gridCol w="959294">
                  <a:extLst>
                    <a:ext uri="{9D8B030D-6E8A-4147-A177-3AD203B41FA5}">
                      <a16:colId xmlns:a16="http://schemas.microsoft.com/office/drawing/2014/main" val="2100386984"/>
                    </a:ext>
                  </a:extLst>
                </a:gridCol>
                <a:gridCol w="1872576">
                  <a:extLst>
                    <a:ext uri="{9D8B030D-6E8A-4147-A177-3AD203B41FA5}">
                      <a16:colId xmlns:a16="http://schemas.microsoft.com/office/drawing/2014/main" val="2471708999"/>
                    </a:ext>
                  </a:extLst>
                </a:gridCol>
              </a:tblGrid>
              <a:tr h="225288">
                <a:tc>
                  <a:txBody>
                    <a:bodyPr/>
                    <a:lstStyle/>
                    <a:p>
                      <a:r>
                        <a:rPr lang="en-US" sz="1400" dirty="0"/>
                        <a:t>Batch Number</a:t>
                      </a:r>
                    </a:p>
                  </a:txBody>
                  <a:tcPr/>
                </a:tc>
                <a:tc>
                  <a:txBody>
                    <a:bodyPr/>
                    <a:lstStyle/>
                    <a:p>
                      <a:r>
                        <a:rPr lang="en-US" sz="1400" dirty="0"/>
                        <a:t>Result</a:t>
                      </a:r>
                    </a:p>
                  </a:txBody>
                  <a:tcPr/>
                </a:tc>
                <a:tc>
                  <a:txBody>
                    <a:bodyPr/>
                    <a:lstStyle/>
                    <a:p>
                      <a:r>
                        <a:rPr lang="en-US" sz="1400" dirty="0"/>
                        <a:t>Probability</a:t>
                      </a:r>
                    </a:p>
                  </a:txBody>
                  <a:tcPr/>
                </a:tc>
                <a:extLst>
                  <a:ext uri="{0D108BD9-81ED-4DB2-BD59-A6C34878D82A}">
                    <a16:rowId xmlns:a16="http://schemas.microsoft.com/office/drawing/2014/main" val="3049934132"/>
                  </a:ext>
                </a:extLst>
              </a:tr>
              <a:tr h="225288">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91%</a:t>
                      </a:r>
                    </a:p>
                  </a:txBody>
                  <a:tcPr/>
                </a:tc>
                <a:extLst>
                  <a:ext uri="{0D108BD9-81ED-4DB2-BD59-A6C34878D82A}">
                    <a16:rowId xmlns:a16="http://schemas.microsoft.com/office/drawing/2014/main" val="1512097725"/>
                  </a:ext>
                </a:extLst>
              </a:tr>
              <a:tr h="225288">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89%</a:t>
                      </a:r>
                    </a:p>
                  </a:txBody>
                  <a:tcPr/>
                </a:tc>
                <a:extLst>
                  <a:ext uri="{0D108BD9-81ED-4DB2-BD59-A6C34878D82A}">
                    <a16:rowId xmlns:a16="http://schemas.microsoft.com/office/drawing/2014/main" val="3429545967"/>
                  </a:ext>
                </a:extLst>
              </a:tr>
              <a:tr h="225288">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69%</a:t>
                      </a:r>
                    </a:p>
                  </a:txBody>
                  <a:tcPr/>
                </a:tc>
                <a:extLst>
                  <a:ext uri="{0D108BD9-81ED-4DB2-BD59-A6C34878D82A}">
                    <a16:rowId xmlns:a16="http://schemas.microsoft.com/office/drawing/2014/main" val="1624593536"/>
                  </a:ext>
                </a:extLst>
              </a:tr>
              <a:tr h="225288">
                <a:tc>
                  <a:txBody>
                    <a:bodyPr/>
                    <a:lstStyle/>
                    <a:p>
                      <a:pPr algn="ctr"/>
                      <a:r>
                        <a:rPr lang="en-US" sz="1400" dirty="0"/>
                        <a:t>4</a:t>
                      </a:r>
                    </a:p>
                  </a:txBody>
                  <a:tcPr/>
                </a:tc>
                <a:tc>
                  <a:txBody>
                    <a:bodyPr/>
                    <a:lstStyle/>
                    <a:p>
                      <a:pPr algn="ctr"/>
                      <a:r>
                        <a:rPr lang="en-US" sz="1400" dirty="0"/>
                        <a:t>Scam</a:t>
                      </a:r>
                    </a:p>
                  </a:txBody>
                  <a:tcPr/>
                </a:tc>
                <a:tc>
                  <a:txBody>
                    <a:bodyPr/>
                    <a:lstStyle/>
                    <a:p>
                      <a:pPr algn="ctr"/>
                      <a:r>
                        <a:rPr lang="en-US" sz="1400" dirty="0"/>
                        <a:t>50%</a:t>
                      </a:r>
                    </a:p>
                  </a:txBody>
                  <a:tcPr/>
                </a:tc>
                <a:extLst>
                  <a:ext uri="{0D108BD9-81ED-4DB2-BD59-A6C34878D82A}">
                    <a16:rowId xmlns:a16="http://schemas.microsoft.com/office/drawing/2014/main" val="3011693667"/>
                  </a:ext>
                </a:extLst>
              </a:tr>
              <a:tr h="225288">
                <a:tc>
                  <a:txBody>
                    <a:bodyPr/>
                    <a:lstStyle/>
                    <a:p>
                      <a:pPr algn="ctr"/>
                      <a:r>
                        <a:rPr lang="en-US" sz="1400" dirty="0"/>
                        <a:t>5</a:t>
                      </a:r>
                    </a:p>
                  </a:txBody>
                  <a:tcPr/>
                </a:tc>
                <a:tc>
                  <a:txBody>
                    <a:bodyPr/>
                    <a:lstStyle/>
                    <a:p>
                      <a:pPr algn="ctr"/>
                      <a:r>
                        <a:rPr lang="en-US" sz="1400" dirty="0"/>
                        <a:t>Scam</a:t>
                      </a:r>
                    </a:p>
                  </a:txBody>
                  <a:tcPr/>
                </a:tc>
                <a:tc>
                  <a:txBody>
                    <a:bodyPr/>
                    <a:lstStyle/>
                    <a:p>
                      <a:pPr algn="ctr"/>
                      <a:r>
                        <a:rPr lang="en-US" sz="1400" dirty="0"/>
                        <a:t>84%</a:t>
                      </a:r>
                    </a:p>
                  </a:txBody>
                  <a:tcPr/>
                </a:tc>
                <a:extLst>
                  <a:ext uri="{0D108BD9-81ED-4DB2-BD59-A6C34878D82A}">
                    <a16:rowId xmlns:a16="http://schemas.microsoft.com/office/drawing/2014/main" val="365522491"/>
                  </a:ext>
                </a:extLst>
              </a:tr>
              <a:tr h="225288">
                <a:tc>
                  <a:txBody>
                    <a:bodyPr/>
                    <a:lstStyle/>
                    <a:p>
                      <a:pPr algn="ctr"/>
                      <a:r>
                        <a:rPr lang="en-US" sz="1400" dirty="0"/>
                        <a:t>6</a:t>
                      </a:r>
                    </a:p>
                  </a:txBody>
                  <a:tcPr/>
                </a:tc>
                <a:tc>
                  <a:txBody>
                    <a:bodyPr/>
                    <a:lstStyle/>
                    <a:p>
                      <a:pPr algn="ctr"/>
                      <a:r>
                        <a:rPr lang="en-US" sz="1400" dirty="0"/>
                        <a:t>Scam</a:t>
                      </a:r>
                    </a:p>
                  </a:txBody>
                  <a:tcPr/>
                </a:tc>
                <a:tc>
                  <a:txBody>
                    <a:bodyPr/>
                    <a:lstStyle/>
                    <a:p>
                      <a:pPr algn="ctr"/>
                      <a:r>
                        <a:rPr lang="en-US" sz="1400" dirty="0"/>
                        <a:t>80%</a:t>
                      </a:r>
                    </a:p>
                  </a:txBody>
                  <a:tcPr/>
                </a:tc>
                <a:extLst>
                  <a:ext uri="{0D108BD9-81ED-4DB2-BD59-A6C34878D82A}">
                    <a16:rowId xmlns:a16="http://schemas.microsoft.com/office/drawing/2014/main" val="2411939542"/>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a:t>
            </a:r>
          </a:p>
        </p:txBody>
      </p:sp>
      <p:graphicFrame>
        <p:nvGraphicFramePr>
          <p:cNvPr id="9" name="Table 8">
            <a:extLst>
              <a:ext uri="{FF2B5EF4-FFF2-40B4-BE49-F238E27FC236}">
                <a16:creationId xmlns:a16="http://schemas.microsoft.com/office/drawing/2014/main" id="{E5DBF5DA-67E4-8BAD-B63A-E4CC206F44FE}"/>
              </a:ext>
            </a:extLst>
          </p:cNvPr>
          <p:cNvGraphicFramePr>
            <a:graphicFrameLocks noGrp="1"/>
          </p:cNvGraphicFramePr>
          <p:nvPr>
            <p:extLst>
              <p:ext uri="{D42A27DB-BD31-4B8C-83A1-F6EECF244321}">
                <p14:modId xmlns:p14="http://schemas.microsoft.com/office/powerpoint/2010/main" val="1551782934"/>
              </p:ext>
            </p:extLst>
          </p:nvPr>
        </p:nvGraphicFramePr>
        <p:xfrm>
          <a:off x="149539" y="786497"/>
          <a:ext cx="10981899" cy="2926080"/>
        </p:xfrm>
        <a:graphic>
          <a:graphicData uri="http://schemas.openxmlformats.org/drawingml/2006/table">
            <a:tbl>
              <a:tblPr firstRow="1" bandRow="1">
                <a:tableStyleId>{5C22544A-7EE6-4342-B048-85BDC9FD1C3A}</a:tableStyleId>
              </a:tblPr>
              <a:tblGrid>
                <a:gridCol w="1005205">
                  <a:extLst>
                    <a:ext uri="{9D8B030D-6E8A-4147-A177-3AD203B41FA5}">
                      <a16:colId xmlns:a16="http://schemas.microsoft.com/office/drawing/2014/main" val="2268027349"/>
                    </a:ext>
                  </a:extLst>
                </a:gridCol>
                <a:gridCol w="5411216">
                  <a:extLst>
                    <a:ext uri="{9D8B030D-6E8A-4147-A177-3AD203B41FA5}">
                      <a16:colId xmlns:a16="http://schemas.microsoft.com/office/drawing/2014/main" val="3523283076"/>
                    </a:ext>
                  </a:extLst>
                </a:gridCol>
                <a:gridCol w="4565478">
                  <a:extLst>
                    <a:ext uri="{9D8B030D-6E8A-4147-A177-3AD203B41FA5}">
                      <a16:colId xmlns:a16="http://schemas.microsoft.com/office/drawing/2014/main" val="1026576332"/>
                    </a:ext>
                  </a:extLst>
                </a:gridCol>
              </a:tblGrid>
              <a:tr h="143077">
                <a:tc>
                  <a:txBody>
                    <a:bodyPr/>
                    <a:lstStyle/>
                    <a:p>
                      <a:pPr algn="just"/>
                      <a:r>
                        <a:rPr lang="en-US" sz="1000" dirty="0">
                          <a:solidFill>
                            <a:schemeClr val="tx1"/>
                          </a:solidFill>
                        </a:rPr>
                        <a:t>Batch Number</a:t>
                      </a:r>
                    </a:p>
                  </a:txBody>
                  <a:tcPr>
                    <a:solidFill>
                      <a:schemeClr val="bg2">
                        <a:lumMod val="75000"/>
                      </a:schemeClr>
                    </a:solidFill>
                  </a:tcPr>
                </a:tc>
                <a:tc>
                  <a:txBody>
                    <a:bodyPr/>
                    <a:lstStyle/>
                    <a:p>
                      <a:pPr algn="just"/>
                      <a:r>
                        <a:rPr lang="en-US" sz="1000" dirty="0">
                          <a:solidFill>
                            <a:schemeClr val="tx1"/>
                          </a:solidFill>
                        </a:rPr>
                        <a:t>Attacker_Helper</a:t>
                      </a:r>
                    </a:p>
                  </a:txBody>
                  <a:tcPr>
                    <a:solidFill>
                      <a:schemeClr val="bg2">
                        <a:lumMod val="75000"/>
                      </a:schemeClr>
                    </a:solidFill>
                  </a:tcPr>
                </a:tc>
                <a:tc>
                  <a:txBody>
                    <a:bodyPr/>
                    <a:lstStyle/>
                    <a:p>
                      <a:pPr algn="just"/>
                      <a:r>
                        <a:rPr lang="en-US" sz="1000" dirty="0">
                          <a:solidFill>
                            <a:schemeClr val="tx1"/>
                          </a:solidFill>
                        </a:rPr>
                        <a:t>Victim</a:t>
                      </a:r>
                    </a:p>
                  </a:txBody>
                  <a:tcPr>
                    <a:solidFill>
                      <a:schemeClr val="bg2">
                        <a:lumMod val="75000"/>
                      </a:schemeClr>
                    </a:solidFill>
                  </a:tcPr>
                </a:tc>
                <a:extLst>
                  <a:ext uri="{0D108BD9-81ED-4DB2-BD59-A6C34878D82A}">
                    <a16:rowId xmlns:a16="http://schemas.microsoft.com/office/drawing/2014/main" val="2788586197"/>
                  </a:ext>
                </a:extLst>
              </a:tr>
              <a:tr h="232501">
                <a:tc>
                  <a:txBody>
                    <a:bodyPr/>
                    <a:lstStyle/>
                    <a:p>
                      <a:pPr algn="ctr"/>
                      <a:r>
                        <a:rPr lang="en-US" sz="1000" dirty="0">
                          <a:solidFill>
                            <a:schemeClr val="tx1"/>
                          </a:solidFill>
                        </a:rPr>
                        <a:t>1</a:t>
                      </a:r>
                    </a:p>
                  </a:txBody>
                  <a:tcPr>
                    <a:solidFill>
                      <a:schemeClr val="bg2"/>
                    </a:solidFill>
                  </a:tcPr>
                </a:tc>
                <a:tc>
                  <a:txBody>
                    <a:bodyPr/>
                    <a:lstStyle/>
                    <a:p>
                      <a:pPr algn="just"/>
                      <a:r>
                        <a:rPr lang="en-US" sz="1000" dirty="0">
                          <a:solidFill>
                            <a:schemeClr val="tx1"/>
                          </a:solidFill>
                        </a:rPr>
                        <a:t>Good morning, sir! I'm calling from the hospital regarding your recent visit. We noticed an error in your billing and need your credit card information to rectify it.</a:t>
                      </a:r>
                    </a:p>
                  </a:txBody>
                  <a:tcPr>
                    <a:solidFill>
                      <a:schemeClr val="bg2"/>
                    </a:solidFill>
                  </a:tcPr>
                </a:tc>
                <a:tc>
                  <a:txBody>
                    <a:bodyPr/>
                    <a:lstStyle/>
                    <a:p>
                      <a:pPr algn="just"/>
                      <a:r>
                        <a:rPr lang="en-US" sz="1000" dirty="0">
                          <a:solidFill>
                            <a:schemeClr val="tx1"/>
                          </a:solidFill>
                        </a:rPr>
                        <a:t>Hello, what seems to be the issue, can you provide more details about the error in question?</a:t>
                      </a:r>
                    </a:p>
                  </a:txBody>
                  <a:tcPr>
                    <a:solidFill>
                      <a:schemeClr val="bg2"/>
                    </a:solidFill>
                  </a:tcPr>
                </a:tc>
                <a:extLst>
                  <a:ext uri="{0D108BD9-81ED-4DB2-BD59-A6C34878D82A}">
                    <a16:rowId xmlns:a16="http://schemas.microsoft.com/office/drawing/2014/main" val="3871337990"/>
                  </a:ext>
                </a:extLst>
              </a:tr>
              <a:tr h="232501">
                <a:tc>
                  <a:txBody>
                    <a:bodyPr/>
                    <a:lstStyle/>
                    <a:p>
                      <a:pPr algn="ctr"/>
                      <a:r>
                        <a:rPr lang="en-US" sz="1000" dirty="0">
                          <a:solidFill>
                            <a:schemeClr val="tx1"/>
                          </a:solidFill>
                        </a:rPr>
                        <a:t>2</a:t>
                      </a:r>
                    </a:p>
                  </a:txBody>
                  <a:tcPr>
                    <a:solidFill>
                      <a:schemeClr val="bg2"/>
                    </a:solidFill>
                  </a:tcPr>
                </a:tc>
                <a:tc>
                  <a:txBody>
                    <a:bodyPr/>
                    <a:lstStyle/>
                    <a:p>
                      <a:pPr algn="just"/>
                      <a:r>
                        <a:rPr lang="en-US" sz="1000" dirty="0">
                          <a:solidFill>
                            <a:schemeClr val="tx1"/>
                          </a:solidFill>
                        </a:rPr>
                        <a:t>Absolutely, sir. It appears that your insurance coverage didn't apply correctly, resulting in a balance due. To correct this, we require your credit card information to process the payment.</a:t>
                      </a:r>
                    </a:p>
                  </a:txBody>
                  <a:tcPr>
                    <a:solidFill>
                      <a:schemeClr val="bg2"/>
                    </a:solidFill>
                  </a:tcPr>
                </a:tc>
                <a:tc>
                  <a:txBody>
                    <a:bodyPr/>
                    <a:lstStyle/>
                    <a:p>
                      <a:pPr algn="just"/>
                      <a:r>
                        <a:rPr lang="en-US" sz="1000" dirty="0">
                          <a:solidFill>
                            <a:schemeClr val="tx1"/>
                          </a:solidFill>
                        </a:rPr>
                        <a:t>That is strange. Can't I just contact my insurance provider directly to sort this out?</a:t>
                      </a:r>
                    </a:p>
                  </a:txBody>
                  <a:tcPr>
                    <a:solidFill>
                      <a:schemeClr val="bg2"/>
                    </a:solidFill>
                  </a:tcPr>
                </a:tc>
                <a:extLst>
                  <a:ext uri="{0D108BD9-81ED-4DB2-BD59-A6C34878D82A}">
                    <a16:rowId xmlns:a16="http://schemas.microsoft.com/office/drawing/2014/main" val="22930698"/>
                  </a:ext>
                </a:extLst>
              </a:tr>
              <a:tr h="232501">
                <a:tc>
                  <a:txBody>
                    <a:bodyPr/>
                    <a:lstStyle/>
                    <a:p>
                      <a:pPr algn="ctr"/>
                      <a:r>
                        <a:rPr lang="en-US" sz="1000" dirty="0">
                          <a:solidFill>
                            <a:schemeClr val="tx1"/>
                          </a:solidFill>
                        </a:rPr>
                        <a:t>3</a:t>
                      </a:r>
                    </a:p>
                  </a:txBody>
                  <a:tcPr>
                    <a:solidFill>
                      <a:schemeClr val="bg2"/>
                    </a:solidFill>
                  </a:tcPr>
                </a:tc>
                <a:tc>
                  <a:txBody>
                    <a:bodyPr/>
                    <a:lstStyle/>
                    <a:p>
                      <a:pPr algn="just"/>
                      <a:r>
                        <a:rPr lang="en-US" sz="1000" dirty="0">
                          <a:solidFill>
                            <a:schemeClr val="tx1"/>
                          </a:solidFill>
                        </a:rPr>
                        <a:t>Ah, we understand your concern, but this is an urgent matter that requires immediate action. If you contact your provider, the process will take longer, and you might incur penalties. Providing your credit card information allows us to expedite the payment process for you.</a:t>
                      </a:r>
                    </a:p>
                  </a:txBody>
                  <a:tcPr>
                    <a:solidFill>
                      <a:schemeClr val="bg2"/>
                    </a:solidFill>
                  </a:tcPr>
                </a:tc>
                <a:tc>
                  <a:txBody>
                    <a:bodyPr/>
                    <a:lstStyle/>
                    <a:p>
                      <a:pPr algn="just"/>
                      <a:r>
                        <a:rPr lang="en-US" sz="1000" dirty="0">
                          <a:solidFill>
                            <a:schemeClr val="tx1"/>
                          </a:solidFill>
                        </a:rPr>
                        <a:t>I see, but I'm still hesitant to provide my credit card details over the phone. Can I visit the hospital in person to settle the payment?</a:t>
                      </a:r>
                    </a:p>
                    <a:p>
                      <a:pPr algn="just"/>
                      <a:endParaRPr lang="en-US" sz="1000" dirty="0">
                        <a:solidFill>
                          <a:schemeClr val="tx1"/>
                        </a:solidFill>
                      </a:endParaRPr>
                    </a:p>
                  </a:txBody>
                  <a:tcPr>
                    <a:solidFill>
                      <a:schemeClr val="bg2"/>
                    </a:solidFill>
                  </a:tcPr>
                </a:tc>
                <a:extLst>
                  <a:ext uri="{0D108BD9-81ED-4DB2-BD59-A6C34878D82A}">
                    <a16:rowId xmlns:a16="http://schemas.microsoft.com/office/drawing/2014/main" val="1446474973"/>
                  </a:ext>
                </a:extLst>
              </a:tr>
              <a:tr h="232501">
                <a:tc>
                  <a:txBody>
                    <a:bodyPr/>
                    <a:lstStyle/>
                    <a:p>
                      <a:pPr algn="ctr"/>
                      <a:r>
                        <a:rPr lang="en-US" sz="1000" dirty="0">
                          <a:solidFill>
                            <a:schemeClr val="tx1"/>
                          </a:solidFill>
                        </a:rPr>
                        <a:t>4</a:t>
                      </a:r>
                    </a:p>
                  </a:txBody>
                  <a:tcPr>
                    <a:solidFill>
                      <a:schemeClr val="bg2"/>
                    </a:solidFill>
                  </a:tcPr>
                </a:tc>
                <a:tc>
                  <a:txBody>
                    <a:bodyPr/>
                    <a:lstStyle/>
                    <a:p>
                      <a:pPr algn="just"/>
                      <a:r>
                        <a:rPr lang="en-US" sz="1000" dirty="0">
                          <a:solidFill>
                            <a:schemeClr val="tx1"/>
                          </a:solidFill>
                        </a:rPr>
                        <a:t>Unfortunately, due to the current circumstances, we're unable to accommodate in-person visits. Rest assured, sir, our call is encrypted and secure. Your information will be handled with utmost confidentiality.</a:t>
                      </a:r>
                    </a:p>
                  </a:txBody>
                  <a:tcPr>
                    <a:solidFill>
                      <a:schemeClr val="bg2"/>
                    </a:solidFill>
                  </a:tcPr>
                </a:tc>
                <a:tc>
                  <a:txBody>
                    <a:bodyPr/>
                    <a:lstStyle/>
                    <a:p>
                      <a:pPr algn="just"/>
                      <a:r>
                        <a:rPr lang="en-US" sz="1000" dirty="0">
                          <a:solidFill>
                            <a:schemeClr val="tx1"/>
                          </a:solidFill>
                        </a:rPr>
                        <a:t>Alright, I suppose I can give you my credit card information, but I request a confirmation receipt and that you delete the information afterward.</a:t>
                      </a:r>
                    </a:p>
                  </a:txBody>
                  <a:tcPr>
                    <a:solidFill>
                      <a:schemeClr val="bg2"/>
                    </a:solidFill>
                  </a:tcPr>
                </a:tc>
                <a:extLst>
                  <a:ext uri="{0D108BD9-81ED-4DB2-BD59-A6C34878D82A}">
                    <a16:rowId xmlns:a16="http://schemas.microsoft.com/office/drawing/2014/main" val="2090242424"/>
                  </a:ext>
                </a:extLst>
              </a:tr>
              <a:tr h="232501">
                <a:tc>
                  <a:txBody>
                    <a:bodyPr/>
                    <a:lstStyle/>
                    <a:p>
                      <a:pPr algn="ctr"/>
                      <a:r>
                        <a:rPr lang="en-US" sz="1000" dirty="0">
                          <a:solidFill>
                            <a:schemeClr val="tx1"/>
                          </a:solidFill>
                        </a:rPr>
                        <a:t>5</a:t>
                      </a:r>
                    </a:p>
                  </a:txBody>
                  <a:tcPr>
                    <a:solidFill>
                      <a:schemeClr val="bg2"/>
                    </a:solidFill>
                  </a:tcPr>
                </a:tc>
                <a:tc>
                  <a:txBody>
                    <a:bodyPr/>
                    <a:lstStyle/>
                    <a:p>
                      <a:pPr algn="just"/>
                      <a:r>
                        <a:rPr lang="en-US" sz="1000" dirty="0">
                          <a:solidFill>
                            <a:schemeClr val="tx1"/>
                          </a:solidFill>
                        </a:rPr>
                        <a:t>Of course, sir. We appreciate your cooperation. Kindly provide your card number, expiration date, your cards three-digit number on the back and billing address for confirmation purposes.</a:t>
                      </a:r>
                    </a:p>
                  </a:txBody>
                  <a:tcPr>
                    <a:solidFill>
                      <a:schemeClr val="bg2"/>
                    </a:solidFill>
                  </a:tcPr>
                </a:tc>
                <a:tc>
                  <a:txBody>
                    <a:bodyPr/>
                    <a:lstStyle/>
                    <a:p>
                      <a:pPr algn="just"/>
                      <a:r>
                        <a:rPr lang="en-US" sz="1000" dirty="0">
                          <a:solidFill>
                            <a:schemeClr val="tx1"/>
                          </a:solidFill>
                        </a:rPr>
                        <a:t>Sure, the card number is [redacted], expiration date is [redacted], CVV is [redacted], and the billing address is 123 Main Street.</a:t>
                      </a:r>
                    </a:p>
                  </a:txBody>
                  <a:tcPr>
                    <a:solidFill>
                      <a:schemeClr val="bg2"/>
                    </a:solidFill>
                  </a:tcPr>
                </a:tc>
                <a:extLst>
                  <a:ext uri="{0D108BD9-81ED-4DB2-BD59-A6C34878D82A}">
                    <a16:rowId xmlns:a16="http://schemas.microsoft.com/office/drawing/2014/main" val="2062566075"/>
                  </a:ext>
                </a:extLst>
              </a:tr>
              <a:tr h="232501">
                <a:tc>
                  <a:txBody>
                    <a:bodyPr/>
                    <a:lstStyle/>
                    <a:p>
                      <a:pPr algn="ctr"/>
                      <a:r>
                        <a:rPr lang="en-US" sz="1000" dirty="0">
                          <a:solidFill>
                            <a:schemeClr val="tx1"/>
                          </a:solidFill>
                        </a:rPr>
                        <a:t>6</a:t>
                      </a:r>
                    </a:p>
                  </a:txBody>
                  <a:tcPr>
                    <a:solidFill>
                      <a:schemeClr val="bg2"/>
                    </a:solidFill>
                  </a:tcPr>
                </a:tc>
                <a:tc>
                  <a:txBody>
                    <a:bodyPr/>
                    <a:lstStyle/>
                    <a:p>
                      <a:pPr algn="just"/>
                      <a:r>
                        <a:rPr lang="en-US" sz="1000" dirty="0">
                          <a:solidFill>
                            <a:schemeClr val="tx1"/>
                          </a:solidFill>
                        </a:rPr>
                        <a:t>Thank you, sir. I've successfully processed the payment. You'll receive a confirmation receipt via email shortly. Is there anything else I can assist you with?</a:t>
                      </a:r>
                    </a:p>
                  </a:txBody>
                  <a:tcPr>
                    <a:solidFill>
                      <a:schemeClr val="bg2"/>
                    </a:solidFill>
                  </a:tcPr>
                </a:tc>
                <a:tc>
                  <a:txBody>
                    <a:bodyPr/>
                    <a:lstStyle/>
                    <a:p>
                      <a:pPr algn="just"/>
                      <a:r>
                        <a:rPr lang="en-US" sz="1000" dirty="0">
                          <a:solidFill>
                            <a:schemeClr val="tx1"/>
                          </a:solidFill>
                        </a:rPr>
                        <a:t>No, that will be all. Thank you for your help.</a:t>
                      </a:r>
                    </a:p>
                  </a:txBody>
                  <a:tcPr>
                    <a:solidFill>
                      <a:schemeClr val="bg2"/>
                    </a:solidFill>
                  </a:tcPr>
                </a:tc>
                <a:extLst>
                  <a:ext uri="{0D108BD9-81ED-4DB2-BD59-A6C34878D82A}">
                    <a16:rowId xmlns:a16="http://schemas.microsoft.com/office/drawing/2014/main" val="1818524890"/>
                  </a:ext>
                </a:extLst>
              </a:tr>
            </a:tbl>
          </a:graphicData>
        </a:graphic>
      </p:graphicFrame>
      <p:sp>
        <p:nvSpPr>
          <p:cNvPr id="3" name="TextBox 2">
            <a:extLst>
              <a:ext uri="{FF2B5EF4-FFF2-40B4-BE49-F238E27FC236}">
                <a16:creationId xmlns:a16="http://schemas.microsoft.com/office/drawing/2014/main" id="{FBCBB29F-468A-86C4-9021-C66251459552}"/>
              </a:ext>
            </a:extLst>
          </p:cNvPr>
          <p:cNvSpPr txBox="1"/>
          <p:nvPr/>
        </p:nvSpPr>
        <p:spPr>
          <a:xfrm>
            <a:off x="40257" y="417165"/>
            <a:ext cx="744114"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rPr>
              <a:t>SCAM</a:t>
            </a:r>
          </a:p>
        </p:txBody>
      </p:sp>
      <p:sp>
        <p:nvSpPr>
          <p:cNvPr id="5" name="TextBox 4">
            <a:extLst>
              <a:ext uri="{FF2B5EF4-FFF2-40B4-BE49-F238E27FC236}">
                <a16:creationId xmlns:a16="http://schemas.microsoft.com/office/drawing/2014/main" id="{AA6BDBC4-D1AB-4FEE-9F23-6FEDD41954CC}"/>
              </a:ext>
            </a:extLst>
          </p:cNvPr>
          <p:cNvSpPr txBox="1"/>
          <p:nvPr/>
        </p:nvSpPr>
        <p:spPr>
          <a:xfrm>
            <a:off x="66754" y="3712577"/>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57505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1554635607"/>
              </p:ext>
            </p:extLst>
          </p:nvPr>
        </p:nvGraphicFramePr>
        <p:xfrm>
          <a:off x="155829" y="4239314"/>
          <a:ext cx="8127999" cy="2438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92237616"/>
                    </a:ext>
                  </a:extLst>
                </a:gridCol>
                <a:gridCol w="2709333">
                  <a:extLst>
                    <a:ext uri="{9D8B030D-6E8A-4147-A177-3AD203B41FA5}">
                      <a16:colId xmlns:a16="http://schemas.microsoft.com/office/drawing/2014/main" val="2100386984"/>
                    </a:ext>
                  </a:extLst>
                </a:gridCol>
                <a:gridCol w="2709333">
                  <a:extLst>
                    <a:ext uri="{9D8B030D-6E8A-4147-A177-3AD203B41FA5}">
                      <a16:colId xmlns:a16="http://schemas.microsoft.com/office/drawing/2014/main" val="2471708999"/>
                    </a:ext>
                  </a:extLst>
                </a:gridCol>
              </a:tblGrid>
              <a:tr h="147371">
                <a:tc>
                  <a:txBody>
                    <a:bodyPr/>
                    <a:lstStyle/>
                    <a:p>
                      <a:r>
                        <a:rPr lang="en-US" sz="1400" dirty="0"/>
                        <a:t>Batch Number</a:t>
                      </a:r>
                    </a:p>
                  </a:txBody>
                  <a:tcPr/>
                </a:tc>
                <a:tc>
                  <a:txBody>
                    <a:bodyPr/>
                    <a:lstStyle/>
                    <a:p>
                      <a:r>
                        <a:rPr lang="en-US" sz="1400" dirty="0"/>
                        <a:t>Result</a:t>
                      </a:r>
                    </a:p>
                  </a:txBody>
                  <a:tcPr/>
                </a:tc>
                <a:tc>
                  <a:txBody>
                    <a:bodyPr/>
                    <a:lstStyle/>
                    <a:p>
                      <a:r>
                        <a:rPr lang="en-US" sz="1400" dirty="0"/>
                        <a:t>Probability</a:t>
                      </a:r>
                    </a:p>
                  </a:txBody>
                  <a:tcPr/>
                </a:tc>
                <a:extLst>
                  <a:ext uri="{0D108BD9-81ED-4DB2-BD59-A6C34878D82A}">
                    <a16:rowId xmlns:a16="http://schemas.microsoft.com/office/drawing/2014/main" val="3049934132"/>
                  </a:ext>
                </a:extLst>
              </a:tr>
              <a:tr h="179301">
                <a:tc>
                  <a:txBody>
                    <a:bodyPr/>
                    <a:lstStyle/>
                    <a:p>
                      <a:r>
                        <a:rPr lang="en-US" sz="1400" dirty="0"/>
                        <a:t>1</a:t>
                      </a:r>
                    </a:p>
                  </a:txBody>
                  <a:tcPr/>
                </a:tc>
                <a:tc>
                  <a:txBody>
                    <a:bodyPr/>
                    <a:lstStyle/>
                    <a:p>
                      <a:r>
                        <a:rPr lang="en-US" sz="1400" dirty="0"/>
                        <a:t>Non-Scam</a:t>
                      </a:r>
                    </a:p>
                  </a:txBody>
                  <a:tcPr/>
                </a:tc>
                <a:tc>
                  <a:txBody>
                    <a:bodyPr/>
                    <a:lstStyle/>
                    <a:p>
                      <a:r>
                        <a:rPr lang="en-US" sz="1400" dirty="0"/>
                        <a:t>93%</a:t>
                      </a:r>
                    </a:p>
                  </a:txBody>
                  <a:tcPr/>
                </a:tc>
                <a:extLst>
                  <a:ext uri="{0D108BD9-81ED-4DB2-BD59-A6C34878D82A}">
                    <a16:rowId xmlns:a16="http://schemas.microsoft.com/office/drawing/2014/main" val="1512097725"/>
                  </a:ext>
                </a:extLst>
              </a:tr>
              <a:tr h="179301">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95%</a:t>
                      </a:r>
                    </a:p>
                  </a:txBody>
                  <a:tcPr/>
                </a:tc>
                <a:extLst>
                  <a:ext uri="{0D108BD9-81ED-4DB2-BD59-A6C34878D82A}">
                    <a16:rowId xmlns:a16="http://schemas.microsoft.com/office/drawing/2014/main" val="3429545967"/>
                  </a:ext>
                </a:extLst>
              </a:tr>
              <a:tr h="179301">
                <a:tc>
                  <a:txBody>
                    <a:bodyPr/>
                    <a:lstStyle/>
                    <a:p>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97%</a:t>
                      </a:r>
                    </a:p>
                  </a:txBody>
                  <a:tcPr/>
                </a:tc>
                <a:extLst>
                  <a:ext uri="{0D108BD9-81ED-4DB2-BD59-A6C34878D82A}">
                    <a16:rowId xmlns:a16="http://schemas.microsoft.com/office/drawing/2014/main" val="1624593536"/>
                  </a:ext>
                </a:extLst>
              </a:tr>
              <a:tr h="179301">
                <a:tc>
                  <a:txBody>
                    <a:bodyPr/>
                    <a:lstStyle/>
                    <a:p>
                      <a:r>
                        <a:rPr lang="en-US"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96%</a:t>
                      </a:r>
                    </a:p>
                  </a:txBody>
                  <a:tcPr/>
                </a:tc>
                <a:extLst>
                  <a:ext uri="{0D108BD9-81ED-4DB2-BD59-A6C34878D82A}">
                    <a16:rowId xmlns:a16="http://schemas.microsoft.com/office/drawing/2014/main" val="3011693667"/>
                  </a:ext>
                </a:extLst>
              </a:tr>
              <a:tr h="179301">
                <a:tc>
                  <a:txBody>
                    <a:bodyPr/>
                    <a:lstStyle/>
                    <a:p>
                      <a:r>
                        <a:rPr lang="en-US"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89%</a:t>
                      </a:r>
                    </a:p>
                  </a:txBody>
                  <a:tcPr/>
                </a:tc>
                <a:extLst>
                  <a:ext uri="{0D108BD9-81ED-4DB2-BD59-A6C34878D82A}">
                    <a16:rowId xmlns:a16="http://schemas.microsoft.com/office/drawing/2014/main" val="365522491"/>
                  </a:ext>
                </a:extLst>
              </a:tr>
              <a:tr h="179301">
                <a:tc>
                  <a:txBody>
                    <a:bodyPr/>
                    <a:lstStyle/>
                    <a:p>
                      <a:r>
                        <a:rPr lang="en-US" sz="14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67%</a:t>
                      </a:r>
                    </a:p>
                  </a:txBody>
                  <a:tcPr/>
                </a:tc>
                <a:extLst>
                  <a:ext uri="{0D108BD9-81ED-4DB2-BD59-A6C34878D82A}">
                    <a16:rowId xmlns:a16="http://schemas.microsoft.com/office/drawing/2014/main" val="1966533176"/>
                  </a:ext>
                </a:extLst>
              </a:tr>
              <a:tr h="179301">
                <a:tc>
                  <a:txBody>
                    <a:bodyPr/>
                    <a:lstStyle/>
                    <a:p>
                      <a:r>
                        <a:rPr lang="en-US" sz="14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r>
                        <a:rPr lang="en-US" sz="1400" dirty="0"/>
                        <a:t>54%</a:t>
                      </a:r>
                    </a:p>
                  </a:txBody>
                  <a:tcPr/>
                </a:tc>
                <a:extLst>
                  <a:ext uri="{0D108BD9-81ED-4DB2-BD59-A6C34878D82A}">
                    <a16:rowId xmlns:a16="http://schemas.microsoft.com/office/drawing/2014/main" val="3984202502"/>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extLst>
              <p:ext uri="{D42A27DB-BD31-4B8C-83A1-F6EECF244321}">
                <p14:modId xmlns:p14="http://schemas.microsoft.com/office/powerpoint/2010/main" val="556745445"/>
              </p:ext>
            </p:extLst>
          </p:nvPr>
        </p:nvGraphicFramePr>
        <p:xfrm>
          <a:off x="155828" y="932574"/>
          <a:ext cx="10739333" cy="2865120"/>
        </p:xfrm>
        <a:graphic>
          <a:graphicData uri="http://schemas.openxmlformats.org/drawingml/2006/table">
            <a:tbl>
              <a:tblPr firstRow="1" bandRow="1">
                <a:tableStyleId>{5C22544A-7EE6-4342-B048-85BDC9FD1C3A}</a:tableStyleId>
              </a:tblPr>
              <a:tblGrid>
                <a:gridCol w="985919">
                  <a:extLst>
                    <a:ext uri="{9D8B030D-6E8A-4147-A177-3AD203B41FA5}">
                      <a16:colId xmlns:a16="http://schemas.microsoft.com/office/drawing/2014/main" val="147599922"/>
                    </a:ext>
                  </a:extLst>
                </a:gridCol>
                <a:gridCol w="5207295">
                  <a:extLst>
                    <a:ext uri="{9D8B030D-6E8A-4147-A177-3AD203B41FA5}">
                      <a16:colId xmlns:a16="http://schemas.microsoft.com/office/drawing/2014/main" val="3523283076"/>
                    </a:ext>
                  </a:extLst>
                </a:gridCol>
                <a:gridCol w="4546119">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Batch Number</a:t>
                      </a:r>
                    </a:p>
                  </a:txBody>
                  <a:tcPr>
                    <a:solidFill>
                      <a:schemeClr val="bg2">
                        <a:lumMod val="75000"/>
                      </a:schemeClr>
                    </a:solidFill>
                  </a:tcPr>
                </a:tc>
                <a:tc>
                  <a:txBody>
                    <a:bodyPr/>
                    <a:lstStyle/>
                    <a:p>
                      <a:r>
                        <a:rPr lang="en-US" sz="1000" dirty="0">
                          <a:solidFill>
                            <a:schemeClr val="tx1"/>
                          </a:solidFill>
                        </a:rPr>
                        <a:t>Attacker_Helper</a:t>
                      </a:r>
                    </a:p>
                  </a:txBody>
                  <a:tcPr>
                    <a:solidFill>
                      <a:schemeClr val="bg2">
                        <a:lumMod val="75000"/>
                      </a:schemeClr>
                    </a:solidFill>
                  </a:tcPr>
                </a:tc>
                <a:tc>
                  <a:txBody>
                    <a:bodyPr/>
                    <a:lstStyle/>
                    <a:p>
                      <a:r>
                        <a:rPr lang="en-US" sz="1000" dirty="0">
                          <a:solidFill>
                            <a:schemeClr val="tx1"/>
                          </a:solidFill>
                        </a:rPr>
                        <a:t>Victim</a:t>
                      </a:r>
                    </a:p>
                  </a:txBody>
                  <a:tcPr>
                    <a:solidFill>
                      <a:schemeClr val="bg2">
                        <a:lumMod val="75000"/>
                      </a:schemeClr>
                    </a:solidFill>
                  </a:tcPr>
                </a:tc>
                <a:extLst>
                  <a:ext uri="{0D108BD9-81ED-4DB2-BD59-A6C34878D82A}">
                    <a16:rowId xmlns:a16="http://schemas.microsoft.com/office/drawing/2014/main" val="2788586197"/>
                  </a:ext>
                </a:extLst>
              </a:tr>
              <a:tr h="232501">
                <a:tc>
                  <a:txBody>
                    <a:bodyPr/>
                    <a:lstStyle/>
                    <a:p>
                      <a:pPr algn="ctr"/>
                      <a:r>
                        <a:rPr lang="en-US" sz="1000" b="0" dirty="0">
                          <a:solidFill>
                            <a:schemeClr val="tx1"/>
                          </a:solidFill>
                          <a:effectLst/>
                        </a:rPr>
                        <a:t>1</a:t>
                      </a:r>
                    </a:p>
                  </a:txBody>
                  <a:tcPr>
                    <a:solidFill>
                      <a:schemeClr val="bg2">
                        <a:lumMod val="90000"/>
                      </a:schemeClr>
                    </a:solidFill>
                  </a:tcPr>
                </a:tc>
                <a:tc>
                  <a:txBody>
                    <a:bodyPr/>
                    <a:lstStyle/>
                    <a:p>
                      <a:r>
                        <a:rPr lang="en-US" sz="1000" b="0" dirty="0">
                          <a:solidFill>
                            <a:schemeClr val="tx1"/>
                          </a:solidFill>
                          <a:effectLst/>
                        </a:rPr>
                        <a:t>Good morning, sir, my name is George, and I am calling today from Microsoft customer support.</a:t>
                      </a:r>
                    </a:p>
                  </a:txBody>
                  <a:tcPr>
                    <a:solidFill>
                      <a:schemeClr val="bg2">
                        <a:lumMod val="90000"/>
                      </a:schemeClr>
                    </a:solidFill>
                  </a:tcPr>
                </a:tc>
                <a:tc>
                  <a:txBody>
                    <a:bodyPr/>
                    <a:lstStyle/>
                    <a:p>
                      <a:r>
                        <a:rPr lang="en-US" sz="1000" b="0" dirty="0">
                          <a:solidFill>
                            <a:schemeClr val="tx1"/>
                          </a:solidFill>
                          <a:effectLst/>
                        </a:rPr>
                        <a:t>Good morning, how can I help you?</a:t>
                      </a:r>
                    </a:p>
                  </a:txBody>
                  <a:tcPr>
                    <a:solidFill>
                      <a:schemeClr val="bg2">
                        <a:lumMod val="90000"/>
                      </a:schemeClr>
                    </a:solidFill>
                  </a:tcPr>
                </a:tc>
                <a:extLst>
                  <a:ext uri="{0D108BD9-81ED-4DB2-BD59-A6C34878D82A}">
                    <a16:rowId xmlns:a16="http://schemas.microsoft.com/office/drawing/2014/main" val="3871337990"/>
                  </a:ext>
                </a:extLst>
              </a:tr>
              <a:tr h="232501">
                <a:tc>
                  <a:txBody>
                    <a:bodyPr/>
                    <a:lstStyle/>
                    <a:p>
                      <a:pPr algn="ctr"/>
                      <a:r>
                        <a:rPr lang="en-US" sz="1000" b="0" dirty="0">
                          <a:solidFill>
                            <a:schemeClr val="tx1"/>
                          </a:solidFill>
                          <a:effectLst/>
                        </a:rPr>
                        <a:t>2</a:t>
                      </a:r>
                    </a:p>
                  </a:txBody>
                  <a:tcPr>
                    <a:solidFill>
                      <a:schemeClr val="bg2">
                        <a:lumMod val="90000"/>
                      </a:schemeClr>
                    </a:solidFill>
                  </a:tcPr>
                </a:tc>
                <a:tc>
                  <a:txBody>
                    <a:bodyPr/>
                    <a:lstStyle/>
                    <a:p>
                      <a:r>
                        <a:rPr lang="en-US" sz="1000" b="0" dirty="0">
                          <a:solidFill>
                            <a:schemeClr val="tx1"/>
                          </a:solidFill>
                          <a:effectLst/>
                        </a:rPr>
                        <a:t>The reason I am calling you today sir is to inform you that we have identified a virus on your computer.</a:t>
                      </a:r>
                    </a:p>
                  </a:txBody>
                  <a:tcPr>
                    <a:solidFill>
                      <a:schemeClr val="bg2">
                        <a:lumMod val="90000"/>
                      </a:schemeClr>
                    </a:solidFill>
                  </a:tcPr>
                </a:tc>
                <a:tc>
                  <a:txBody>
                    <a:bodyPr/>
                    <a:lstStyle/>
                    <a:p>
                      <a:r>
                        <a:rPr lang="en-US" sz="1000" b="0" dirty="0">
                          <a:solidFill>
                            <a:schemeClr val="tx1"/>
                          </a:solidFill>
                          <a:effectLst/>
                        </a:rPr>
                        <a:t>Oh no, what can we do about this?</a:t>
                      </a:r>
                    </a:p>
                  </a:txBody>
                  <a:tcPr>
                    <a:solidFill>
                      <a:schemeClr val="bg2">
                        <a:lumMod val="90000"/>
                      </a:schemeClr>
                    </a:solidFill>
                  </a:tcPr>
                </a:tc>
                <a:extLst>
                  <a:ext uri="{0D108BD9-81ED-4DB2-BD59-A6C34878D82A}">
                    <a16:rowId xmlns:a16="http://schemas.microsoft.com/office/drawing/2014/main" val="22930698"/>
                  </a:ext>
                </a:extLst>
              </a:tr>
              <a:tr h="232501">
                <a:tc>
                  <a:txBody>
                    <a:bodyPr/>
                    <a:lstStyle/>
                    <a:p>
                      <a:pPr algn="ctr"/>
                      <a:r>
                        <a:rPr lang="en-US" sz="1000" b="0" dirty="0">
                          <a:solidFill>
                            <a:schemeClr val="tx1"/>
                          </a:solidFill>
                          <a:effectLst/>
                        </a:rPr>
                        <a:t>3</a:t>
                      </a:r>
                    </a:p>
                  </a:txBody>
                  <a:tcPr>
                    <a:solidFill>
                      <a:schemeClr val="bg2">
                        <a:lumMod val="90000"/>
                      </a:schemeClr>
                    </a:solidFill>
                  </a:tcPr>
                </a:tc>
                <a:tc>
                  <a:txBody>
                    <a:bodyPr/>
                    <a:lstStyle/>
                    <a:p>
                      <a:r>
                        <a:rPr lang="en-US" sz="1000" b="0" dirty="0">
                          <a:solidFill>
                            <a:schemeClr val="tx1"/>
                          </a:solidFill>
                          <a:effectLst/>
                        </a:rPr>
                        <a:t>Well sir, we can resolve this issue for you a few easy steps, and we suggest that you hurry because you are at a vulnerable state at the moment.</a:t>
                      </a:r>
                    </a:p>
                  </a:txBody>
                  <a:tcPr>
                    <a:solidFill>
                      <a:schemeClr val="bg2">
                        <a:lumMod val="90000"/>
                      </a:schemeClr>
                    </a:solidFill>
                  </a:tcPr>
                </a:tc>
                <a:tc>
                  <a:txBody>
                    <a:bodyPr/>
                    <a:lstStyle/>
                    <a:p>
                      <a:r>
                        <a:rPr lang="en-US" sz="1000" b="0" dirty="0">
                          <a:solidFill>
                            <a:schemeClr val="tx1"/>
                          </a:solidFill>
                          <a:effectLst/>
                        </a:rPr>
                        <a:t>Alright, understood, what do I need to do?</a:t>
                      </a:r>
                    </a:p>
                  </a:txBody>
                  <a:tcPr>
                    <a:solidFill>
                      <a:schemeClr val="bg2">
                        <a:lumMod val="90000"/>
                      </a:schemeClr>
                    </a:solidFill>
                  </a:tcPr>
                </a:tc>
                <a:extLst>
                  <a:ext uri="{0D108BD9-81ED-4DB2-BD59-A6C34878D82A}">
                    <a16:rowId xmlns:a16="http://schemas.microsoft.com/office/drawing/2014/main" val="1446474973"/>
                  </a:ext>
                </a:extLst>
              </a:tr>
              <a:tr h="232501">
                <a:tc>
                  <a:txBody>
                    <a:bodyPr/>
                    <a:lstStyle/>
                    <a:p>
                      <a:pPr algn="ctr"/>
                      <a:r>
                        <a:rPr lang="en-US" sz="1000" b="0" dirty="0">
                          <a:solidFill>
                            <a:schemeClr val="tx1"/>
                          </a:solidFill>
                          <a:effectLst/>
                        </a:rPr>
                        <a:t>4</a:t>
                      </a:r>
                    </a:p>
                  </a:txBody>
                  <a:tcPr>
                    <a:solidFill>
                      <a:schemeClr val="bg2">
                        <a:lumMod val="90000"/>
                      </a:schemeClr>
                    </a:solidFill>
                  </a:tcPr>
                </a:tc>
                <a:tc>
                  <a:txBody>
                    <a:bodyPr/>
                    <a:lstStyle/>
                    <a:p>
                      <a:r>
                        <a:rPr lang="en-US" sz="1000" b="0" dirty="0">
                          <a:solidFill>
                            <a:schemeClr val="tx1"/>
                          </a:solidFill>
                          <a:effectLst/>
                        </a:rPr>
                        <a:t>Firstly sir, you need to download an application through the link, [link redacted] and we will proceed from there.</a:t>
                      </a:r>
                    </a:p>
                  </a:txBody>
                  <a:tcPr>
                    <a:solidFill>
                      <a:schemeClr val="bg2">
                        <a:lumMod val="90000"/>
                      </a:schemeClr>
                    </a:solidFill>
                  </a:tcPr>
                </a:tc>
                <a:tc>
                  <a:txBody>
                    <a:bodyPr/>
                    <a:lstStyle/>
                    <a:p>
                      <a:r>
                        <a:rPr lang="en-US" sz="1000" b="0" dirty="0">
                          <a:solidFill>
                            <a:schemeClr val="tx1"/>
                          </a:solidFill>
                          <a:effectLst/>
                        </a:rPr>
                        <a:t>Ok, I am doing it now, what should I do when I install the application?</a:t>
                      </a:r>
                    </a:p>
                  </a:txBody>
                  <a:tcPr>
                    <a:solidFill>
                      <a:schemeClr val="bg2">
                        <a:lumMod val="90000"/>
                      </a:schemeClr>
                    </a:solidFill>
                  </a:tcPr>
                </a:tc>
                <a:extLst>
                  <a:ext uri="{0D108BD9-81ED-4DB2-BD59-A6C34878D82A}">
                    <a16:rowId xmlns:a16="http://schemas.microsoft.com/office/drawing/2014/main" val="2090242424"/>
                  </a:ext>
                </a:extLst>
              </a:tr>
              <a:tr h="232501">
                <a:tc>
                  <a:txBody>
                    <a:bodyPr/>
                    <a:lstStyle/>
                    <a:p>
                      <a:pPr algn="ctr"/>
                      <a:r>
                        <a:rPr lang="en-US" sz="1000" b="0" dirty="0">
                          <a:solidFill>
                            <a:schemeClr val="tx1"/>
                          </a:solidFill>
                          <a:effectLst/>
                        </a:rPr>
                        <a:t>5</a:t>
                      </a:r>
                    </a:p>
                  </a:txBody>
                  <a:tcPr>
                    <a:solidFill>
                      <a:schemeClr val="bg2">
                        <a:lumMod val="90000"/>
                      </a:schemeClr>
                    </a:solidFill>
                  </a:tcPr>
                </a:tc>
                <a:tc>
                  <a:txBody>
                    <a:bodyPr/>
                    <a:lstStyle/>
                    <a:p>
                      <a:r>
                        <a:rPr lang="en-US" sz="1000" b="0" dirty="0">
                          <a:solidFill>
                            <a:schemeClr val="tx1"/>
                          </a:solidFill>
                          <a:effectLst/>
                        </a:rPr>
                        <a:t>You do not need to worry about that, we will fix the issue for you.</a:t>
                      </a:r>
                    </a:p>
                  </a:txBody>
                  <a:tcPr>
                    <a:solidFill>
                      <a:schemeClr val="bg2">
                        <a:lumMod val="90000"/>
                      </a:schemeClr>
                    </a:solidFill>
                  </a:tcPr>
                </a:tc>
                <a:tc>
                  <a:txBody>
                    <a:bodyPr/>
                    <a:lstStyle/>
                    <a:p>
                      <a:r>
                        <a:rPr lang="en-US" sz="1000" b="0" dirty="0">
                          <a:solidFill>
                            <a:schemeClr val="tx1"/>
                          </a:solidFill>
                          <a:effectLst/>
                        </a:rPr>
                        <a:t>That is good news because I am not good with computers. Ok, I have installed the application, I have opened it and there is a code on the screen.</a:t>
                      </a:r>
                    </a:p>
                  </a:txBody>
                  <a:tcPr>
                    <a:solidFill>
                      <a:schemeClr val="bg2">
                        <a:lumMod val="90000"/>
                      </a:schemeClr>
                    </a:solidFill>
                  </a:tcPr>
                </a:tc>
                <a:extLst>
                  <a:ext uri="{0D108BD9-81ED-4DB2-BD59-A6C34878D82A}">
                    <a16:rowId xmlns:a16="http://schemas.microsoft.com/office/drawing/2014/main" val="2062566075"/>
                  </a:ext>
                </a:extLst>
              </a:tr>
              <a:tr h="232501">
                <a:tc>
                  <a:txBody>
                    <a:bodyPr/>
                    <a:lstStyle/>
                    <a:p>
                      <a:pPr algn="ctr"/>
                      <a:r>
                        <a:rPr lang="en-US" sz="1000" b="0" dirty="0">
                          <a:solidFill>
                            <a:schemeClr val="tx1"/>
                          </a:solidFill>
                          <a:effectLst/>
                        </a:rPr>
                        <a:t>6</a:t>
                      </a:r>
                    </a:p>
                  </a:txBody>
                  <a:tcPr>
                    <a:solidFill>
                      <a:schemeClr val="bg2">
                        <a:lumMod val="90000"/>
                      </a:schemeClr>
                    </a:solidFill>
                  </a:tcPr>
                </a:tc>
                <a:tc>
                  <a:txBody>
                    <a:bodyPr/>
                    <a:lstStyle/>
                    <a:p>
                      <a:r>
                        <a:rPr lang="en-US" sz="1000" b="0" dirty="0">
                          <a:solidFill>
                            <a:schemeClr val="tx1"/>
                          </a:solidFill>
                          <a:effectLst/>
                        </a:rPr>
                        <a:t>Perfect sir, tell us the code and your job will be done.</a:t>
                      </a:r>
                    </a:p>
                  </a:txBody>
                  <a:tcPr>
                    <a:solidFill>
                      <a:schemeClr val="bg2">
                        <a:lumMod val="90000"/>
                      </a:schemeClr>
                    </a:solidFill>
                  </a:tcPr>
                </a:tc>
                <a:tc>
                  <a:txBody>
                    <a:bodyPr/>
                    <a:lstStyle/>
                    <a:p>
                      <a:r>
                        <a:rPr lang="en-US" sz="1000" b="0" dirty="0">
                          <a:solidFill>
                            <a:schemeClr val="tx1"/>
                          </a:solidFill>
                          <a:effectLst/>
                        </a:rPr>
                        <a:t>Fantastic, the code is [redacted].</a:t>
                      </a:r>
                    </a:p>
                  </a:txBody>
                  <a:tcPr>
                    <a:solidFill>
                      <a:schemeClr val="bg2">
                        <a:lumMod val="90000"/>
                      </a:schemeClr>
                    </a:solidFill>
                  </a:tcPr>
                </a:tc>
                <a:extLst>
                  <a:ext uri="{0D108BD9-81ED-4DB2-BD59-A6C34878D82A}">
                    <a16:rowId xmlns:a16="http://schemas.microsoft.com/office/drawing/2014/main" val="1681258850"/>
                  </a:ext>
                </a:extLst>
              </a:tr>
              <a:tr h="232501">
                <a:tc>
                  <a:txBody>
                    <a:bodyPr/>
                    <a:lstStyle/>
                    <a:p>
                      <a:pPr algn="ctr"/>
                      <a:r>
                        <a:rPr lang="en-US" sz="1000" b="0" dirty="0">
                          <a:solidFill>
                            <a:schemeClr val="tx1"/>
                          </a:solidFill>
                          <a:effectLst/>
                        </a:rPr>
                        <a:t>7</a:t>
                      </a:r>
                    </a:p>
                  </a:txBody>
                  <a:tcPr>
                    <a:solidFill>
                      <a:schemeClr val="bg2">
                        <a:lumMod val="90000"/>
                      </a:schemeClr>
                    </a:solidFill>
                  </a:tcPr>
                </a:tc>
                <a:tc>
                  <a:txBody>
                    <a:bodyPr/>
                    <a:lstStyle/>
                    <a:p>
                      <a:r>
                        <a:rPr lang="en-US" sz="1000" b="0" dirty="0">
                          <a:solidFill>
                            <a:schemeClr val="tx1"/>
                          </a:solidFill>
                          <a:effectLst/>
                        </a:rPr>
                        <a:t>Alright sir, we will resolve this issue for you now, remember not to close the computer for the following hours. You will receive a text notifying you that the problem is resolved. Have a great day.</a:t>
                      </a:r>
                    </a:p>
                  </a:txBody>
                  <a:tcPr>
                    <a:solidFill>
                      <a:schemeClr val="bg2">
                        <a:lumMod val="90000"/>
                      </a:schemeClr>
                    </a:solidFill>
                  </a:tcPr>
                </a:tc>
                <a:tc>
                  <a:txBody>
                    <a:bodyPr/>
                    <a:lstStyle/>
                    <a:p>
                      <a:r>
                        <a:rPr lang="en-US" sz="1000" b="0" dirty="0">
                          <a:solidFill>
                            <a:schemeClr val="tx1"/>
                          </a:solidFill>
                          <a:effectLst/>
                        </a:rPr>
                        <a:t>Thank you so much for the support, have a great day too.</a:t>
                      </a:r>
                    </a:p>
                  </a:txBody>
                  <a:tcPr>
                    <a:solidFill>
                      <a:schemeClr val="bg2">
                        <a:lumMod val="90000"/>
                      </a:schemeClr>
                    </a:solidFill>
                  </a:tcPr>
                </a:tc>
                <a:extLst>
                  <a:ext uri="{0D108BD9-81ED-4DB2-BD59-A6C34878D82A}">
                    <a16:rowId xmlns:a16="http://schemas.microsoft.com/office/drawing/2014/main" val="1936993620"/>
                  </a:ext>
                </a:extLst>
              </a:tr>
            </a:tbl>
          </a:graphicData>
        </a:graphic>
      </p:graphicFrame>
      <p:sp>
        <p:nvSpPr>
          <p:cNvPr id="5" name="TextBox 4">
            <a:extLst>
              <a:ext uri="{FF2B5EF4-FFF2-40B4-BE49-F238E27FC236}">
                <a16:creationId xmlns:a16="http://schemas.microsoft.com/office/drawing/2014/main" id="{1476A5DA-73CC-A8AF-3457-BA1086CE80FD}"/>
              </a:ext>
            </a:extLst>
          </p:cNvPr>
          <p:cNvSpPr txBox="1"/>
          <p:nvPr/>
        </p:nvSpPr>
        <p:spPr>
          <a:xfrm>
            <a:off x="60385" y="590389"/>
            <a:ext cx="744114"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rPr>
              <a:t>SCAM</a:t>
            </a:r>
          </a:p>
        </p:txBody>
      </p:sp>
      <p:sp>
        <p:nvSpPr>
          <p:cNvPr id="3" name="TextBox 2">
            <a:extLst>
              <a:ext uri="{FF2B5EF4-FFF2-40B4-BE49-F238E27FC236}">
                <a16:creationId xmlns:a16="http://schemas.microsoft.com/office/drawing/2014/main" id="{5019C1E1-A97F-4C2B-AB62-1C2232C2B539}"/>
              </a:ext>
            </a:extLst>
          </p:cNvPr>
          <p:cNvSpPr txBox="1"/>
          <p:nvPr/>
        </p:nvSpPr>
        <p:spPr>
          <a:xfrm>
            <a:off x="60385" y="3869982"/>
            <a:ext cx="5994013" cy="369332"/>
          </a:xfrm>
          <a:prstGeom prst="rect">
            <a:avLst/>
          </a:prstGeom>
          <a:noFill/>
        </p:spPr>
        <p:txBody>
          <a:bodyPr wrap="none" rtlCol="0">
            <a:spAutoFit/>
          </a:bodyPr>
          <a:lstStyle/>
          <a:p>
            <a:r>
              <a:rPr lang="en-US" dirty="0"/>
              <a:t>The model is not familiar with this format of the conversation.</a:t>
            </a:r>
          </a:p>
        </p:txBody>
      </p:sp>
    </p:spTree>
    <p:extLst>
      <p:ext uri="{BB962C8B-B14F-4D97-AF65-F5344CB8AC3E}">
        <p14:creationId xmlns:p14="http://schemas.microsoft.com/office/powerpoint/2010/main" val="340882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3345088073"/>
              </p:ext>
            </p:extLst>
          </p:nvPr>
        </p:nvGraphicFramePr>
        <p:xfrm>
          <a:off x="224905" y="3759390"/>
          <a:ext cx="4268729" cy="1828800"/>
        </p:xfrm>
        <a:graphic>
          <a:graphicData uri="http://schemas.openxmlformats.org/drawingml/2006/table">
            <a:tbl>
              <a:tblPr firstRow="1" bandRow="1">
                <a:tableStyleId>{5C22544A-7EE6-4342-B048-85BDC9FD1C3A}</a:tableStyleId>
              </a:tblPr>
              <a:tblGrid>
                <a:gridCol w="1282192">
                  <a:extLst>
                    <a:ext uri="{9D8B030D-6E8A-4147-A177-3AD203B41FA5}">
                      <a16:colId xmlns:a16="http://schemas.microsoft.com/office/drawing/2014/main" val="3892237616"/>
                    </a:ext>
                  </a:extLst>
                </a:gridCol>
                <a:gridCol w="959294">
                  <a:extLst>
                    <a:ext uri="{9D8B030D-6E8A-4147-A177-3AD203B41FA5}">
                      <a16:colId xmlns:a16="http://schemas.microsoft.com/office/drawing/2014/main" val="2100386984"/>
                    </a:ext>
                  </a:extLst>
                </a:gridCol>
                <a:gridCol w="2027243">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98%</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97%</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96%</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54%</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69%</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extLst>
              <p:ext uri="{D42A27DB-BD31-4B8C-83A1-F6EECF244321}">
                <p14:modId xmlns:p14="http://schemas.microsoft.com/office/powerpoint/2010/main" val="2169346262"/>
              </p:ext>
            </p:extLst>
          </p:nvPr>
        </p:nvGraphicFramePr>
        <p:xfrm>
          <a:off x="155829" y="932574"/>
          <a:ext cx="11880342" cy="23774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Batch Number</a:t>
                      </a:r>
                    </a:p>
                  </a:txBody>
                  <a:tcPr/>
                </a:tc>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pPr algn="ctr"/>
                      <a:r>
                        <a:rPr lang="en-US" sz="1000" b="0" dirty="0">
                          <a:solidFill>
                            <a:schemeClr val="tx1"/>
                          </a:solidFill>
                          <a:effectLst/>
                        </a:rPr>
                        <a:t>1</a:t>
                      </a:r>
                      <a:endParaRPr lang="en-US" sz="1000" dirty="0">
                        <a:solidFill>
                          <a:schemeClr val="tx1"/>
                        </a:solidFill>
                      </a:endParaRPr>
                    </a:p>
                  </a:txBody>
                  <a:tcPr/>
                </a:tc>
                <a:tc>
                  <a:txBody>
                    <a:bodyPr/>
                    <a:lstStyle/>
                    <a:p>
                      <a:r>
                        <a:rPr lang="en-US" sz="1000" b="0">
                          <a:solidFill>
                            <a:schemeClr val="tx1"/>
                          </a:solidFill>
                          <a:effectLst/>
                        </a:rPr>
                        <a:t>Hello, this is Jane from the IRS. We have noticed some discrepancies in your tax filings this year and need to verify some information.</a:t>
                      </a:r>
                      <a:endParaRPr lang="en-US" sz="1000" b="0" dirty="0">
                        <a:solidFill>
                          <a:schemeClr val="tx1"/>
                        </a:solidFill>
                        <a:effectLst/>
                      </a:endParaRPr>
                    </a:p>
                  </a:txBody>
                  <a:tcPr/>
                </a:tc>
                <a:tc>
                  <a:txBody>
                    <a:bodyPr/>
                    <a:lstStyle/>
                    <a:p>
                      <a:r>
                        <a:rPr lang="en-US" sz="1000" b="0" dirty="0">
                          <a:solidFill>
                            <a:schemeClr val="tx1"/>
                          </a:solidFill>
                          <a:effectLst/>
                        </a:rPr>
                        <a:t>Oh really? Can you provide me with some details about the discrepancies?</a:t>
                      </a:r>
                    </a:p>
                  </a:txBody>
                  <a:tcPr/>
                </a:tc>
                <a:extLst>
                  <a:ext uri="{0D108BD9-81ED-4DB2-BD59-A6C34878D82A}">
                    <a16:rowId xmlns:a16="http://schemas.microsoft.com/office/drawing/2014/main" val="3871337990"/>
                  </a:ext>
                </a:extLst>
              </a:tr>
              <a:tr h="232501">
                <a:tc>
                  <a:txBody>
                    <a:bodyPr/>
                    <a:lstStyle/>
                    <a:p>
                      <a:pPr algn="ctr"/>
                      <a:r>
                        <a:rPr lang="en-US" sz="1000" b="0" dirty="0">
                          <a:solidFill>
                            <a:schemeClr val="tx1"/>
                          </a:solidFill>
                          <a:effectLst/>
                        </a:rPr>
                        <a:t>2</a:t>
                      </a:r>
                      <a:endParaRPr lang="en-US" sz="1000" dirty="0">
                        <a:solidFill>
                          <a:schemeClr val="tx1"/>
                        </a:solidFill>
                      </a:endParaRPr>
                    </a:p>
                  </a:txBody>
                  <a:tcPr/>
                </a:tc>
                <a:tc>
                  <a:txBody>
                    <a:bodyPr/>
                    <a:lstStyle/>
                    <a:p>
                      <a:r>
                        <a:rPr lang="en-US" sz="1000" b="0">
                          <a:solidFill>
                            <a:schemeClr val="tx1"/>
                          </a:solidFill>
                          <a:effectLst/>
                        </a:rPr>
                        <a:t>Certainly. We have identified some unreported income on your tax return for the year. Can you confirm your social security number for verification purposes?</a:t>
                      </a:r>
                      <a:endParaRPr lang="en-US" sz="1000" b="0" dirty="0">
                        <a:solidFill>
                          <a:schemeClr val="tx1"/>
                        </a:solidFill>
                        <a:effectLst/>
                      </a:endParaRPr>
                    </a:p>
                  </a:txBody>
                  <a:tcPr/>
                </a:tc>
                <a:tc>
                  <a:txBody>
                    <a:bodyPr/>
                    <a:lstStyle/>
                    <a:p>
                      <a:r>
                        <a:rPr lang="en-US" sz="1000" b="0" dirty="0">
                          <a:solidFill>
                            <a:schemeClr val="tx1"/>
                          </a:solidFill>
                          <a:effectLst/>
                        </a:rPr>
                        <a:t>I'm not comfortable providing my social security number over the phone. Is there any other way we can resolve this?</a:t>
                      </a:r>
                    </a:p>
                  </a:txBody>
                  <a:tcPr/>
                </a:tc>
                <a:extLst>
                  <a:ext uri="{0D108BD9-81ED-4DB2-BD59-A6C34878D82A}">
                    <a16:rowId xmlns:a16="http://schemas.microsoft.com/office/drawing/2014/main" val="22930698"/>
                  </a:ext>
                </a:extLst>
              </a:tr>
              <a:tr h="232501">
                <a:tc>
                  <a:txBody>
                    <a:bodyPr/>
                    <a:lstStyle/>
                    <a:p>
                      <a:pPr algn="ctr"/>
                      <a:r>
                        <a:rPr lang="en-US" sz="1000" b="0" dirty="0">
                          <a:solidFill>
                            <a:schemeClr val="tx1"/>
                          </a:solidFill>
                          <a:effectLst/>
                        </a:rPr>
                        <a:t>3</a:t>
                      </a:r>
                      <a:endParaRPr lang="en-US" sz="1000" dirty="0">
                        <a:solidFill>
                          <a:schemeClr val="tx1"/>
                        </a:solidFill>
                      </a:endParaRPr>
                    </a:p>
                  </a:txBody>
                  <a:tcPr/>
                </a:tc>
                <a:tc>
                  <a:txBody>
                    <a:bodyPr/>
                    <a:lstStyle/>
                    <a:p>
                      <a:r>
                        <a:rPr lang="en-US" sz="1000" b="0">
                          <a:solidFill>
                            <a:schemeClr val="tx1"/>
                          </a:solidFill>
                          <a:effectLst/>
                        </a:rPr>
                        <a:t>I understand your concern, but we need to verify your identity before discussing further. Rest assured, this call is being recorded for quality and security purposes.</a:t>
                      </a:r>
                      <a:endParaRPr lang="en-US" sz="1000" b="0" dirty="0">
                        <a:solidFill>
                          <a:schemeClr val="tx1"/>
                        </a:solidFill>
                        <a:effectLst/>
                      </a:endParaRPr>
                    </a:p>
                  </a:txBody>
                  <a:tcPr/>
                </a:tc>
                <a:tc>
                  <a:txBody>
                    <a:bodyPr/>
                    <a:lstStyle/>
                    <a:p>
                      <a:r>
                        <a:rPr lang="en-US" sz="1000" b="0" dirty="0">
                          <a:solidFill>
                            <a:schemeClr val="tx1"/>
                          </a:solidFill>
                          <a:effectLst/>
                        </a:rPr>
                        <a:t>I appreciate that, but I still feel uneasy about sharing such sensitive information. Can I visit my local IRS office to resolve this matter?</a:t>
                      </a:r>
                    </a:p>
                  </a:txBody>
                  <a:tcPr/>
                </a:tc>
                <a:extLst>
                  <a:ext uri="{0D108BD9-81ED-4DB2-BD59-A6C34878D82A}">
                    <a16:rowId xmlns:a16="http://schemas.microsoft.com/office/drawing/2014/main" val="1446474973"/>
                  </a:ext>
                </a:extLst>
              </a:tr>
              <a:tr h="232501">
                <a:tc>
                  <a:txBody>
                    <a:bodyPr/>
                    <a:lstStyle/>
                    <a:p>
                      <a:pPr algn="ctr"/>
                      <a:r>
                        <a:rPr lang="en-US" sz="1000" b="0" dirty="0">
                          <a:solidFill>
                            <a:schemeClr val="tx1"/>
                          </a:solidFill>
                          <a:effectLst/>
                        </a:rPr>
                        <a:t>4</a:t>
                      </a:r>
                      <a:endParaRPr lang="en-US" sz="1000" dirty="0">
                        <a:solidFill>
                          <a:schemeClr val="tx1"/>
                        </a:solidFill>
                      </a:endParaRPr>
                    </a:p>
                  </a:txBody>
                  <a:tcPr/>
                </a:tc>
                <a:tc>
                  <a:txBody>
                    <a:bodyPr/>
                    <a:lstStyle/>
                    <a:p>
                      <a:r>
                        <a:rPr lang="en-US" sz="1000" b="0">
                          <a:solidFill>
                            <a:schemeClr val="tx1"/>
                          </a:solidFill>
                          <a:effectLst/>
                        </a:rPr>
                        <a:t>I apologize for the inconvenience, but due to the current circumstances, our offices are closed. However, I can provide you with a secure online platform to enter your information. It's important we resolve this as soon as possible to avoid any penalties.</a:t>
                      </a:r>
                      <a:endParaRPr lang="en-US" sz="1000" b="0" dirty="0">
                        <a:solidFill>
                          <a:schemeClr val="tx1"/>
                        </a:solidFill>
                        <a:effectLst/>
                      </a:endParaRPr>
                    </a:p>
                  </a:txBody>
                  <a:tcPr/>
                </a:tc>
                <a:tc>
                  <a:txBody>
                    <a:bodyPr/>
                    <a:lstStyle/>
                    <a:p>
                      <a:r>
                        <a:rPr lang="en-US" sz="1000" b="0" dirty="0">
                          <a:solidFill>
                            <a:schemeClr val="tx1"/>
                          </a:solidFill>
                          <a:effectLst/>
                        </a:rPr>
                        <a:t>Alright, if there's no other option, I guess I can use the online platform. Please guide me through the process step by step.</a:t>
                      </a:r>
                    </a:p>
                  </a:txBody>
                  <a:tcPr/>
                </a:tc>
                <a:extLst>
                  <a:ext uri="{0D108BD9-81ED-4DB2-BD59-A6C34878D82A}">
                    <a16:rowId xmlns:a16="http://schemas.microsoft.com/office/drawing/2014/main" val="2090242424"/>
                  </a:ext>
                </a:extLst>
              </a:tr>
              <a:tr h="232501">
                <a:tc>
                  <a:txBody>
                    <a:bodyPr/>
                    <a:lstStyle/>
                    <a:p>
                      <a:pPr algn="ctr"/>
                      <a:r>
                        <a:rPr lang="en-US" sz="1000" b="0" dirty="0">
                          <a:solidFill>
                            <a:schemeClr val="tx1"/>
                          </a:solidFill>
                          <a:effectLst/>
                        </a:rPr>
                        <a:t>5</a:t>
                      </a:r>
                      <a:endParaRPr lang="en-US" sz="1000" dirty="0">
                        <a:solidFill>
                          <a:schemeClr val="tx1"/>
                        </a:solidFill>
                      </a:endParaRPr>
                    </a:p>
                  </a:txBody>
                  <a:tcPr/>
                </a:tc>
                <a:tc>
                  <a:txBody>
                    <a:bodyPr/>
                    <a:lstStyle/>
                    <a:p>
                      <a:r>
                        <a:rPr lang="en-US" sz="1000" b="0" dirty="0">
                          <a:solidFill>
                            <a:schemeClr val="tx1"/>
                          </a:solidFill>
                          <a:effectLst/>
                        </a:rPr>
                        <a:t>Thank you for your cooperation. I will send you an email shortly with a link to access the platform. Once you're there, follow the instructions carefully. Get back to me if you have any questions along the way.</a:t>
                      </a:r>
                    </a:p>
                  </a:txBody>
                  <a:tcPr/>
                </a:tc>
                <a:tc>
                  <a:txBody>
                    <a:bodyPr/>
                    <a:lstStyle/>
                    <a:p>
                      <a:r>
                        <a:rPr lang="en-US" sz="1000" b="0" dirty="0">
                          <a:solidFill>
                            <a:schemeClr val="tx1"/>
                          </a:solidFill>
                          <a:effectLst/>
                        </a:rPr>
                        <a:t>Alright, I'll keep an eye on my email. I appreciate your assistance in resolving this matter.</a:t>
                      </a: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1476A5DA-73CC-A8AF-3457-BA1086CE80FD}"/>
              </a:ext>
            </a:extLst>
          </p:cNvPr>
          <p:cNvSpPr txBox="1"/>
          <p:nvPr/>
        </p:nvSpPr>
        <p:spPr>
          <a:xfrm>
            <a:off x="77885" y="563242"/>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sp>
        <p:nvSpPr>
          <p:cNvPr id="6" name="TextBox 5">
            <a:extLst>
              <a:ext uri="{FF2B5EF4-FFF2-40B4-BE49-F238E27FC236}">
                <a16:creationId xmlns:a16="http://schemas.microsoft.com/office/drawing/2014/main" id="{44AB347C-CB89-586A-5562-537E7F3471E7}"/>
              </a:ext>
            </a:extLst>
          </p:cNvPr>
          <p:cNvSpPr txBox="1"/>
          <p:nvPr/>
        </p:nvSpPr>
        <p:spPr>
          <a:xfrm>
            <a:off x="155829" y="3350036"/>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202356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4020109561"/>
              </p:ext>
            </p:extLst>
          </p:nvPr>
        </p:nvGraphicFramePr>
        <p:xfrm>
          <a:off x="155829" y="3119895"/>
          <a:ext cx="8127999" cy="1828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92237616"/>
                    </a:ext>
                  </a:extLst>
                </a:gridCol>
                <a:gridCol w="2709333">
                  <a:extLst>
                    <a:ext uri="{9D8B030D-6E8A-4147-A177-3AD203B41FA5}">
                      <a16:colId xmlns:a16="http://schemas.microsoft.com/office/drawing/2014/main" val="2100386984"/>
                    </a:ext>
                  </a:extLst>
                </a:gridCol>
                <a:gridCol w="2709333">
                  <a:extLst>
                    <a:ext uri="{9D8B030D-6E8A-4147-A177-3AD203B41FA5}">
                      <a16:colId xmlns:a16="http://schemas.microsoft.com/office/drawing/2014/main" val="2471708999"/>
                    </a:ext>
                  </a:extLst>
                </a:gridCol>
              </a:tblGrid>
              <a:tr h="147371">
                <a:tc>
                  <a:txBody>
                    <a:bodyPr/>
                    <a:lstStyle/>
                    <a:p>
                      <a:r>
                        <a:rPr lang="en-US" sz="1400" dirty="0"/>
                        <a:t>Batch Number</a:t>
                      </a:r>
                    </a:p>
                  </a:txBody>
                  <a:tcPr/>
                </a:tc>
                <a:tc>
                  <a:txBody>
                    <a:bodyPr/>
                    <a:lstStyle/>
                    <a:p>
                      <a:r>
                        <a:rPr lang="en-US" sz="1400" dirty="0"/>
                        <a:t>Result</a:t>
                      </a:r>
                    </a:p>
                  </a:txBody>
                  <a:tcPr/>
                </a:tc>
                <a:tc>
                  <a:txBody>
                    <a:bodyPr/>
                    <a:lstStyle/>
                    <a:p>
                      <a:r>
                        <a:rPr lang="en-US" sz="1400" dirty="0"/>
                        <a:t>Probability</a:t>
                      </a:r>
                    </a:p>
                  </a:txBody>
                  <a:tcPr/>
                </a:tc>
                <a:extLst>
                  <a:ext uri="{0D108BD9-81ED-4DB2-BD59-A6C34878D82A}">
                    <a16:rowId xmlns:a16="http://schemas.microsoft.com/office/drawing/2014/main" val="3049934132"/>
                  </a:ext>
                </a:extLst>
              </a:tr>
              <a:tr h="179301">
                <a:tc>
                  <a:txBody>
                    <a:bodyPr/>
                    <a:lstStyle/>
                    <a:p>
                      <a:r>
                        <a:rPr lang="en-US" sz="1400" dirty="0"/>
                        <a:t>1</a:t>
                      </a:r>
                    </a:p>
                  </a:txBody>
                  <a:tcPr/>
                </a:tc>
                <a:tc>
                  <a:txBody>
                    <a:bodyPr/>
                    <a:lstStyle/>
                    <a:p>
                      <a:r>
                        <a:rPr lang="en-US" sz="1400" dirty="0"/>
                        <a:t>Non-Scam</a:t>
                      </a:r>
                    </a:p>
                  </a:txBody>
                  <a:tcPr/>
                </a:tc>
                <a:tc>
                  <a:txBody>
                    <a:bodyPr/>
                    <a:lstStyle/>
                    <a:p>
                      <a:r>
                        <a:rPr lang="en-US" sz="1400" dirty="0"/>
                        <a:t>66%</a:t>
                      </a:r>
                    </a:p>
                  </a:txBody>
                  <a:tcPr/>
                </a:tc>
                <a:extLst>
                  <a:ext uri="{0D108BD9-81ED-4DB2-BD59-A6C34878D82A}">
                    <a16:rowId xmlns:a16="http://schemas.microsoft.com/office/drawing/2014/main" val="1512097725"/>
                  </a:ext>
                </a:extLst>
              </a:tr>
              <a:tr h="179301">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81%</a:t>
                      </a:r>
                    </a:p>
                  </a:txBody>
                  <a:tcPr/>
                </a:tc>
                <a:extLst>
                  <a:ext uri="{0D108BD9-81ED-4DB2-BD59-A6C34878D82A}">
                    <a16:rowId xmlns:a16="http://schemas.microsoft.com/office/drawing/2014/main" val="3429545967"/>
                  </a:ext>
                </a:extLst>
              </a:tr>
              <a:tr h="179301">
                <a:tc>
                  <a:txBody>
                    <a:bodyPr/>
                    <a:lstStyle/>
                    <a:p>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r>
                        <a:rPr lang="en-US" sz="1400" dirty="0"/>
                        <a:t>57%</a:t>
                      </a:r>
                    </a:p>
                  </a:txBody>
                  <a:tcPr/>
                </a:tc>
                <a:extLst>
                  <a:ext uri="{0D108BD9-81ED-4DB2-BD59-A6C34878D82A}">
                    <a16:rowId xmlns:a16="http://schemas.microsoft.com/office/drawing/2014/main" val="1624593536"/>
                  </a:ext>
                </a:extLst>
              </a:tr>
              <a:tr h="179301">
                <a:tc>
                  <a:txBody>
                    <a:bodyPr/>
                    <a:lstStyle/>
                    <a:p>
                      <a:r>
                        <a:rPr lang="en-US"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57%</a:t>
                      </a:r>
                    </a:p>
                  </a:txBody>
                  <a:tcPr/>
                </a:tc>
                <a:extLst>
                  <a:ext uri="{0D108BD9-81ED-4DB2-BD59-A6C34878D82A}">
                    <a16:rowId xmlns:a16="http://schemas.microsoft.com/office/drawing/2014/main" val="3011693667"/>
                  </a:ext>
                </a:extLst>
              </a:tr>
              <a:tr h="179301">
                <a:tc>
                  <a:txBody>
                    <a:bodyPr/>
                    <a:lstStyle/>
                    <a:p>
                      <a:r>
                        <a:rPr lang="en-US"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86%</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extLst>
              <p:ext uri="{D42A27DB-BD31-4B8C-83A1-F6EECF244321}">
                <p14:modId xmlns:p14="http://schemas.microsoft.com/office/powerpoint/2010/main" val="2005142822"/>
              </p:ext>
            </p:extLst>
          </p:nvPr>
        </p:nvGraphicFramePr>
        <p:xfrm>
          <a:off x="155828" y="932574"/>
          <a:ext cx="10568978" cy="1767840"/>
        </p:xfrm>
        <a:graphic>
          <a:graphicData uri="http://schemas.openxmlformats.org/drawingml/2006/table">
            <a:tbl>
              <a:tblPr firstRow="1" bandRow="1">
                <a:tableStyleId>{5C22544A-7EE6-4342-B048-85BDC9FD1C3A}</a:tableStyleId>
              </a:tblPr>
              <a:tblGrid>
                <a:gridCol w="970280">
                  <a:extLst>
                    <a:ext uri="{9D8B030D-6E8A-4147-A177-3AD203B41FA5}">
                      <a16:colId xmlns:a16="http://schemas.microsoft.com/office/drawing/2014/main" val="147599922"/>
                    </a:ext>
                  </a:extLst>
                </a:gridCol>
                <a:gridCol w="5317585">
                  <a:extLst>
                    <a:ext uri="{9D8B030D-6E8A-4147-A177-3AD203B41FA5}">
                      <a16:colId xmlns:a16="http://schemas.microsoft.com/office/drawing/2014/main" val="3523283076"/>
                    </a:ext>
                  </a:extLst>
                </a:gridCol>
                <a:gridCol w="428111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Batch Number</a:t>
                      </a:r>
                    </a:p>
                  </a:txBody>
                  <a:tcPr/>
                </a:tc>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pPr algn="ctr"/>
                      <a:r>
                        <a:rPr lang="en-US" sz="1000" b="0" dirty="0">
                          <a:solidFill>
                            <a:schemeClr val="tx1"/>
                          </a:solidFill>
                          <a:effectLst/>
                        </a:rPr>
                        <a:t>1</a:t>
                      </a:r>
                    </a:p>
                  </a:txBody>
                  <a:tcPr/>
                </a:tc>
                <a:tc>
                  <a:txBody>
                    <a:bodyPr/>
                    <a:lstStyle/>
                    <a:p>
                      <a:r>
                        <a:rPr lang="en-US" sz="1000" b="0" dirty="0">
                          <a:solidFill>
                            <a:schemeClr val="tx1"/>
                          </a:solidFill>
                          <a:effectLst/>
                        </a:rPr>
                        <a:t>Hi, I am calling from the English bank, my name is Maria.</a:t>
                      </a:r>
                    </a:p>
                  </a:txBody>
                  <a:tcPr/>
                </a:tc>
                <a:tc>
                  <a:txBody>
                    <a:bodyPr/>
                    <a:lstStyle/>
                    <a:p>
                      <a:r>
                        <a:rPr lang="en-US" sz="1000" b="0" dirty="0">
                          <a:solidFill>
                            <a:schemeClr val="tx1"/>
                          </a:solidFill>
                          <a:effectLst/>
                        </a:rPr>
                        <a:t>Hello, how can I help you?</a:t>
                      </a:r>
                    </a:p>
                  </a:txBody>
                  <a:tcPr/>
                </a:tc>
                <a:extLst>
                  <a:ext uri="{0D108BD9-81ED-4DB2-BD59-A6C34878D82A}">
                    <a16:rowId xmlns:a16="http://schemas.microsoft.com/office/drawing/2014/main" val="3871337990"/>
                  </a:ext>
                </a:extLst>
              </a:tr>
              <a:tr h="232501">
                <a:tc>
                  <a:txBody>
                    <a:bodyPr/>
                    <a:lstStyle/>
                    <a:p>
                      <a:pPr algn="ctr"/>
                      <a:r>
                        <a:rPr lang="en-US" sz="1000" b="0" dirty="0">
                          <a:solidFill>
                            <a:schemeClr val="tx1"/>
                          </a:solidFill>
                          <a:effectLst/>
                        </a:rPr>
                        <a:t>2</a:t>
                      </a:r>
                    </a:p>
                  </a:txBody>
                  <a:tcPr/>
                </a:tc>
                <a:tc>
                  <a:txBody>
                    <a:bodyPr/>
                    <a:lstStyle/>
                    <a:p>
                      <a:r>
                        <a:rPr lang="en-US" sz="1000" b="0" dirty="0">
                          <a:solidFill>
                            <a:schemeClr val="tx1"/>
                          </a:solidFill>
                          <a:effectLst/>
                        </a:rPr>
                        <a:t>The reason I am calling you today sir is to inform you about our new credit cards. Do you have any accounts with us at the moment?</a:t>
                      </a:r>
                    </a:p>
                  </a:txBody>
                  <a:tcPr/>
                </a:tc>
                <a:tc>
                  <a:txBody>
                    <a:bodyPr/>
                    <a:lstStyle/>
                    <a:p>
                      <a:r>
                        <a:rPr lang="en-US" sz="1000" b="0" dirty="0">
                          <a:solidFill>
                            <a:schemeClr val="tx1"/>
                          </a:solidFill>
                          <a:effectLst/>
                        </a:rPr>
                        <a:t>Yes, I do, but I am not sure I am interested in getting a credit card.</a:t>
                      </a:r>
                    </a:p>
                  </a:txBody>
                  <a:tcPr/>
                </a:tc>
                <a:extLst>
                  <a:ext uri="{0D108BD9-81ED-4DB2-BD59-A6C34878D82A}">
                    <a16:rowId xmlns:a16="http://schemas.microsoft.com/office/drawing/2014/main" val="22930698"/>
                  </a:ext>
                </a:extLst>
              </a:tr>
              <a:tr h="232501">
                <a:tc>
                  <a:txBody>
                    <a:bodyPr/>
                    <a:lstStyle/>
                    <a:p>
                      <a:pPr algn="ctr"/>
                      <a:r>
                        <a:rPr lang="en-US" sz="1000" b="0" dirty="0">
                          <a:solidFill>
                            <a:schemeClr val="tx1"/>
                          </a:solidFill>
                          <a:effectLst/>
                        </a:rPr>
                        <a:t>3</a:t>
                      </a:r>
                    </a:p>
                  </a:txBody>
                  <a:tcPr/>
                </a:tc>
                <a:tc>
                  <a:txBody>
                    <a:bodyPr/>
                    <a:lstStyle/>
                    <a:p>
                      <a:r>
                        <a:rPr lang="en-US" sz="1000" b="0" dirty="0">
                          <a:solidFill>
                            <a:schemeClr val="tx1"/>
                          </a:solidFill>
                          <a:effectLst/>
                        </a:rPr>
                        <a:t>Getting a credit card is a fantastic way to build up credit score with the bank. I recommend we find the perfect type of card for your sir.</a:t>
                      </a:r>
                    </a:p>
                  </a:txBody>
                  <a:tcPr/>
                </a:tc>
                <a:tc>
                  <a:txBody>
                    <a:bodyPr/>
                    <a:lstStyle/>
                    <a:p>
                      <a:r>
                        <a:rPr lang="en-US" sz="1000" b="0" dirty="0">
                          <a:solidFill>
                            <a:schemeClr val="tx1"/>
                          </a:solidFill>
                          <a:effectLst/>
                        </a:rPr>
                        <a:t>Ok, that seems interesting. I would like to do that please.</a:t>
                      </a:r>
                    </a:p>
                  </a:txBody>
                  <a:tcPr/>
                </a:tc>
                <a:extLst>
                  <a:ext uri="{0D108BD9-81ED-4DB2-BD59-A6C34878D82A}">
                    <a16:rowId xmlns:a16="http://schemas.microsoft.com/office/drawing/2014/main" val="1446474973"/>
                  </a:ext>
                </a:extLst>
              </a:tr>
              <a:tr h="232501">
                <a:tc>
                  <a:txBody>
                    <a:bodyPr/>
                    <a:lstStyle/>
                    <a:p>
                      <a:pPr algn="ctr"/>
                      <a:r>
                        <a:rPr lang="en-US" sz="1000" b="0" dirty="0">
                          <a:solidFill>
                            <a:schemeClr val="tx1"/>
                          </a:solidFill>
                          <a:effectLst/>
                        </a:rPr>
                        <a:t>4</a:t>
                      </a:r>
                    </a:p>
                  </a:txBody>
                  <a:tcPr/>
                </a:tc>
                <a:tc>
                  <a:txBody>
                    <a:bodyPr/>
                    <a:lstStyle/>
                    <a:p>
                      <a:r>
                        <a:rPr lang="en-US" sz="1000" b="0" dirty="0">
                          <a:solidFill>
                            <a:schemeClr val="tx1"/>
                          </a:solidFill>
                          <a:effectLst/>
                        </a:rPr>
                        <a:t>Fantastic sir, I will send you an email with our brochure about our most popular cards.</a:t>
                      </a:r>
                    </a:p>
                  </a:txBody>
                  <a:tcPr/>
                </a:tc>
                <a:tc>
                  <a:txBody>
                    <a:bodyPr/>
                    <a:lstStyle/>
                    <a:p>
                      <a:r>
                        <a:rPr lang="en-US" sz="1000" b="0" dirty="0">
                          <a:solidFill>
                            <a:schemeClr val="tx1"/>
                          </a:solidFill>
                          <a:effectLst/>
                        </a:rPr>
                        <a:t>Alright thank you, you can send it to the email I have registered with the bank.</a:t>
                      </a:r>
                    </a:p>
                  </a:txBody>
                  <a:tcPr/>
                </a:tc>
                <a:extLst>
                  <a:ext uri="{0D108BD9-81ED-4DB2-BD59-A6C34878D82A}">
                    <a16:rowId xmlns:a16="http://schemas.microsoft.com/office/drawing/2014/main" val="2090242424"/>
                  </a:ext>
                </a:extLst>
              </a:tr>
              <a:tr h="232501">
                <a:tc>
                  <a:txBody>
                    <a:bodyPr/>
                    <a:lstStyle/>
                    <a:p>
                      <a:pPr algn="ctr"/>
                      <a:r>
                        <a:rPr lang="en-US" sz="1000" b="0" dirty="0">
                          <a:solidFill>
                            <a:schemeClr val="tx1"/>
                          </a:solidFill>
                          <a:effectLst/>
                        </a:rPr>
                        <a:t>5</a:t>
                      </a:r>
                    </a:p>
                  </a:txBody>
                  <a:tcPr/>
                </a:tc>
                <a:tc>
                  <a:txBody>
                    <a:bodyPr/>
                    <a:lstStyle/>
                    <a:p>
                      <a:r>
                        <a:rPr lang="en-US" sz="1000" b="0" dirty="0">
                          <a:solidFill>
                            <a:schemeClr val="tx1"/>
                          </a:solidFill>
                          <a:effectLst/>
                        </a:rPr>
                        <a:t>Wonderful, is there anything else I can do for you today sir?</a:t>
                      </a:r>
                    </a:p>
                  </a:txBody>
                  <a:tcPr/>
                </a:tc>
                <a:tc>
                  <a:txBody>
                    <a:bodyPr/>
                    <a:lstStyle/>
                    <a:p>
                      <a:r>
                        <a:rPr lang="en-US" sz="1000" b="0" dirty="0">
                          <a:solidFill>
                            <a:schemeClr val="tx1"/>
                          </a:solidFill>
                          <a:effectLst/>
                        </a:rPr>
                        <a:t>No thank you, have a good day.</a:t>
                      </a: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1476A5DA-73CC-A8AF-3457-BA1086CE80FD}"/>
              </a:ext>
            </a:extLst>
          </p:cNvPr>
          <p:cNvSpPr txBox="1"/>
          <p:nvPr/>
        </p:nvSpPr>
        <p:spPr>
          <a:xfrm>
            <a:off x="60385" y="590389"/>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sp>
        <p:nvSpPr>
          <p:cNvPr id="3" name="TextBox 2">
            <a:extLst>
              <a:ext uri="{FF2B5EF4-FFF2-40B4-BE49-F238E27FC236}">
                <a16:creationId xmlns:a16="http://schemas.microsoft.com/office/drawing/2014/main" id="{5019C1E1-A97F-4C2B-AB62-1C2232C2B539}"/>
              </a:ext>
            </a:extLst>
          </p:cNvPr>
          <p:cNvSpPr txBox="1"/>
          <p:nvPr/>
        </p:nvSpPr>
        <p:spPr>
          <a:xfrm>
            <a:off x="60385" y="2750563"/>
            <a:ext cx="5994013" cy="369332"/>
          </a:xfrm>
          <a:prstGeom prst="rect">
            <a:avLst/>
          </a:prstGeom>
          <a:noFill/>
        </p:spPr>
        <p:txBody>
          <a:bodyPr wrap="none" rtlCol="0">
            <a:spAutoFit/>
          </a:bodyPr>
          <a:lstStyle/>
          <a:p>
            <a:r>
              <a:rPr lang="en-US" dirty="0"/>
              <a:t>The model is not familiar with this format of the conversation.</a:t>
            </a:r>
          </a:p>
        </p:txBody>
      </p:sp>
    </p:spTree>
    <p:extLst>
      <p:ext uri="{BB962C8B-B14F-4D97-AF65-F5344CB8AC3E}">
        <p14:creationId xmlns:p14="http://schemas.microsoft.com/office/powerpoint/2010/main" val="310057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1823507519"/>
              </p:ext>
            </p:extLst>
          </p:nvPr>
        </p:nvGraphicFramePr>
        <p:xfrm>
          <a:off x="135049" y="4281972"/>
          <a:ext cx="4458696" cy="2133600"/>
        </p:xfrm>
        <a:graphic>
          <a:graphicData uri="http://schemas.openxmlformats.org/drawingml/2006/table">
            <a:tbl>
              <a:tblPr firstRow="1" bandRow="1">
                <a:tableStyleId>{5C22544A-7EE6-4342-B048-85BDC9FD1C3A}</a:tableStyleId>
              </a:tblPr>
              <a:tblGrid>
                <a:gridCol w="1282192">
                  <a:extLst>
                    <a:ext uri="{9D8B030D-6E8A-4147-A177-3AD203B41FA5}">
                      <a16:colId xmlns:a16="http://schemas.microsoft.com/office/drawing/2014/main" val="3892237616"/>
                    </a:ext>
                  </a:extLst>
                </a:gridCol>
                <a:gridCol w="1588252">
                  <a:extLst>
                    <a:ext uri="{9D8B030D-6E8A-4147-A177-3AD203B41FA5}">
                      <a16:colId xmlns:a16="http://schemas.microsoft.com/office/drawing/2014/main" val="2100386984"/>
                    </a:ext>
                  </a:extLst>
                </a:gridCol>
                <a:gridCol w="1588252">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55%</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algn="ctr"/>
                      <a:r>
                        <a:rPr lang="en-US" sz="1400" dirty="0"/>
                        <a:t>Scam</a:t>
                      </a:r>
                    </a:p>
                  </a:txBody>
                  <a:tcPr/>
                </a:tc>
                <a:tc>
                  <a:txBody>
                    <a:bodyPr/>
                    <a:lstStyle/>
                    <a:p>
                      <a:pPr algn="ctr"/>
                      <a:r>
                        <a:rPr lang="en-US" sz="1400" dirty="0"/>
                        <a:t>50.1%</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algn="ctr"/>
                      <a:r>
                        <a:rPr lang="en-US" sz="1400" dirty="0"/>
                        <a:t>Scam</a:t>
                      </a:r>
                    </a:p>
                  </a:txBody>
                  <a:tcPr/>
                </a:tc>
                <a:tc>
                  <a:txBody>
                    <a:bodyPr/>
                    <a:lstStyle/>
                    <a:p>
                      <a:pPr algn="ctr"/>
                      <a:r>
                        <a:rPr lang="en-US" sz="1400" dirty="0"/>
                        <a:t>56%</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algn="ctr"/>
                      <a:r>
                        <a:rPr lang="en-US" sz="1400" dirty="0"/>
                        <a:t>Scam</a:t>
                      </a:r>
                    </a:p>
                  </a:txBody>
                  <a:tcPr/>
                </a:tc>
                <a:tc>
                  <a:txBody>
                    <a:bodyPr/>
                    <a:lstStyle/>
                    <a:p>
                      <a:pPr algn="ctr"/>
                      <a:r>
                        <a:rPr lang="en-US" sz="1400" dirty="0"/>
                        <a:t>68%</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algn="ctr"/>
                      <a:r>
                        <a:rPr lang="en-US" sz="1400" dirty="0"/>
                        <a:t>Scam</a:t>
                      </a:r>
                    </a:p>
                  </a:txBody>
                  <a:tcPr/>
                </a:tc>
                <a:tc>
                  <a:txBody>
                    <a:bodyPr/>
                    <a:lstStyle/>
                    <a:p>
                      <a:pPr algn="ctr"/>
                      <a:r>
                        <a:rPr lang="en-US" sz="1400" dirty="0"/>
                        <a:t>70%</a:t>
                      </a:r>
                    </a:p>
                  </a:txBody>
                  <a:tcPr/>
                </a:tc>
                <a:extLst>
                  <a:ext uri="{0D108BD9-81ED-4DB2-BD59-A6C34878D82A}">
                    <a16:rowId xmlns:a16="http://schemas.microsoft.com/office/drawing/2014/main" val="365522491"/>
                  </a:ext>
                </a:extLst>
              </a:tr>
              <a:tr h="179301">
                <a:tc>
                  <a:txBody>
                    <a:bodyPr/>
                    <a:lstStyle/>
                    <a:p>
                      <a:pPr algn="ctr"/>
                      <a:r>
                        <a:rPr lang="en-US" sz="1400" dirty="0"/>
                        <a:t>6</a:t>
                      </a:r>
                    </a:p>
                  </a:txBody>
                  <a:tcPr/>
                </a:tc>
                <a:tc>
                  <a:txBody>
                    <a:bodyPr/>
                    <a:lstStyle/>
                    <a:p>
                      <a:pPr algn="ctr"/>
                      <a:r>
                        <a:rPr lang="en-US" sz="1400" dirty="0"/>
                        <a:t>Scam</a:t>
                      </a:r>
                    </a:p>
                  </a:txBody>
                  <a:tcPr/>
                </a:tc>
                <a:tc>
                  <a:txBody>
                    <a:bodyPr/>
                    <a:lstStyle/>
                    <a:p>
                      <a:pPr algn="ctr"/>
                      <a:r>
                        <a:rPr lang="en-US" sz="1400" dirty="0"/>
                        <a:t>72%</a:t>
                      </a:r>
                    </a:p>
                  </a:txBody>
                  <a:tcPr/>
                </a:tc>
                <a:extLst>
                  <a:ext uri="{0D108BD9-81ED-4DB2-BD59-A6C34878D82A}">
                    <a16:rowId xmlns:a16="http://schemas.microsoft.com/office/drawing/2014/main" val="2411939542"/>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a:t>
            </a:r>
          </a:p>
        </p:txBody>
      </p:sp>
      <p:graphicFrame>
        <p:nvGraphicFramePr>
          <p:cNvPr id="9" name="Table 8">
            <a:extLst>
              <a:ext uri="{FF2B5EF4-FFF2-40B4-BE49-F238E27FC236}">
                <a16:creationId xmlns:a16="http://schemas.microsoft.com/office/drawing/2014/main" id="{E5DBF5DA-67E4-8BAD-B63A-E4CC206F44FE}"/>
              </a:ext>
            </a:extLst>
          </p:cNvPr>
          <p:cNvGraphicFramePr>
            <a:graphicFrameLocks noGrp="1"/>
          </p:cNvGraphicFramePr>
          <p:nvPr>
            <p:extLst>
              <p:ext uri="{D42A27DB-BD31-4B8C-83A1-F6EECF244321}">
                <p14:modId xmlns:p14="http://schemas.microsoft.com/office/powerpoint/2010/main" val="2201212634"/>
              </p:ext>
            </p:extLst>
          </p:nvPr>
        </p:nvGraphicFramePr>
        <p:xfrm>
          <a:off x="135049" y="939556"/>
          <a:ext cx="10981899" cy="2926080"/>
        </p:xfrm>
        <a:graphic>
          <a:graphicData uri="http://schemas.openxmlformats.org/drawingml/2006/table">
            <a:tbl>
              <a:tblPr firstRow="1" bandRow="1">
                <a:tableStyleId>{5C22544A-7EE6-4342-B048-85BDC9FD1C3A}</a:tableStyleId>
              </a:tblPr>
              <a:tblGrid>
                <a:gridCol w="1005205">
                  <a:extLst>
                    <a:ext uri="{9D8B030D-6E8A-4147-A177-3AD203B41FA5}">
                      <a16:colId xmlns:a16="http://schemas.microsoft.com/office/drawing/2014/main" val="2268027349"/>
                    </a:ext>
                  </a:extLst>
                </a:gridCol>
                <a:gridCol w="5411216">
                  <a:extLst>
                    <a:ext uri="{9D8B030D-6E8A-4147-A177-3AD203B41FA5}">
                      <a16:colId xmlns:a16="http://schemas.microsoft.com/office/drawing/2014/main" val="3523283076"/>
                    </a:ext>
                  </a:extLst>
                </a:gridCol>
                <a:gridCol w="4565478">
                  <a:extLst>
                    <a:ext uri="{9D8B030D-6E8A-4147-A177-3AD203B41FA5}">
                      <a16:colId xmlns:a16="http://schemas.microsoft.com/office/drawing/2014/main" val="1026576332"/>
                    </a:ext>
                  </a:extLst>
                </a:gridCol>
              </a:tblGrid>
              <a:tr h="143077">
                <a:tc>
                  <a:txBody>
                    <a:bodyPr/>
                    <a:lstStyle/>
                    <a:p>
                      <a:pPr algn="just"/>
                      <a:r>
                        <a:rPr lang="en-US" sz="1000" dirty="0">
                          <a:solidFill>
                            <a:schemeClr val="tx1"/>
                          </a:solidFill>
                        </a:rPr>
                        <a:t>Batch Number</a:t>
                      </a:r>
                    </a:p>
                  </a:txBody>
                  <a:tcPr/>
                </a:tc>
                <a:tc>
                  <a:txBody>
                    <a:bodyPr/>
                    <a:lstStyle/>
                    <a:p>
                      <a:pPr algn="just"/>
                      <a:r>
                        <a:rPr lang="en-US" sz="1000" dirty="0">
                          <a:solidFill>
                            <a:schemeClr val="tx1"/>
                          </a:solidFill>
                        </a:rPr>
                        <a:t>Attacker_Helper</a:t>
                      </a:r>
                    </a:p>
                  </a:txBody>
                  <a:tcPr/>
                </a:tc>
                <a:tc>
                  <a:txBody>
                    <a:bodyPr/>
                    <a:lstStyle/>
                    <a:p>
                      <a:pPr algn="just"/>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pPr algn="ctr"/>
                      <a:r>
                        <a:rPr lang="en-US" sz="1000" dirty="0">
                          <a:solidFill>
                            <a:schemeClr val="tx1"/>
                          </a:solidFill>
                        </a:rPr>
                        <a:t>1</a:t>
                      </a:r>
                    </a:p>
                  </a:txBody>
                  <a:tcPr/>
                </a:tc>
                <a:tc>
                  <a:txBody>
                    <a:bodyPr/>
                    <a:lstStyle/>
                    <a:p>
                      <a:pPr algn="just"/>
                      <a:r>
                        <a:rPr lang="en-US" sz="1000" dirty="0">
                          <a:solidFill>
                            <a:schemeClr val="tx1"/>
                          </a:solidFill>
                        </a:rPr>
                        <a:t>Good morning, sir! I'm calling from the hospital regarding your recent visit. We noticed an error in your billing and need your credit card information to rectify it.</a:t>
                      </a:r>
                    </a:p>
                  </a:txBody>
                  <a:tcPr/>
                </a:tc>
                <a:tc>
                  <a:txBody>
                    <a:bodyPr/>
                    <a:lstStyle/>
                    <a:p>
                      <a:pPr algn="just"/>
                      <a:r>
                        <a:rPr lang="en-US" sz="1000" dirty="0">
                          <a:solidFill>
                            <a:schemeClr val="tx1"/>
                          </a:solidFill>
                        </a:rPr>
                        <a:t>Hello, what seems to be the issue, can you provide more details about the error in question?</a:t>
                      </a:r>
                    </a:p>
                  </a:txBody>
                  <a:tcPr/>
                </a:tc>
                <a:extLst>
                  <a:ext uri="{0D108BD9-81ED-4DB2-BD59-A6C34878D82A}">
                    <a16:rowId xmlns:a16="http://schemas.microsoft.com/office/drawing/2014/main" val="3871337990"/>
                  </a:ext>
                </a:extLst>
              </a:tr>
              <a:tr h="232501">
                <a:tc>
                  <a:txBody>
                    <a:bodyPr/>
                    <a:lstStyle/>
                    <a:p>
                      <a:pPr algn="ctr"/>
                      <a:r>
                        <a:rPr lang="en-US" sz="1000" dirty="0">
                          <a:solidFill>
                            <a:schemeClr val="tx1"/>
                          </a:solidFill>
                        </a:rPr>
                        <a:t>2</a:t>
                      </a:r>
                    </a:p>
                  </a:txBody>
                  <a:tcPr/>
                </a:tc>
                <a:tc>
                  <a:txBody>
                    <a:bodyPr/>
                    <a:lstStyle/>
                    <a:p>
                      <a:pPr algn="just"/>
                      <a:r>
                        <a:rPr lang="en-US" sz="1000" dirty="0">
                          <a:solidFill>
                            <a:schemeClr val="tx1"/>
                          </a:solidFill>
                        </a:rPr>
                        <a:t>Absolutely, sir. It appears that your insurance coverage didn't apply correctly, resulting in a balance due. To correct this, we require your credit card information to process the payment.</a:t>
                      </a:r>
                    </a:p>
                  </a:txBody>
                  <a:tcPr/>
                </a:tc>
                <a:tc>
                  <a:txBody>
                    <a:bodyPr/>
                    <a:lstStyle/>
                    <a:p>
                      <a:pPr algn="just"/>
                      <a:r>
                        <a:rPr lang="en-US" sz="1000" dirty="0">
                          <a:solidFill>
                            <a:schemeClr val="tx1"/>
                          </a:solidFill>
                        </a:rPr>
                        <a:t>That is strange. Can't I just contact my insurance provider directly to sort this out?</a:t>
                      </a:r>
                    </a:p>
                  </a:txBody>
                  <a:tcPr/>
                </a:tc>
                <a:extLst>
                  <a:ext uri="{0D108BD9-81ED-4DB2-BD59-A6C34878D82A}">
                    <a16:rowId xmlns:a16="http://schemas.microsoft.com/office/drawing/2014/main" val="22930698"/>
                  </a:ext>
                </a:extLst>
              </a:tr>
              <a:tr h="232501">
                <a:tc>
                  <a:txBody>
                    <a:bodyPr/>
                    <a:lstStyle/>
                    <a:p>
                      <a:pPr algn="ctr"/>
                      <a:r>
                        <a:rPr lang="en-US" sz="1000" dirty="0">
                          <a:solidFill>
                            <a:schemeClr val="tx1"/>
                          </a:solidFill>
                        </a:rPr>
                        <a:t>3</a:t>
                      </a:r>
                    </a:p>
                  </a:txBody>
                  <a:tcPr/>
                </a:tc>
                <a:tc>
                  <a:txBody>
                    <a:bodyPr/>
                    <a:lstStyle/>
                    <a:p>
                      <a:pPr algn="just"/>
                      <a:r>
                        <a:rPr lang="en-US" sz="1000" dirty="0">
                          <a:solidFill>
                            <a:schemeClr val="tx1"/>
                          </a:solidFill>
                        </a:rPr>
                        <a:t>Ah, we understand your concern, but this is an urgent matter that requires immediate action. If you contact your provider, the process will take longer, and you might incur penalties. Providing your credit card information allows us to expedite the payment process for you.</a:t>
                      </a:r>
                    </a:p>
                  </a:txBody>
                  <a:tcPr/>
                </a:tc>
                <a:tc>
                  <a:txBody>
                    <a:bodyPr/>
                    <a:lstStyle/>
                    <a:p>
                      <a:pPr algn="just"/>
                      <a:r>
                        <a:rPr lang="en-US" sz="1000" dirty="0">
                          <a:solidFill>
                            <a:schemeClr val="tx1"/>
                          </a:solidFill>
                        </a:rPr>
                        <a:t>I see, but I'm still hesitant to provide my credit card details over the phone. Can I visit the hospital in person to settle the payment?</a:t>
                      </a:r>
                    </a:p>
                    <a:p>
                      <a:pPr algn="just"/>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pPr algn="ctr"/>
                      <a:r>
                        <a:rPr lang="en-US" sz="1000" dirty="0">
                          <a:solidFill>
                            <a:schemeClr val="tx1"/>
                          </a:solidFill>
                        </a:rPr>
                        <a:t>4</a:t>
                      </a:r>
                    </a:p>
                  </a:txBody>
                  <a:tcPr/>
                </a:tc>
                <a:tc>
                  <a:txBody>
                    <a:bodyPr/>
                    <a:lstStyle/>
                    <a:p>
                      <a:pPr algn="just"/>
                      <a:r>
                        <a:rPr lang="en-US" sz="1000" dirty="0">
                          <a:solidFill>
                            <a:schemeClr val="tx1"/>
                          </a:solidFill>
                        </a:rPr>
                        <a:t>Unfortunately, due to the current circumstances, we're unable to accommodate in-person visits. Rest assured, sir, our call is encrypted and secure. Your information will be handled with utmost confidentiality.</a:t>
                      </a:r>
                    </a:p>
                  </a:txBody>
                  <a:tcPr/>
                </a:tc>
                <a:tc>
                  <a:txBody>
                    <a:bodyPr/>
                    <a:lstStyle/>
                    <a:p>
                      <a:pPr algn="just"/>
                      <a:r>
                        <a:rPr lang="en-US" sz="1000" dirty="0">
                          <a:solidFill>
                            <a:schemeClr val="tx1"/>
                          </a:solidFill>
                        </a:rPr>
                        <a:t>Alright, I suppose I can give you my credit card information, but I request a confirmation receipt and that you delete the information afterward.</a:t>
                      </a:r>
                    </a:p>
                  </a:txBody>
                  <a:tcPr/>
                </a:tc>
                <a:extLst>
                  <a:ext uri="{0D108BD9-81ED-4DB2-BD59-A6C34878D82A}">
                    <a16:rowId xmlns:a16="http://schemas.microsoft.com/office/drawing/2014/main" val="2090242424"/>
                  </a:ext>
                </a:extLst>
              </a:tr>
              <a:tr h="232501">
                <a:tc>
                  <a:txBody>
                    <a:bodyPr/>
                    <a:lstStyle/>
                    <a:p>
                      <a:pPr algn="ctr"/>
                      <a:r>
                        <a:rPr lang="en-US" sz="1000" dirty="0">
                          <a:solidFill>
                            <a:schemeClr val="tx1"/>
                          </a:solidFill>
                        </a:rPr>
                        <a:t>5</a:t>
                      </a:r>
                    </a:p>
                  </a:txBody>
                  <a:tcPr/>
                </a:tc>
                <a:tc>
                  <a:txBody>
                    <a:bodyPr/>
                    <a:lstStyle/>
                    <a:p>
                      <a:pPr algn="just"/>
                      <a:r>
                        <a:rPr lang="en-US" sz="1000" dirty="0">
                          <a:solidFill>
                            <a:schemeClr val="tx1"/>
                          </a:solidFill>
                        </a:rPr>
                        <a:t>Of course, sir. We appreciate your cooperation. Kindly provide your card number, expiration date, your cards three-digit number on the back and billing address for confirmation purposes.</a:t>
                      </a:r>
                    </a:p>
                  </a:txBody>
                  <a:tcPr/>
                </a:tc>
                <a:tc>
                  <a:txBody>
                    <a:bodyPr/>
                    <a:lstStyle/>
                    <a:p>
                      <a:pPr algn="just"/>
                      <a:r>
                        <a:rPr lang="en-US" sz="1000" dirty="0">
                          <a:solidFill>
                            <a:schemeClr val="tx1"/>
                          </a:solidFill>
                        </a:rPr>
                        <a:t>Sure, the card number is [redacted], expiration date is [redacted], CVV is [redacted], and the billing address is 123 Main Street.</a:t>
                      </a:r>
                    </a:p>
                  </a:txBody>
                  <a:tcPr/>
                </a:tc>
                <a:extLst>
                  <a:ext uri="{0D108BD9-81ED-4DB2-BD59-A6C34878D82A}">
                    <a16:rowId xmlns:a16="http://schemas.microsoft.com/office/drawing/2014/main" val="2062566075"/>
                  </a:ext>
                </a:extLst>
              </a:tr>
              <a:tr h="232501">
                <a:tc>
                  <a:txBody>
                    <a:bodyPr/>
                    <a:lstStyle/>
                    <a:p>
                      <a:pPr algn="ctr"/>
                      <a:r>
                        <a:rPr lang="en-US" sz="1000" dirty="0">
                          <a:solidFill>
                            <a:schemeClr val="tx1"/>
                          </a:solidFill>
                        </a:rPr>
                        <a:t>6</a:t>
                      </a:r>
                    </a:p>
                  </a:txBody>
                  <a:tcPr/>
                </a:tc>
                <a:tc>
                  <a:txBody>
                    <a:bodyPr/>
                    <a:lstStyle/>
                    <a:p>
                      <a:pPr algn="just"/>
                      <a:r>
                        <a:rPr lang="en-US" sz="1000" dirty="0">
                          <a:solidFill>
                            <a:schemeClr val="tx1"/>
                          </a:solidFill>
                        </a:rPr>
                        <a:t>Thank you, sir. I've successfully processed the payment. You'll receive a confirmation receipt via email shortly. Is there anything else I can assist you with?</a:t>
                      </a:r>
                    </a:p>
                  </a:txBody>
                  <a:tcPr/>
                </a:tc>
                <a:tc>
                  <a:txBody>
                    <a:bodyPr/>
                    <a:lstStyle/>
                    <a:p>
                      <a:pPr algn="just"/>
                      <a:r>
                        <a:rPr lang="en-US" sz="1000" dirty="0">
                          <a:solidFill>
                            <a:schemeClr val="tx1"/>
                          </a:solidFill>
                        </a:rPr>
                        <a:t>No, that will be all. Thank you for your help.</a:t>
                      </a:r>
                    </a:p>
                  </a:txBody>
                  <a:tcPr/>
                </a:tc>
                <a:extLst>
                  <a:ext uri="{0D108BD9-81ED-4DB2-BD59-A6C34878D82A}">
                    <a16:rowId xmlns:a16="http://schemas.microsoft.com/office/drawing/2014/main" val="1818524890"/>
                  </a:ext>
                </a:extLst>
              </a:tr>
            </a:tbl>
          </a:graphicData>
        </a:graphic>
      </p:graphicFrame>
      <p:sp>
        <p:nvSpPr>
          <p:cNvPr id="10" name="TextBox 9">
            <a:extLst>
              <a:ext uri="{FF2B5EF4-FFF2-40B4-BE49-F238E27FC236}">
                <a16:creationId xmlns:a16="http://schemas.microsoft.com/office/drawing/2014/main" id="{1129FC28-9257-D8CF-3E86-5FA62E660B73}"/>
              </a:ext>
            </a:extLst>
          </p:cNvPr>
          <p:cNvSpPr txBox="1"/>
          <p:nvPr/>
        </p:nvSpPr>
        <p:spPr>
          <a:xfrm>
            <a:off x="89041" y="570224"/>
            <a:ext cx="744114"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rPr>
              <a:t>SCAM</a:t>
            </a:r>
          </a:p>
        </p:txBody>
      </p:sp>
      <p:sp>
        <p:nvSpPr>
          <p:cNvPr id="11" name="TextBox 10">
            <a:extLst>
              <a:ext uri="{FF2B5EF4-FFF2-40B4-BE49-F238E27FC236}">
                <a16:creationId xmlns:a16="http://schemas.microsoft.com/office/drawing/2014/main" id="{92C35FD8-24CC-F6AE-D27F-986DA2521D58}"/>
              </a:ext>
            </a:extLst>
          </p:cNvPr>
          <p:cNvSpPr txBox="1"/>
          <p:nvPr/>
        </p:nvSpPr>
        <p:spPr>
          <a:xfrm>
            <a:off x="89041" y="3865636"/>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331168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391966812"/>
              </p:ext>
            </p:extLst>
          </p:nvPr>
        </p:nvGraphicFramePr>
        <p:xfrm>
          <a:off x="155829" y="4239314"/>
          <a:ext cx="8127999" cy="2438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92237616"/>
                    </a:ext>
                  </a:extLst>
                </a:gridCol>
                <a:gridCol w="2709333">
                  <a:extLst>
                    <a:ext uri="{9D8B030D-6E8A-4147-A177-3AD203B41FA5}">
                      <a16:colId xmlns:a16="http://schemas.microsoft.com/office/drawing/2014/main" val="2100386984"/>
                    </a:ext>
                  </a:extLst>
                </a:gridCol>
                <a:gridCol w="2709333">
                  <a:extLst>
                    <a:ext uri="{9D8B030D-6E8A-4147-A177-3AD203B41FA5}">
                      <a16:colId xmlns:a16="http://schemas.microsoft.com/office/drawing/2014/main" val="2471708999"/>
                    </a:ext>
                  </a:extLst>
                </a:gridCol>
              </a:tblGrid>
              <a:tr h="147371">
                <a:tc>
                  <a:txBody>
                    <a:bodyPr/>
                    <a:lstStyle/>
                    <a:p>
                      <a:r>
                        <a:rPr lang="en-US" sz="1400" dirty="0"/>
                        <a:t>Batch Number</a:t>
                      </a:r>
                    </a:p>
                  </a:txBody>
                  <a:tcPr/>
                </a:tc>
                <a:tc>
                  <a:txBody>
                    <a:bodyPr/>
                    <a:lstStyle/>
                    <a:p>
                      <a:r>
                        <a:rPr lang="en-US" sz="1400" dirty="0"/>
                        <a:t>Result</a:t>
                      </a:r>
                    </a:p>
                  </a:txBody>
                  <a:tcPr/>
                </a:tc>
                <a:tc>
                  <a:txBody>
                    <a:bodyPr/>
                    <a:lstStyle/>
                    <a:p>
                      <a:r>
                        <a:rPr lang="en-US" sz="1400" dirty="0"/>
                        <a:t>Probability</a:t>
                      </a:r>
                    </a:p>
                  </a:txBody>
                  <a:tcPr/>
                </a:tc>
                <a:extLst>
                  <a:ext uri="{0D108BD9-81ED-4DB2-BD59-A6C34878D82A}">
                    <a16:rowId xmlns:a16="http://schemas.microsoft.com/office/drawing/2014/main" val="3049934132"/>
                  </a:ext>
                </a:extLst>
              </a:tr>
              <a:tr h="179301">
                <a:tc>
                  <a:txBody>
                    <a:bodyPr/>
                    <a:lstStyle/>
                    <a:p>
                      <a:r>
                        <a:rPr lang="en-US" sz="1400" dirty="0"/>
                        <a:t>1</a:t>
                      </a:r>
                    </a:p>
                  </a:txBody>
                  <a:tcPr/>
                </a:tc>
                <a:tc>
                  <a:txBody>
                    <a:bodyPr/>
                    <a:lstStyle/>
                    <a:p>
                      <a:r>
                        <a:rPr lang="en-US" sz="1400" dirty="0"/>
                        <a:t>Non-Scam</a:t>
                      </a:r>
                    </a:p>
                  </a:txBody>
                  <a:tcPr/>
                </a:tc>
                <a:tc>
                  <a:txBody>
                    <a:bodyPr/>
                    <a:lstStyle/>
                    <a:p>
                      <a:r>
                        <a:rPr lang="en-US" sz="1400" dirty="0"/>
                        <a:t>54%</a:t>
                      </a:r>
                    </a:p>
                  </a:txBody>
                  <a:tcPr/>
                </a:tc>
                <a:extLst>
                  <a:ext uri="{0D108BD9-81ED-4DB2-BD59-A6C34878D82A}">
                    <a16:rowId xmlns:a16="http://schemas.microsoft.com/office/drawing/2014/main" val="1512097725"/>
                  </a:ext>
                </a:extLst>
              </a:tr>
              <a:tr h="179301">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59%</a:t>
                      </a:r>
                    </a:p>
                  </a:txBody>
                  <a:tcPr/>
                </a:tc>
                <a:extLst>
                  <a:ext uri="{0D108BD9-81ED-4DB2-BD59-A6C34878D82A}">
                    <a16:rowId xmlns:a16="http://schemas.microsoft.com/office/drawing/2014/main" val="3429545967"/>
                  </a:ext>
                </a:extLst>
              </a:tr>
              <a:tr h="179301">
                <a:tc>
                  <a:txBody>
                    <a:bodyPr/>
                    <a:lstStyle/>
                    <a:p>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61%</a:t>
                      </a:r>
                    </a:p>
                  </a:txBody>
                  <a:tcPr/>
                </a:tc>
                <a:extLst>
                  <a:ext uri="{0D108BD9-81ED-4DB2-BD59-A6C34878D82A}">
                    <a16:rowId xmlns:a16="http://schemas.microsoft.com/office/drawing/2014/main" val="1624593536"/>
                  </a:ext>
                </a:extLst>
              </a:tr>
              <a:tr h="179301">
                <a:tc>
                  <a:txBody>
                    <a:bodyPr/>
                    <a:lstStyle/>
                    <a:p>
                      <a:r>
                        <a:rPr lang="en-US"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61%</a:t>
                      </a:r>
                    </a:p>
                  </a:txBody>
                  <a:tcPr/>
                </a:tc>
                <a:extLst>
                  <a:ext uri="{0D108BD9-81ED-4DB2-BD59-A6C34878D82A}">
                    <a16:rowId xmlns:a16="http://schemas.microsoft.com/office/drawing/2014/main" val="3011693667"/>
                  </a:ext>
                </a:extLst>
              </a:tr>
              <a:tr h="179301">
                <a:tc>
                  <a:txBody>
                    <a:bodyPr/>
                    <a:lstStyle/>
                    <a:p>
                      <a:r>
                        <a:rPr lang="en-US"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54%</a:t>
                      </a:r>
                    </a:p>
                  </a:txBody>
                  <a:tcPr/>
                </a:tc>
                <a:extLst>
                  <a:ext uri="{0D108BD9-81ED-4DB2-BD59-A6C34878D82A}">
                    <a16:rowId xmlns:a16="http://schemas.microsoft.com/office/drawing/2014/main" val="365522491"/>
                  </a:ext>
                </a:extLst>
              </a:tr>
              <a:tr h="179301">
                <a:tc>
                  <a:txBody>
                    <a:bodyPr/>
                    <a:lstStyle/>
                    <a:p>
                      <a:r>
                        <a:rPr lang="en-US" sz="14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r>
                        <a:rPr lang="en-US" sz="1400" dirty="0"/>
                        <a:t>52%</a:t>
                      </a:r>
                    </a:p>
                  </a:txBody>
                  <a:tcPr/>
                </a:tc>
                <a:extLst>
                  <a:ext uri="{0D108BD9-81ED-4DB2-BD59-A6C34878D82A}">
                    <a16:rowId xmlns:a16="http://schemas.microsoft.com/office/drawing/2014/main" val="1571016949"/>
                  </a:ext>
                </a:extLst>
              </a:tr>
              <a:tr h="179301">
                <a:tc>
                  <a:txBody>
                    <a:bodyPr/>
                    <a:lstStyle/>
                    <a:p>
                      <a:r>
                        <a:rPr lang="en-US" sz="14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r>
                        <a:rPr lang="en-US" sz="1400" dirty="0"/>
                        <a:t>62%</a:t>
                      </a:r>
                    </a:p>
                  </a:txBody>
                  <a:tcPr/>
                </a:tc>
                <a:extLst>
                  <a:ext uri="{0D108BD9-81ED-4DB2-BD59-A6C34878D82A}">
                    <a16:rowId xmlns:a16="http://schemas.microsoft.com/office/drawing/2014/main" val="2005508103"/>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nvGraphicFramePr>
        <p:xfrm>
          <a:off x="155828" y="932574"/>
          <a:ext cx="10568978" cy="2712720"/>
        </p:xfrm>
        <a:graphic>
          <a:graphicData uri="http://schemas.openxmlformats.org/drawingml/2006/table">
            <a:tbl>
              <a:tblPr firstRow="1" bandRow="1">
                <a:tableStyleId>{5C22544A-7EE6-4342-B048-85BDC9FD1C3A}</a:tableStyleId>
              </a:tblPr>
              <a:tblGrid>
                <a:gridCol w="970280">
                  <a:extLst>
                    <a:ext uri="{9D8B030D-6E8A-4147-A177-3AD203B41FA5}">
                      <a16:colId xmlns:a16="http://schemas.microsoft.com/office/drawing/2014/main" val="147599922"/>
                    </a:ext>
                  </a:extLst>
                </a:gridCol>
                <a:gridCol w="5317585">
                  <a:extLst>
                    <a:ext uri="{9D8B030D-6E8A-4147-A177-3AD203B41FA5}">
                      <a16:colId xmlns:a16="http://schemas.microsoft.com/office/drawing/2014/main" val="3523283076"/>
                    </a:ext>
                  </a:extLst>
                </a:gridCol>
                <a:gridCol w="428111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Batch Number</a:t>
                      </a:r>
                    </a:p>
                  </a:txBody>
                  <a:tcPr/>
                </a:tc>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pPr algn="ctr"/>
                      <a:r>
                        <a:rPr lang="en-US" sz="1000" b="0" dirty="0">
                          <a:solidFill>
                            <a:schemeClr val="tx1"/>
                          </a:solidFill>
                          <a:effectLst/>
                        </a:rPr>
                        <a:t>1</a:t>
                      </a:r>
                    </a:p>
                  </a:txBody>
                  <a:tcPr/>
                </a:tc>
                <a:tc>
                  <a:txBody>
                    <a:bodyPr/>
                    <a:lstStyle/>
                    <a:p>
                      <a:r>
                        <a:rPr lang="en-US" sz="1000" b="0" dirty="0">
                          <a:solidFill>
                            <a:schemeClr val="tx1"/>
                          </a:solidFill>
                          <a:effectLst/>
                        </a:rPr>
                        <a:t>Good morning, sir, my name is George, and I am calling today from Microsoft customer support.</a:t>
                      </a:r>
                    </a:p>
                  </a:txBody>
                  <a:tcPr/>
                </a:tc>
                <a:tc>
                  <a:txBody>
                    <a:bodyPr/>
                    <a:lstStyle/>
                    <a:p>
                      <a:r>
                        <a:rPr lang="en-US" sz="1000" b="0" dirty="0">
                          <a:solidFill>
                            <a:schemeClr val="tx1"/>
                          </a:solidFill>
                          <a:effectLst/>
                        </a:rPr>
                        <a:t>Good morning, how can I help you?</a:t>
                      </a:r>
                    </a:p>
                  </a:txBody>
                  <a:tcPr/>
                </a:tc>
                <a:extLst>
                  <a:ext uri="{0D108BD9-81ED-4DB2-BD59-A6C34878D82A}">
                    <a16:rowId xmlns:a16="http://schemas.microsoft.com/office/drawing/2014/main" val="3871337990"/>
                  </a:ext>
                </a:extLst>
              </a:tr>
              <a:tr h="232501">
                <a:tc>
                  <a:txBody>
                    <a:bodyPr/>
                    <a:lstStyle/>
                    <a:p>
                      <a:pPr algn="ctr"/>
                      <a:r>
                        <a:rPr lang="en-US" sz="1000" b="0" dirty="0">
                          <a:solidFill>
                            <a:schemeClr val="tx1"/>
                          </a:solidFill>
                          <a:effectLst/>
                        </a:rPr>
                        <a:t>2</a:t>
                      </a:r>
                    </a:p>
                  </a:txBody>
                  <a:tcPr/>
                </a:tc>
                <a:tc>
                  <a:txBody>
                    <a:bodyPr/>
                    <a:lstStyle/>
                    <a:p>
                      <a:r>
                        <a:rPr lang="en-US" sz="1000" b="0" dirty="0">
                          <a:solidFill>
                            <a:schemeClr val="tx1"/>
                          </a:solidFill>
                          <a:effectLst/>
                        </a:rPr>
                        <a:t>The reason I am calling you today sir is to inform you that we have identified a virus on your computer.</a:t>
                      </a:r>
                    </a:p>
                  </a:txBody>
                  <a:tcPr/>
                </a:tc>
                <a:tc>
                  <a:txBody>
                    <a:bodyPr/>
                    <a:lstStyle/>
                    <a:p>
                      <a:r>
                        <a:rPr lang="en-US" sz="1000" b="0" dirty="0">
                          <a:solidFill>
                            <a:schemeClr val="tx1"/>
                          </a:solidFill>
                          <a:effectLst/>
                        </a:rPr>
                        <a:t>Oh no, what can we do about this?</a:t>
                      </a:r>
                    </a:p>
                  </a:txBody>
                  <a:tcPr/>
                </a:tc>
                <a:extLst>
                  <a:ext uri="{0D108BD9-81ED-4DB2-BD59-A6C34878D82A}">
                    <a16:rowId xmlns:a16="http://schemas.microsoft.com/office/drawing/2014/main" val="22930698"/>
                  </a:ext>
                </a:extLst>
              </a:tr>
              <a:tr h="232501">
                <a:tc>
                  <a:txBody>
                    <a:bodyPr/>
                    <a:lstStyle/>
                    <a:p>
                      <a:pPr algn="ctr"/>
                      <a:r>
                        <a:rPr lang="en-US" sz="1000" b="0" dirty="0">
                          <a:solidFill>
                            <a:schemeClr val="tx1"/>
                          </a:solidFill>
                          <a:effectLst/>
                        </a:rPr>
                        <a:t>3</a:t>
                      </a:r>
                    </a:p>
                  </a:txBody>
                  <a:tcPr/>
                </a:tc>
                <a:tc>
                  <a:txBody>
                    <a:bodyPr/>
                    <a:lstStyle/>
                    <a:p>
                      <a:r>
                        <a:rPr lang="en-US" sz="1000" b="0" dirty="0">
                          <a:solidFill>
                            <a:schemeClr val="tx1"/>
                          </a:solidFill>
                          <a:effectLst/>
                        </a:rPr>
                        <a:t>Well sir, we can resolve this issue for you a few easy steps, and we suggest that you hurry because you are at a vulnerable state at the moment.</a:t>
                      </a:r>
                    </a:p>
                  </a:txBody>
                  <a:tcPr/>
                </a:tc>
                <a:tc>
                  <a:txBody>
                    <a:bodyPr/>
                    <a:lstStyle/>
                    <a:p>
                      <a:r>
                        <a:rPr lang="en-US" sz="1000" b="0" dirty="0">
                          <a:solidFill>
                            <a:schemeClr val="tx1"/>
                          </a:solidFill>
                          <a:effectLst/>
                        </a:rPr>
                        <a:t>Alright, understood, what do I need to do?</a:t>
                      </a:r>
                    </a:p>
                  </a:txBody>
                  <a:tcPr/>
                </a:tc>
                <a:extLst>
                  <a:ext uri="{0D108BD9-81ED-4DB2-BD59-A6C34878D82A}">
                    <a16:rowId xmlns:a16="http://schemas.microsoft.com/office/drawing/2014/main" val="1446474973"/>
                  </a:ext>
                </a:extLst>
              </a:tr>
              <a:tr h="232501">
                <a:tc>
                  <a:txBody>
                    <a:bodyPr/>
                    <a:lstStyle/>
                    <a:p>
                      <a:pPr algn="ctr"/>
                      <a:r>
                        <a:rPr lang="en-US" sz="1000" b="0" dirty="0">
                          <a:solidFill>
                            <a:schemeClr val="tx1"/>
                          </a:solidFill>
                          <a:effectLst/>
                        </a:rPr>
                        <a:t>4</a:t>
                      </a:r>
                    </a:p>
                  </a:txBody>
                  <a:tcPr/>
                </a:tc>
                <a:tc>
                  <a:txBody>
                    <a:bodyPr/>
                    <a:lstStyle/>
                    <a:p>
                      <a:r>
                        <a:rPr lang="en-US" sz="1000" b="0" dirty="0">
                          <a:solidFill>
                            <a:schemeClr val="tx1"/>
                          </a:solidFill>
                          <a:effectLst/>
                        </a:rPr>
                        <a:t>Firstly sir, you need to download an application through the link, [link redacted] and we will proceed from there.</a:t>
                      </a:r>
                    </a:p>
                  </a:txBody>
                  <a:tcPr/>
                </a:tc>
                <a:tc>
                  <a:txBody>
                    <a:bodyPr/>
                    <a:lstStyle/>
                    <a:p>
                      <a:r>
                        <a:rPr lang="en-US" sz="1000" b="0" dirty="0">
                          <a:solidFill>
                            <a:schemeClr val="tx1"/>
                          </a:solidFill>
                          <a:effectLst/>
                        </a:rPr>
                        <a:t>Ok, I am doing it now, what should I do when I install the application?</a:t>
                      </a:r>
                    </a:p>
                  </a:txBody>
                  <a:tcPr/>
                </a:tc>
                <a:extLst>
                  <a:ext uri="{0D108BD9-81ED-4DB2-BD59-A6C34878D82A}">
                    <a16:rowId xmlns:a16="http://schemas.microsoft.com/office/drawing/2014/main" val="2090242424"/>
                  </a:ext>
                </a:extLst>
              </a:tr>
              <a:tr h="232501">
                <a:tc>
                  <a:txBody>
                    <a:bodyPr/>
                    <a:lstStyle/>
                    <a:p>
                      <a:pPr algn="ctr"/>
                      <a:r>
                        <a:rPr lang="en-US" sz="1000" b="0" dirty="0">
                          <a:solidFill>
                            <a:schemeClr val="tx1"/>
                          </a:solidFill>
                          <a:effectLst/>
                        </a:rPr>
                        <a:t>5</a:t>
                      </a:r>
                    </a:p>
                  </a:txBody>
                  <a:tcPr/>
                </a:tc>
                <a:tc>
                  <a:txBody>
                    <a:bodyPr/>
                    <a:lstStyle/>
                    <a:p>
                      <a:r>
                        <a:rPr lang="en-US" sz="1000" b="0" dirty="0">
                          <a:solidFill>
                            <a:schemeClr val="tx1"/>
                          </a:solidFill>
                          <a:effectLst/>
                        </a:rPr>
                        <a:t>You do not need to worry about that, we will fix the issue for you.</a:t>
                      </a:r>
                    </a:p>
                  </a:txBody>
                  <a:tcPr/>
                </a:tc>
                <a:tc>
                  <a:txBody>
                    <a:bodyPr/>
                    <a:lstStyle/>
                    <a:p>
                      <a:r>
                        <a:rPr lang="en-US" sz="1000" b="0" dirty="0">
                          <a:solidFill>
                            <a:schemeClr val="tx1"/>
                          </a:solidFill>
                          <a:effectLst/>
                        </a:rPr>
                        <a:t>That is good new because I am not good with computers. Ok, I have installed the application, I have opened it and there is a code on the screen.</a:t>
                      </a:r>
                    </a:p>
                  </a:txBody>
                  <a:tcPr/>
                </a:tc>
                <a:extLst>
                  <a:ext uri="{0D108BD9-81ED-4DB2-BD59-A6C34878D82A}">
                    <a16:rowId xmlns:a16="http://schemas.microsoft.com/office/drawing/2014/main" val="2062566075"/>
                  </a:ext>
                </a:extLst>
              </a:tr>
              <a:tr h="232501">
                <a:tc>
                  <a:txBody>
                    <a:bodyPr/>
                    <a:lstStyle/>
                    <a:p>
                      <a:pPr algn="ctr"/>
                      <a:r>
                        <a:rPr lang="en-US" sz="1000" b="0" dirty="0">
                          <a:solidFill>
                            <a:schemeClr val="tx1"/>
                          </a:solidFill>
                          <a:effectLst/>
                        </a:rPr>
                        <a:t>6</a:t>
                      </a:r>
                    </a:p>
                  </a:txBody>
                  <a:tcPr/>
                </a:tc>
                <a:tc>
                  <a:txBody>
                    <a:bodyPr/>
                    <a:lstStyle/>
                    <a:p>
                      <a:r>
                        <a:rPr lang="en-US" sz="1000" b="0" dirty="0">
                          <a:solidFill>
                            <a:schemeClr val="tx1"/>
                          </a:solidFill>
                          <a:effectLst/>
                        </a:rPr>
                        <a:t>Perfect sir, tell us the code and your job will be done.</a:t>
                      </a:r>
                    </a:p>
                  </a:txBody>
                  <a:tcPr/>
                </a:tc>
                <a:tc>
                  <a:txBody>
                    <a:bodyPr/>
                    <a:lstStyle/>
                    <a:p>
                      <a:r>
                        <a:rPr lang="en-US" sz="1000" b="0" dirty="0">
                          <a:solidFill>
                            <a:schemeClr val="tx1"/>
                          </a:solidFill>
                          <a:effectLst/>
                        </a:rPr>
                        <a:t>Fantastic, the code is [redacted].</a:t>
                      </a:r>
                    </a:p>
                  </a:txBody>
                  <a:tcPr/>
                </a:tc>
                <a:extLst>
                  <a:ext uri="{0D108BD9-81ED-4DB2-BD59-A6C34878D82A}">
                    <a16:rowId xmlns:a16="http://schemas.microsoft.com/office/drawing/2014/main" val="1681258850"/>
                  </a:ext>
                </a:extLst>
              </a:tr>
              <a:tr h="232501">
                <a:tc>
                  <a:txBody>
                    <a:bodyPr/>
                    <a:lstStyle/>
                    <a:p>
                      <a:pPr algn="ctr"/>
                      <a:r>
                        <a:rPr lang="en-US" sz="1000" b="0" dirty="0">
                          <a:solidFill>
                            <a:schemeClr val="tx1"/>
                          </a:solidFill>
                          <a:effectLst/>
                        </a:rPr>
                        <a:t>7</a:t>
                      </a:r>
                    </a:p>
                  </a:txBody>
                  <a:tcPr/>
                </a:tc>
                <a:tc>
                  <a:txBody>
                    <a:bodyPr/>
                    <a:lstStyle/>
                    <a:p>
                      <a:r>
                        <a:rPr lang="en-US" sz="1000" b="0" dirty="0">
                          <a:solidFill>
                            <a:schemeClr val="tx1"/>
                          </a:solidFill>
                          <a:effectLst/>
                        </a:rPr>
                        <a:t>Alright sir, we will resolve this issue for you now, remember not to close the computer for the following hours. You will receive a text notifying you that the problem is resolved. Have a great day.</a:t>
                      </a:r>
                    </a:p>
                  </a:txBody>
                  <a:tcPr/>
                </a:tc>
                <a:tc>
                  <a:txBody>
                    <a:bodyPr/>
                    <a:lstStyle/>
                    <a:p>
                      <a:r>
                        <a:rPr lang="en-US" sz="1000" b="0" dirty="0">
                          <a:solidFill>
                            <a:schemeClr val="tx1"/>
                          </a:solidFill>
                          <a:effectLst/>
                        </a:rPr>
                        <a:t>Thank you so much for the support, have a great day too.</a:t>
                      </a:r>
                    </a:p>
                  </a:txBody>
                  <a:tcPr/>
                </a:tc>
                <a:extLst>
                  <a:ext uri="{0D108BD9-81ED-4DB2-BD59-A6C34878D82A}">
                    <a16:rowId xmlns:a16="http://schemas.microsoft.com/office/drawing/2014/main" val="1936993620"/>
                  </a:ext>
                </a:extLst>
              </a:tr>
            </a:tbl>
          </a:graphicData>
        </a:graphic>
      </p:graphicFrame>
      <p:sp>
        <p:nvSpPr>
          <p:cNvPr id="5" name="TextBox 4">
            <a:extLst>
              <a:ext uri="{FF2B5EF4-FFF2-40B4-BE49-F238E27FC236}">
                <a16:creationId xmlns:a16="http://schemas.microsoft.com/office/drawing/2014/main" id="{1476A5DA-73CC-A8AF-3457-BA1086CE80FD}"/>
              </a:ext>
            </a:extLst>
          </p:cNvPr>
          <p:cNvSpPr txBox="1"/>
          <p:nvPr/>
        </p:nvSpPr>
        <p:spPr>
          <a:xfrm>
            <a:off x="60385" y="590389"/>
            <a:ext cx="744114"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rPr>
              <a:t>SCAM</a:t>
            </a:r>
          </a:p>
        </p:txBody>
      </p:sp>
      <p:sp>
        <p:nvSpPr>
          <p:cNvPr id="3" name="TextBox 2">
            <a:extLst>
              <a:ext uri="{FF2B5EF4-FFF2-40B4-BE49-F238E27FC236}">
                <a16:creationId xmlns:a16="http://schemas.microsoft.com/office/drawing/2014/main" id="{5019C1E1-A97F-4C2B-AB62-1C2232C2B539}"/>
              </a:ext>
            </a:extLst>
          </p:cNvPr>
          <p:cNvSpPr txBox="1"/>
          <p:nvPr/>
        </p:nvSpPr>
        <p:spPr>
          <a:xfrm>
            <a:off x="60385" y="3869982"/>
            <a:ext cx="5994013" cy="369332"/>
          </a:xfrm>
          <a:prstGeom prst="rect">
            <a:avLst/>
          </a:prstGeom>
          <a:noFill/>
        </p:spPr>
        <p:txBody>
          <a:bodyPr wrap="none" rtlCol="0">
            <a:spAutoFit/>
          </a:bodyPr>
          <a:lstStyle/>
          <a:p>
            <a:r>
              <a:rPr lang="en-US" dirty="0"/>
              <a:t>The model is not familiar with this format of the conversation.</a:t>
            </a:r>
          </a:p>
        </p:txBody>
      </p:sp>
    </p:spTree>
    <p:extLst>
      <p:ext uri="{BB962C8B-B14F-4D97-AF65-F5344CB8AC3E}">
        <p14:creationId xmlns:p14="http://schemas.microsoft.com/office/powerpoint/2010/main" val="371456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3796648284"/>
              </p:ext>
            </p:extLst>
          </p:nvPr>
        </p:nvGraphicFramePr>
        <p:xfrm>
          <a:off x="155830" y="4013437"/>
          <a:ext cx="4390293" cy="1842435"/>
        </p:xfrm>
        <a:graphic>
          <a:graphicData uri="http://schemas.openxmlformats.org/drawingml/2006/table">
            <a:tbl>
              <a:tblPr firstRow="1" bandRow="1">
                <a:tableStyleId>{5C22544A-7EE6-4342-B048-85BDC9FD1C3A}</a:tableStyleId>
              </a:tblPr>
              <a:tblGrid>
                <a:gridCol w="1463431">
                  <a:extLst>
                    <a:ext uri="{9D8B030D-6E8A-4147-A177-3AD203B41FA5}">
                      <a16:colId xmlns:a16="http://schemas.microsoft.com/office/drawing/2014/main" val="3892237616"/>
                    </a:ext>
                  </a:extLst>
                </a:gridCol>
                <a:gridCol w="1463431">
                  <a:extLst>
                    <a:ext uri="{9D8B030D-6E8A-4147-A177-3AD203B41FA5}">
                      <a16:colId xmlns:a16="http://schemas.microsoft.com/office/drawing/2014/main" val="2100386984"/>
                    </a:ext>
                  </a:extLst>
                </a:gridCol>
                <a:gridCol w="1463431">
                  <a:extLst>
                    <a:ext uri="{9D8B030D-6E8A-4147-A177-3AD203B41FA5}">
                      <a16:colId xmlns:a16="http://schemas.microsoft.com/office/drawing/2014/main" val="2471708999"/>
                    </a:ext>
                  </a:extLst>
                </a:gridCol>
              </a:tblGrid>
              <a:tr h="318435">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64%</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73%</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73%</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62%</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59%</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a:t>
            </a:r>
          </a:p>
        </p:txBody>
      </p:sp>
      <p:sp>
        <p:nvSpPr>
          <p:cNvPr id="3" name="TextBox 2">
            <a:extLst>
              <a:ext uri="{FF2B5EF4-FFF2-40B4-BE49-F238E27FC236}">
                <a16:creationId xmlns:a16="http://schemas.microsoft.com/office/drawing/2014/main" id="{FBCBB29F-468A-86C4-9021-C66251459552}"/>
              </a:ext>
            </a:extLst>
          </p:cNvPr>
          <p:cNvSpPr txBox="1"/>
          <p:nvPr/>
        </p:nvSpPr>
        <p:spPr>
          <a:xfrm>
            <a:off x="155829" y="754890"/>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extLst>
              <p:ext uri="{D42A27DB-BD31-4B8C-83A1-F6EECF244321}">
                <p14:modId xmlns:p14="http://schemas.microsoft.com/office/powerpoint/2010/main" val="1292670495"/>
              </p:ext>
            </p:extLst>
          </p:nvPr>
        </p:nvGraphicFramePr>
        <p:xfrm>
          <a:off x="155829" y="1124222"/>
          <a:ext cx="11880342" cy="23774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Batch Number</a:t>
                      </a:r>
                    </a:p>
                  </a:txBody>
                  <a:tcPr/>
                </a:tc>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pPr algn="ctr"/>
                      <a:r>
                        <a:rPr lang="en-US" sz="1000" dirty="0">
                          <a:solidFill>
                            <a:schemeClr val="tx1"/>
                          </a:solidFill>
                        </a:rPr>
                        <a:t>1</a:t>
                      </a:r>
                    </a:p>
                  </a:txBody>
                  <a:tcPr/>
                </a:tc>
                <a:tc>
                  <a:txBody>
                    <a:bodyPr/>
                    <a:lstStyle/>
                    <a:p>
                      <a:r>
                        <a:rPr lang="en-US" sz="1000" b="0" dirty="0">
                          <a:solidFill>
                            <a:schemeClr val="tx1"/>
                          </a:solidFill>
                          <a:effectLst/>
                        </a:rPr>
                        <a:t>Hello, this is Jane from the IRS. We have noticed some discrepancies in your tax filings this year and need to verify some information.</a:t>
                      </a:r>
                    </a:p>
                  </a:txBody>
                  <a:tcPr/>
                </a:tc>
                <a:tc>
                  <a:txBody>
                    <a:bodyPr/>
                    <a:lstStyle/>
                    <a:p>
                      <a:r>
                        <a:rPr lang="en-US" sz="1000" b="0" dirty="0">
                          <a:solidFill>
                            <a:schemeClr val="tx1"/>
                          </a:solidFill>
                          <a:effectLst/>
                        </a:rPr>
                        <a:t>Oh really? Can you provide me with some details about the discrepancies?</a:t>
                      </a:r>
                    </a:p>
                  </a:txBody>
                  <a:tcPr/>
                </a:tc>
                <a:extLst>
                  <a:ext uri="{0D108BD9-81ED-4DB2-BD59-A6C34878D82A}">
                    <a16:rowId xmlns:a16="http://schemas.microsoft.com/office/drawing/2014/main" val="3871337990"/>
                  </a:ext>
                </a:extLst>
              </a:tr>
              <a:tr h="232501">
                <a:tc>
                  <a:txBody>
                    <a:bodyPr/>
                    <a:lstStyle/>
                    <a:p>
                      <a:pPr algn="ctr"/>
                      <a:r>
                        <a:rPr lang="en-US" sz="1000" dirty="0">
                          <a:solidFill>
                            <a:schemeClr val="tx1"/>
                          </a:solidFill>
                        </a:rPr>
                        <a:t>2</a:t>
                      </a:r>
                    </a:p>
                  </a:txBody>
                  <a:tcPr/>
                </a:tc>
                <a:tc>
                  <a:txBody>
                    <a:bodyPr/>
                    <a:lstStyle/>
                    <a:p>
                      <a:r>
                        <a:rPr lang="en-US" sz="1000" b="0" dirty="0">
                          <a:solidFill>
                            <a:schemeClr val="tx1"/>
                          </a:solidFill>
                          <a:effectLst/>
                        </a:rPr>
                        <a:t>Certainly. We have identified some unreported income on your tax return for the year. Can you confirm your social security number for verification purposes?</a:t>
                      </a:r>
                    </a:p>
                  </a:txBody>
                  <a:tcPr/>
                </a:tc>
                <a:tc>
                  <a:txBody>
                    <a:bodyPr/>
                    <a:lstStyle/>
                    <a:p>
                      <a:r>
                        <a:rPr lang="en-US" sz="1000" b="0" dirty="0">
                          <a:solidFill>
                            <a:schemeClr val="tx1"/>
                          </a:solidFill>
                          <a:effectLst/>
                        </a:rPr>
                        <a:t>I'm not comfortable providing my social security number over the phone. Is there any other way we can resolve this?</a:t>
                      </a:r>
                    </a:p>
                  </a:txBody>
                  <a:tcPr/>
                </a:tc>
                <a:extLst>
                  <a:ext uri="{0D108BD9-81ED-4DB2-BD59-A6C34878D82A}">
                    <a16:rowId xmlns:a16="http://schemas.microsoft.com/office/drawing/2014/main" val="22930698"/>
                  </a:ext>
                </a:extLst>
              </a:tr>
              <a:tr h="232501">
                <a:tc>
                  <a:txBody>
                    <a:bodyPr/>
                    <a:lstStyle/>
                    <a:p>
                      <a:pPr algn="ctr"/>
                      <a:r>
                        <a:rPr lang="en-US" sz="1000" dirty="0">
                          <a:solidFill>
                            <a:schemeClr val="tx1"/>
                          </a:solidFill>
                        </a:rPr>
                        <a:t>3</a:t>
                      </a:r>
                    </a:p>
                  </a:txBody>
                  <a:tcPr/>
                </a:tc>
                <a:tc>
                  <a:txBody>
                    <a:bodyPr/>
                    <a:lstStyle/>
                    <a:p>
                      <a:r>
                        <a:rPr lang="en-US" sz="1000" b="0" dirty="0">
                          <a:solidFill>
                            <a:schemeClr val="tx1"/>
                          </a:solidFill>
                          <a:effectLst/>
                        </a:rPr>
                        <a:t>I understand your concern, but we need to verify your identity before discussing further. Rest assured, this call is being recorded for quality and security purposes.</a:t>
                      </a:r>
                    </a:p>
                  </a:txBody>
                  <a:tcPr/>
                </a:tc>
                <a:tc>
                  <a:txBody>
                    <a:bodyPr/>
                    <a:lstStyle/>
                    <a:p>
                      <a:r>
                        <a:rPr lang="en-US" sz="1000" b="0" dirty="0">
                          <a:solidFill>
                            <a:schemeClr val="tx1"/>
                          </a:solidFill>
                          <a:effectLst/>
                        </a:rPr>
                        <a:t>I appreciate that, but I still feel uneasy about sharing such sensitive information. Can I visit my local IRS office to resolve this matter?</a:t>
                      </a:r>
                    </a:p>
                  </a:txBody>
                  <a:tcPr/>
                </a:tc>
                <a:extLst>
                  <a:ext uri="{0D108BD9-81ED-4DB2-BD59-A6C34878D82A}">
                    <a16:rowId xmlns:a16="http://schemas.microsoft.com/office/drawing/2014/main" val="1446474973"/>
                  </a:ext>
                </a:extLst>
              </a:tr>
              <a:tr h="232501">
                <a:tc>
                  <a:txBody>
                    <a:bodyPr/>
                    <a:lstStyle/>
                    <a:p>
                      <a:pPr algn="ctr"/>
                      <a:r>
                        <a:rPr lang="en-US" sz="1000" dirty="0">
                          <a:solidFill>
                            <a:schemeClr val="tx1"/>
                          </a:solidFill>
                        </a:rPr>
                        <a:t>4</a:t>
                      </a:r>
                    </a:p>
                  </a:txBody>
                  <a:tcPr/>
                </a:tc>
                <a:tc>
                  <a:txBody>
                    <a:bodyPr/>
                    <a:lstStyle/>
                    <a:p>
                      <a:r>
                        <a:rPr lang="en-US" sz="1000" b="0" dirty="0">
                          <a:solidFill>
                            <a:schemeClr val="tx1"/>
                          </a:solidFill>
                          <a:effectLst/>
                        </a:rPr>
                        <a:t>I apologize for the inconvenience, but due to the current circumstances, our offices are closed. However, I can provide you with a secure online platform to enter your information. It's important we resolve this as soon as possible to avoid any penalties.</a:t>
                      </a:r>
                    </a:p>
                  </a:txBody>
                  <a:tcPr/>
                </a:tc>
                <a:tc>
                  <a:txBody>
                    <a:bodyPr/>
                    <a:lstStyle/>
                    <a:p>
                      <a:r>
                        <a:rPr lang="en-US" sz="1000" b="0" dirty="0">
                          <a:solidFill>
                            <a:schemeClr val="tx1"/>
                          </a:solidFill>
                          <a:effectLst/>
                        </a:rPr>
                        <a:t>Alright, if there's no other option, I guess I can use the online platform. Please guide me through the process step by step.</a:t>
                      </a:r>
                    </a:p>
                  </a:txBody>
                  <a:tcPr/>
                </a:tc>
                <a:extLst>
                  <a:ext uri="{0D108BD9-81ED-4DB2-BD59-A6C34878D82A}">
                    <a16:rowId xmlns:a16="http://schemas.microsoft.com/office/drawing/2014/main" val="2090242424"/>
                  </a:ext>
                </a:extLst>
              </a:tr>
              <a:tr h="232501">
                <a:tc>
                  <a:txBody>
                    <a:bodyPr/>
                    <a:lstStyle/>
                    <a:p>
                      <a:pPr algn="ctr"/>
                      <a:r>
                        <a:rPr lang="en-US" sz="1000" dirty="0">
                          <a:solidFill>
                            <a:schemeClr val="tx1"/>
                          </a:solidFill>
                        </a:rPr>
                        <a:t>5</a:t>
                      </a:r>
                    </a:p>
                  </a:txBody>
                  <a:tcPr/>
                </a:tc>
                <a:tc>
                  <a:txBody>
                    <a:bodyPr/>
                    <a:lstStyle/>
                    <a:p>
                      <a:r>
                        <a:rPr lang="en-US" sz="1000" b="0" dirty="0">
                          <a:solidFill>
                            <a:schemeClr val="tx1"/>
                          </a:solidFill>
                          <a:effectLst/>
                        </a:rPr>
                        <a:t>Thank you for your cooperation. I will send you an email shortly with a link to access the platform. Once you're there, follow the instructions carefully. Get back to me if you have any questions along the way.</a:t>
                      </a:r>
                    </a:p>
                  </a:txBody>
                  <a:tcPr/>
                </a:tc>
                <a:tc>
                  <a:txBody>
                    <a:bodyPr/>
                    <a:lstStyle/>
                    <a:p>
                      <a:r>
                        <a:rPr lang="en-US" sz="1000" b="0" dirty="0">
                          <a:solidFill>
                            <a:schemeClr val="tx1"/>
                          </a:solidFill>
                          <a:effectLst/>
                        </a:rPr>
                        <a:t>Alright, I'll keep an eye on my email. I appreciate your assistance in resolving this matter.</a:t>
                      </a: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0AEF3516-829D-60DD-C771-8C677F5003A4}"/>
              </a:ext>
            </a:extLst>
          </p:cNvPr>
          <p:cNvSpPr txBox="1"/>
          <p:nvPr/>
        </p:nvSpPr>
        <p:spPr>
          <a:xfrm>
            <a:off x="78191" y="3541684"/>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2405789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4019</Words>
  <Application>Microsoft Office PowerPoint</Application>
  <PresentationFormat>Widescreen</PresentationFormat>
  <Paragraphs>558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ΣΚΑΡΠΕΤΗΣ ΙΩΑΝΝΗΣ</dc:creator>
  <cp:lastModifiedBy>ΣΚΑΡΠΕΤΗΣ ΙΩΑΝΝΗΣ</cp:lastModifiedBy>
  <cp:revision>298</cp:revision>
  <dcterms:created xsi:type="dcterms:W3CDTF">2023-12-19T11:04:19Z</dcterms:created>
  <dcterms:modified xsi:type="dcterms:W3CDTF">2024-01-16T15:07:19Z</dcterms:modified>
</cp:coreProperties>
</file>