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58"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5F29-D94B-363C-7FB2-85172E9A6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FD5D7-82B4-6EE3-9DE4-D049986DD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972648-EA66-E501-0AC6-32B13F5B9B80}"/>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4237890F-05C8-CEA2-6790-6DA821A57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6E54E-779F-B153-1D8B-8C211D7AAA5A}"/>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314605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46E5-7316-813B-9EEE-11A0B9D9B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59717D-2F66-8D4A-0F3E-B72EEE3CE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59CCF-80F2-0129-654B-D0E5BAC19BC7}"/>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A1E92D2E-C57F-99BD-245E-9AB3F44FD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CBDF5-6F2B-3ECA-D735-DE71E27BBE2C}"/>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344381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308FD-AA7E-9C36-6E89-0E3B320541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E8A12-4FFA-68A3-576E-DDF8CD651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E0183-E92C-90F0-7BD9-3097B64B0A6D}"/>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C0805921-56CB-C95F-1B17-026B7FC1F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661B5-7EB0-6B20-CDB5-67D935090E63}"/>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231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35C4-9242-30BB-1906-0DFAEFC00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BF859-1E1C-77B1-B9CC-93AC3E505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4D045-08ED-DC41-A7F4-A134CDA1E34B}"/>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6FEFF939-2C01-A26E-2E2C-4CC539BF3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E2829-9067-99E5-DF1E-FD59A444B73F}"/>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265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1C37-29B2-E296-B02F-DB3704228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1D1E51-2A17-8500-6CDC-57EA9BFE6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10487-4D4C-317F-643B-79EE79213A1C}"/>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745FA3BB-3280-3B48-A93F-12A89F802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4AA8B-4A75-87AD-A309-27D5D571536E}"/>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56647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5794-D84F-7373-C0AA-AF3CBA821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49910-CC4F-83E7-7E29-D01D757C9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C1DBF-9119-27C6-6EA5-CF6C29DE5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78F77-1810-BAE7-9EF7-7A5E9359E86C}"/>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6" name="Footer Placeholder 5">
            <a:extLst>
              <a:ext uri="{FF2B5EF4-FFF2-40B4-BE49-F238E27FC236}">
                <a16:creationId xmlns:a16="http://schemas.microsoft.com/office/drawing/2014/main" id="{58EFCCFB-3ED6-0932-CFF8-A327A2ECD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3AA92-6B25-2457-FC1D-8E76778838D0}"/>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53991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48FE-A6C6-28FC-9A4B-833A1FB3A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9479E-DAD2-9853-9F7F-5C714716E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30EB3-BC8E-AB02-DA11-E3400F3CB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38EC4-12B4-488B-D8DF-D3BAE6D96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CF847-2BB9-8CEB-F94A-F75CFBBAD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7DAB9-24A8-89FD-1BFD-E1FE7C6CEF96}"/>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8" name="Footer Placeholder 7">
            <a:extLst>
              <a:ext uri="{FF2B5EF4-FFF2-40B4-BE49-F238E27FC236}">
                <a16:creationId xmlns:a16="http://schemas.microsoft.com/office/drawing/2014/main" id="{83015A89-38FB-8C83-A352-76413AE27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D72C4-5F01-1CA8-6E8D-CE86511DFF13}"/>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8487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07D5-937B-5B09-DD78-260938C63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84057F-D083-4379-76C1-54DA0AC3A506}"/>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4" name="Footer Placeholder 3">
            <a:extLst>
              <a:ext uri="{FF2B5EF4-FFF2-40B4-BE49-F238E27FC236}">
                <a16:creationId xmlns:a16="http://schemas.microsoft.com/office/drawing/2014/main" id="{A603194A-C1E3-A770-167C-9BB03C9DD6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0E1C8-757E-DDE0-AE84-DEDD5F5E7C29}"/>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162497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F4D34-1C8E-B50E-8A2F-B1625486FDCD}"/>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3" name="Footer Placeholder 2">
            <a:extLst>
              <a:ext uri="{FF2B5EF4-FFF2-40B4-BE49-F238E27FC236}">
                <a16:creationId xmlns:a16="http://schemas.microsoft.com/office/drawing/2014/main" id="{2B2C2390-B06A-E76D-E4FC-F9AFF5DF7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7F550-8AF4-6913-C706-6205FF790CCA}"/>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46858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6D1F-83A3-FB56-6F94-311103479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D19A5-9467-C8B1-F040-8FF7AB24A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B32057-A446-CA95-7353-3B6774A78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10CE1-AB84-706A-71C1-A297EC9D4981}"/>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6" name="Footer Placeholder 5">
            <a:extLst>
              <a:ext uri="{FF2B5EF4-FFF2-40B4-BE49-F238E27FC236}">
                <a16:creationId xmlns:a16="http://schemas.microsoft.com/office/drawing/2014/main" id="{A5E57717-52F0-9FFA-319E-0123110DC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056BC-093B-BF91-066B-0D0F5CC04B76}"/>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99356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8BA5-8101-A5C1-A20D-D95E16E12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4DEEB-B7B4-B20A-151F-966AABC80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EE5247-D2C4-25BC-937D-1F4D53331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02AF7-B9C0-9C2C-AE0E-E583E5CBFDFE}"/>
              </a:ext>
            </a:extLst>
          </p:cNvPr>
          <p:cNvSpPr>
            <a:spLocks noGrp="1"/>
          </p:cNvSpPr>
          <p:nvPr>
            <p:ph type="dt" sz="half" idx="10"/>
          </p:nvPr>
        </p:nvSpPr>
        <p:spPr/>
        <p:txBody>
          <a:bodyPr/>
          <a:lstStyle/>
          <a:p>
            <a:fld id="{6A24F80A-9FC9-4296-851C-6F6D2C53FC82}" type="datetimeFigureOut">
              <a:rPr lang="en-US" smtClean="0"/>
              <a:t>5/2/2023</a:t>
            </a:fld>
            <a:endParaRPr lang="en-US"/>
          </a:p>
        </p:txBody>
      </p:sp>
      <p:sp>
        <p:nvSpPr>
          <p:cNvPr id="6" name="Footer Placeholder 5">
            <a:extLst>
              <a:ext uri="{FF2B5EF4-FFF2-40B4-BE49-F238E27FC236}">
                <a16:creationId xmlns:a16="http://schemas.microsoft.com/office/drawing/2014/main" id="{E0291C7C-6085-234F-4D96-7FD258E84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3C0A4-D82B-5AF1-E7AB-615710AF62D6}"/>
              </a:ext>
            </a:extLst>
          </p:cNvPr>
          <p:cNvSpPr>
            <a:spLocks noGrp="1"/>
          </p:cNvSpPr>
          <p:nvPr>
            <p:ph type="sldNum" sz="quarter" idx="12"/>
          </p:nvPr>
        </p:nvSpPr>
        <p:spPr/>
        <p:txBody>
          <a:bodyPr/>
          <a:lstStyle/>
          <a:p>
            <a:fld id="{17207F30-E127-49A2-82A4-133675C4511C}" type="slidenum">
              <a:rPr lang="en-US" smtClean="0"/>
              <a:t>‹#›</a:t>
            </a:fld>
            <a:endParaRPr lang="en-US"/>
          </a:p>
        </p:txBody>
      </p:sp>
    </p:spTree>
    <p:extLst>
      <p:ext uri="{BB962C8B-B14F-4D97-AF65-F5344CB8AC3E}">
        <p14:creationId xmlns:p14="http://schemas.microsoft.com/office/powerpoint/2010/main" val="276447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D81E8-54DC-F667-4201-5A7DCA995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003CF-D916-A847-185F-1A21A8618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E4AB1-C920-9E7C-81A7-909458C53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4F80A-9FC9-4296-851C-6F6D2C53FC82}" type="datetimeFigureOut">
              <a:rPr lang="en-US" smtClean="0"/>
              <a:t>5/2/2023</a:t>
            </a:fld>
            <a:endParaRPr lang="en-US"/>
          </a:p>
        </p:txBody>
      </p:sp>
      <p:sp>
        <p:nvSpPr>
          <p:cNvPr id="5" name="Footer Placeholder 4">
            <a:extLst>
              <a:ext uri="{FF2B5EF4-FFF2-40B4-BE49-F238E27FC236}">
                <a16:creationId xmlns:a16="http://schemas.microsoft.com/office/drawing/2014/main" id="{F12986C0-1CBF-5BFF-AB6B-3D0BD12B6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A44286-61F9-7909-5A5D-78D4CC48B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07F30-E127-49A2-82A4-133675C4511C}" type="slidenum">
              <a:rPr lang="en-US" smtClean="0"/>
              <a:t>‹#›</a:t>
            </a:fld>
            <a:endParaRPr lang="en-US"/>
          </a:p>
        </p:txBody>
      </p:sp>
    </p:spTree>
    <p:extLst>
      <p:ext uri="{BB962C8B-B14F-4D97-AF65-F5344CB8AC3E}">
        <p14:creationId xmlns:p14="http://schemas.microsoft.com/office/powerpoint/2010/main" val="354828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phishing+websites" TargetMode="External"/><Relationship Id="rId2" Type="http://schemas.openxmlformats.org/officeDocument/2006/relationships/hyperlink" Target="https://www.kaggle.com/general/1448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a:extLst>
              <a:ext uri="{FF2B5EF4-FFF2-40B4-BE49-F238E27FC236}">
                <a16:creationId xmlns:a16="http://schemas.microsoft.com/office/drawing/2014/main" id="{DCDA9DF0-2E4A-24AF-9364-7DA34AFEECEE}"/>
              </a:ext>
            </a:extLst>
          </p:cNvPr>
          <p:cNvPicPr>
            <a:picLocks noChangeAspect="1"/>
          </p:cNvPicPr>
          <p:nvPr/>
        </p:nvPicPr>
        <p:blipFill rotWithShape="1">
          <a:blip r:embed="rId2"/>
          <a:srcRect l="331" r="10780"/>
          <a:stretch/>
        </p:blipFill>
        <p:spPr>
          <a:xfrm>
            <a:off x="20" y="10"/>
            <a:ext cx="12191981" cy="6857990"/>
          </a:xfrm>
          <a:prstGeom prst="rect">
            <a:avLst/>
          </a:prstGeom>
        </p:spPr>
      </p:pic>
      <p:sp>
        <p:nvSpPr>
          <p:cNvPr id="21"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03D9AE7-4567-5ED8-34AB-428F06D41423}"/>
              </a:ext>
            </a:extLst>
          </p:cNvPr>
          <p:cNvSpPr>
            <a:spLocks noGrp="1"/>
          </p:cNvSpPr>
          <p:nvPr>
            <p:ph type="ctrTitle"/>
          </p:nvPr>
        </p:nvSpPr>
        <p:spPr>
          <a:xfrm>
            <a:off x="404553" y="3091928"/>
            <a:ext cx="9078562" cy="2387600"/>
          </a:xfrm>
        </p:spPr>
        <p:txBody>
          <a:bodyPr>
            <a:normAutofit/>
          </a:bodyPr>
          <a:lstStyle/>
          <a:p>
            <a:pPr algn="l"/>
            <a:r>
              <a:rPr lang="en-US" sz="6600" dirty="0"/>
              <a:t>Dissertation </a:t>
            </a:r>
          </a:p>
        </p:txBody>
      </p:sp>
      <p:sp>
        <p:nvSpPr>
          <p:cNvPr id="22"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3FBA591-D80A-3779-71FF-85649119111E}"/>
              </a:ext>
            </a:extLst>
          </p:cNvPr>
          <p:cNvSpPr>
            <a:spLocks noGrp="1"/>
          </p:cNvSpPr>
          <p:nvPr>
            <p:ph type="subTitle" idx="1"/>
          </p:nvPr>
        </p:nvSpPr>
        <p:spPr>
          <a:xfrm>
            <a:off x="404553" y="5624945"/>
            <a:ext cx="9078562" cy="592975"/>
          </a:xfrm>
        </p:spPr>
        <p:txBody>
          <a:bodyPr anchor="ctr">
            <a:normAutofit/>
          </a:bodyPr>
          <a:lstStyle/>
          <a:p>
            <a:pPr algn="l"/>
            <a:r>
              <a:rPr lang="en-US" dirty="0"/>
              <a:t>By John Skarpetis</a:t>
            </a:r>
          </a:p>
        </p:txBody>
      </p:sp>
    </p:spTree>
    <p:extLst>
      <p:ext uri="{BB962C8B-B14F-4D97-AF65-F5344CB8AC3E}">
        <p14:creationId xmlns:p14="http://schemas.microsoft.com/office/powerpoint/2010/main" val="1975172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B256-4643-B069-5A0F-3D506D01DF25}"/>
              </a:ext>
            </a:extLst>
          </p:cNvPr>
          <p:cNvSpPr>
            <a:spLocks noGrp="1"/>
          </p:cNvSpPr>
          <p:nvPr>
            <p:ph type="title"/>
          </p:nvPr>
        </p:nvSpPr>
        <p:spPr/>
        <p:txBody>
          <a:bodyPr/>
          <a:lstStyle/>
          <a:p>
            <a:r>
              <a:rPr lang="en-US" dirty="0"/>
              <a:t>Method for call analysis (Streaming)</a:t>
            </a:r>
          </a:p>
        </p:txBody>
      </p:sp>
      <p:sp>
        <p:nvSpPr>
          <p:cNvPr id="3" name="Content Placeholder 2">
            <a:extLst>
              <a:ext uri="{FF2B5EF4-FFF2-40B4-BE49-F238E27FC236}">
                <a16:creationId xmlns:a16="http://schemas.microsoft.com/office/drawing/2014/main" id="{02D52049-60CC-A9E6-82B1-C0A4E00C429A}"/>
              </a:ext>
            </a:extLst>
          </p:cNvPr>
          <p:cNvSpPr>
            <a:spLocks noGrp="1"/>
          </p:cNvSpPr>
          <p:nvPr>
            <p:ph idx="1"/>
          </p:nvPr>
        </p:nvSpPr>
        <p:spPr/>
        <p:txBody>
          <a:bodyPr>
            <a:normAutofit fontScale="70000" lnSpcReduction="20000"/>
          </a:bodyPr>
          <a:lstStyle/>
          <a:p>
            <a:pPr marL="0" indent="0" algn="l">
              <a:buNone/>
            </a:pPr>
            <a:r>
              <a:rPr lang="en-US" dirty="0"/>
              <a:t>Speech-to-text and stemming in real-time for a phone call can be a challenging task that requires efficient processing and high-performance computing. Here are some approaches that can be used to perform these tasks in real-time:</a:t>
            </a:r>
          </a:p>
          <a:p>
            <a:pPr algn="l">
              <a:buFont typeface="+mj-lt"/>
              <a:buAutoNum type="arabicPeriod"/>
            </a:pPr>
            <a:r>
              <a:rPr lang="en-US" dirty="0"/>
              <a:t>Streaming speech-to-text conversion: Rather than processing the entire phone call after it has ended, you can use a streaming approach to perform speech-to-text conversion in real-time as the call is happening. This involves dividing the audio stream into smaller segments and processing each segment in real-time using a speech recognition engine. For example, you can use the Google Cloud Speech-to-Text API or other similar services that support streaming speech recognition.</a:t>
            </a:r>
          </a:p>
          <a:p>
            <a:pPr algn="l">
              <a:buFont typeface="+mj-lt"/>
              <a:buAutoNum type="arabicPeriod"/>
            </a:pPr>
            <a:r>
              <a:rPr lang="en-US" dirty="0"/>
              <a:t>Parallel processing: To improve performance and reduce latency, you can perform speech-to-text conversion and stemming in parallel using multiple processing units, such as multi-core CPUs or GPUs. This can help to distribute the workload and accelerate the processing of large amounts of data in real-time.</a:t>
            </a:r>
          </a:p>
          <a:p>
            <a:pPr algn="l">
              <a:buFont typeface="+mj-lt"/>
              <a:buAutoNum type="arabicPeriod"/>
            </a:pPr>
            <a:r>
              <a:rPr lang="en-US" dirty="0"/>
              <a:t>On-device processing: Instead of relying on cloud-based services for speech-to-text conversion and stemming, you can perform these tasks on the user's device itself, using local resources such as the CPU or GPU. This can help to reduce latency and improve privacy, as the data does not need to be transmitted over the network. There are several open-source libraries and tools available for speech-to-text conversion and stemming that can be run locally on the user's device.</a:t>
            </a:r>
          </a:p>
          <a:p>
            <a:endParaRPr lang="en-US" dirty="0"/>
          </a:p>
        </p:txBody>
      </p:sp>
    </p:spTree>
    <p:extLst>
      <p:ext uri="{BB962C8B-B14F-4D97-AF65-F5344CB8AC3E}">
        <p14:creationId xmlns:p14="http://schemas.microsoft.com/office/powerpoint/2010/main" val="261337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FDBC-C628-2CDB-5D70-FB41C3E2EFEE}"/>
              </a:ext>
            </a:extLst>
          </p:cNvPr>
          <p:cNvSpPr>
            <a:spLocks noGrp="1"/>
          </p:cNvSpPr>
          <p:nvPr>
            <p:ph type="title"/>
          </p:nvPr>
        </p:nvSpPr>
        <p:spPr/>
        <p:txBody>
          <a:bodyPr/>
          <a:lstStyle/>
          <a:p>
            <a:r>
              <a:rPr lang="en-US" dirty="0"/>
              <a:t>Thoughts</a:t>
            </a:r>
          </a:p>
        </p:txBody>
      </p:sp>
      <p:sp>
        <p:nvSpPr>
          <p:cNvPr id="3" name="Content Placeholder 2">
            <a:extLst>
              <a:ext uri="{FF2B5EF4-FFF2-40B4-BE49-F238E27FC236}">
                <a16:creationId xmlns:a16="http://schemas.microsoft.com/office/drawing/2014/main" id="{91E7F08B-D221-D92B-DDFD-B68EB808C9DA}"/>
              </a:ext>
            </a:extLst>
          </p:cNvPr>
          <p:cNvSpPr>
            <a:spLocks noGrp="1"/>
          </p:cNvSpPr>
          <p:nvPr>
            <p:ph idx="1"/>
          </p:nvPr>
        </p:nvSpPr>
        <p:spPr/>
        <p:txBody>
          <a:bodyPr/>
          <a:lstStyle/>
          <a:p>
            <a:r>
              <a:rPr lang="en-US" dirty="0"/>
              <a:t>Maybe consider a technique like word2Vec or a similar semantic analysis technique.</a:t>
            </a:r>
          </a:p>
          <a:p>
            <a:r>
              <a:rPr lang="en-US" dirty="0"/>
              <a:t>Paper 5. (Doc2Vec, Word2Vec, KMP, LSA)</a:t>
            </a:r>
          </a:p>
        </p:txBody>
      </p:sp>
    </p:spTree>
    <p:extLst>
      <p:ext uri="{BB962C8B-B14F-4D97-AF65-F5344CB8AC3E}">
        <p14:creationId xmlns:p14="http://schemas.microsoft.com/office/powerpoint/2010/main" val="217405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B2B9-8E62-4AC8-8764-B4B8786261A3}"/>
              </a:ext>
            </a:extLst>
          </p:cNvPr>
          <p:cNvSpPr>
            <a:spLocks noGrp="1"/>
          </p:cNvSpPr>
          <p:nvPr>
            <p:ph type="title"/>
          </p:nvPr>
        </p:nvSpPr>
        <p:spPr/>
        <p:txBody>
          <a:bodyPr/>
          <a:lstStyle/>
          <a:p>
            <a:r>
              <a:rPr lang="en-US" dirty="0"/>
              <a:t>Real Time Speech To Text </a:t>
            </a:r>
          </a:p>
        </p:txBody>
      </p:sp>
      <p:sp>
        <p:nvSpPr>
          <p:cNvPr id="3" name="Content Placeholder 2">
            <a:extLst>
              <a:ext uri="{FF2B5EF4-FFF2-40B4-BE49-F238E27FC236}">
                <a16:creationId xmlns:a16="http://schemas.microsoft.com/office/drawing/2014/main" id="{7BA30E86-7E37-89AD-D0F3-B8310CCC74C8}"/>
              </a:ext>
            </a:extLst>
          </p:cNvPr>
          <p:cNvSpPr>
            <a:spLocks noGrp="1"/>
          </p:cNvSpPr>
          <p:nvPr>
            <p:ph idx="1"/>
          </p:nvPr>
        </p:nvSpPr>
        <p:spPr/>
        <p:txBody>
          <a:bodyPr/>
          <a:lstStyle/>
          <a:p>
            <a:r>
              <a:rPr lang="en-US" dirty="0"/>
              <a:t>Using the google API for speech to text analysis.</a:t>
            </a:r>
          </a:p>
          <a:p>
            <a:r>
              <a:rPr lang="en-US" dirty="0"/>
              <a:t>Account is needed.</a:t>
            </a:r>
          </a:p>
          <a:p>
            <a:r>
              <a:rPr lang="en-US" dirty="0"/>
              <a:t>Class in python to perform this task.</a:t>
            </a:r>
          </a:p>
        </p:txBody>
      </p:sp>
    </p:spTree>
    <p:extLst>
      <p:ext uri="{BB962C8B-B14F-4D97-AF65-F5344CB8AC3E}">
        <p14:creationId xmlns:p14="http://schemas.microsoft.com/office/powerpoint/2010/main" val="373417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84D-3664-3F8E-44EA-116DCCD47005}"/>
              </a:ext>
            </a:extLst>
          </p:cNvPr>
          <p:cNvSpPr>
            <a:spLocks noGrp="1"/>
          </p:cNvSpPr>
          <p:nvPr>
            <p:ph type="title"/>
          </p:nvPr>
        </p:nvSpPr>
        <p:spPr/>
        <p:txBody>
          <a:bodyPr/>
          <a:lstStyle/>
          <a:p>
            <a:r>
              <a:rPr lang="en-US" dirty="0"/>
              <a:t>Google </a:t>
            </a:r>
            <a:r>
              <a:rPr lang="en-US" dirty="0" err="1"/>
              <a:t>Api</a:t>
            </a:r>
            <a:r>
              <a:rPr lang="en-US" dirty="0"/>
              <a:t> </a:t>
            </a:r>
            <a:r>
              <a:rPr lang="en-US" dirty="0" err="1"/>
              <a:t>Diarization</a:t>
            </a:r>
            <a:endParaRPr lang="en-US" dirty="0"/>
          </a:p>
        </p:txBody>
      </p:sp>
      <p:sp>
        <p:nvSpPr>
          <p:cNvPr id="3" name="Content Placeholder 2">
            <a:extLst>
              <a:ext uri="{FF2B5EF4-FFF2-40B4-BE49-F238E27FC236}">
                <a16:creationId xmlns:a16="http://schemas.microsoft.com/office/drawing/2014/main" id="{CE020112-E466-2963-0B17-293A0466F1A3}"/>
              </a:ext>
            </a:extLst>
          </p:cNvPr>
          <p:cNvSpPr>
            <a:spLocks noGrp="1"/>
          </p:cNvSpPr>
          <p:nvPr>
            <p:ph idx="1"/>
          </p:nvPr>
        </p:nvSpPr>
        <p:spPr/>
        <p:txBody>
          <a:bodyPr>
            <a:normAutofit fontScale="77500" lnSpcReduction="20000"/>
          </a:bodyPr>
          <a:lstStyle/>
          <a:p>
            <a:pPr algn="l"/>
            <a:r>
              <a:rPr lang="en-US" b="0" i="0" dirty="0">
                <a:effectLst/>
                <a:latin typeface="Söhne"/>
              </a:rPr>
              <a:t>Google Cloud Speech-to-Text API can be used to identify different speakers in an audio stream, a feature called Speaker </a:t>
            </a:r>
            <a:r>
              <a:rPr lang="en-US" b="0" i="0" dirty="0" err="1">
                <a:effectLst/>
                <a:latin typeface="Söhne"/>
              </a:rPr>
              <a:t>Diarization</a:t>
            </a:r>
            <a:r>
              <a:rPr lang="en-US" b="0" i="0" dirty="0">
                <a:effectLst/>
                <a:latin typeface="Söhne"/>
              </a:rPr>
              <a:t>. Speaker </a:t>
            </a:r>
            <a:r>
              <a:rPr lang="en-US" b="0" i="0" dirty="0" err="1">
                <a:effectLst/>
                <a:latin typeface="Söhne"/>
              </a:rPr>
              <a:t>Diarization</a:t>
            </a:r>
            <a:r>
              <a:rPr lang="en-US" b="0" i="0" dirty="0">
                <a:effectLst/>
                <a:latin typeface="Söhne"/>
              </a:rPr>
              <a:t> allows the API to determine when one speaker stops talking and another starts.</a:t>
            </a:r>
          </a:p>
          <a:p>
            <a:pPr algn="l"/>
            <a:r>
              <a:rPr lang="en-US" b="0" i="0" dirty="0">
                <a:effectLst/>
                <a:latin typeface="Söhne"/>
              </a:rPr>
              <a:t>To use Speaker </a:t>
            </a:r>
            <a:r>
              <a:rPr lang="en-US" b="0" i="0" dirty="0" err="1">
                <a:effectLst/>
                <a:latin typeface="Söhne"/>
              </a:rPr>
              <a:t>Diarization</a:t>
            </a:r>
            <a:r>
              <a:rPr lang="en-US" b="0" i="0" dirty="0">
                <a:effectLst/>
                <a:latin typeface="Söhne"/>
              </a:rPr>
              <a:t>, you need to provide a hint to the API about the number of speakers present in the audio and their identities, if available. You can provide this information in the form of a Speaker </a:t>
            </a:r>
            <a:r>
              <a:rPr lang="en-US" b="0" i="0" dirty="0" err="1">
                <a:effectLst/>
                <a:latin typeface="Söhne"/>
              </a:rPr>
              <a:t>Diarization</a:t>
            </a:r>
            <a:r>
              <a:rPr lang="en-US" b="0" i="0" dirty="0">
                <a:effectLst/>
                <a:latin typeface="Söhne"/>
              </a:rPr>
              <a:t> Hint, which is a JSON object that associates a unique ID with each speaker and specifies the time intervals in which each speaker is active.</a:t>
            </a:r>
          </a:p>
          <a:p>
            <a:pPr algn="l"/>
            <a:r>
              <a:rPr lang="en-US" b="0" i="0" dirty="0">
                <a:effectLst/>
                <a:latin typeface="Söhne"/>
              </a:rPr>
              <a:t>Once you provide the Speaker </a:t>
            </a:r>
            <a:r>
              <a:rPr lang="en-US" b="0" i="0" dirty="0" err="1">
                <a:effectLst/>
                <a:latin typeface="Söhne"/>
              </a:rPr>
              <a:t>Diarization</a:t>
            </a:r>
            <a:r>
              <a:rPr lang="en-US" b="0" i="0" dirty="0">
                <a:effectLst/>
                <a:latin typeface="Söhne"/>
              </a:rPr>
              <a:t> Hint to the API, it will analyze the audio and provide a list of words spoken by each speaker, along with the corresponding timestamps. This can be helpful for transcribing multi-speaker conversations, such as in a meeting or a </a:t>
            </a:r>
            <a:r>
              <a:rPr lang="en-US" b="1" i="0" dirty="0">
                <a:effectLst/>
                <a:latin typeface="Söhne"/>
              </a:rPr>
              <a:t>phone call.</a:t>
            </a:r>
          </a:p>
          <a:p>
            <a:pPr algn="l"/>
            <a:r>
              <a:rPr lang="en-US" b="0" i="0" dirty="0">
                <a:effectLst/>
                <a:latin typeface="Söhne"/>
              </a:rPr>
              <a:t>Note that Speaker </a:t>
            </a:r>
            <a:r>
              <a:rPr lang="en-US" b="0" i="0" dirty="0" err="1">
                <a:effectLst/>
                <a:latin typeface="Söhne"/>
              </a:rPr>
              <a:t>Diarization</a:t>
            </a:r>
            <a:r>
              <a:rPr lang="en-US" b="0" i="0" dirty="0">
                <a:effectLst/>
                <a:latin typeface="Söhne"/>
              </a:rPr>
              <a:t> is an advanced feature of the Google Cloud Speech-to-Text API, and it may require additional configuration and processing time to enable. Additionally, the accuracy of Speaker </a:t>
            </a:r>
            <a:r>
              <a:rPr lang="en-US" b="0" i="0" dirty="0" err="1">
                <a:effectLst/>
                <a:latin typeface="Söhne"/>
              </a:rPr>
              <a:t>Diarization</a:t>
            </a:r>
            <a:r>
              <a:rPr lang="en-US" b="0" i="0" dirty="0">
                <a:effectLst/>
                <a:latin typeface="Söhne"/>
              </a:rPr>
              <a:t> may be affected by various factors, such as background noise, overlapping speech, and speaker recognition errors.</a:t>
            </a:r>
          </a:p>
          <a:p>
            <a:endParaRPr lang="en-US" dirty="0"/>
          </a:p>
        </p:txBody>
      </p:sp>
    </p:spTree>
    <p:extLst>
      <p:ext uri="{BB962C8B-B14F-4D97-AF65-F5344CB8AC3E}">
        <p14:creationId xmlns:p14="http://schemas.microsoft.com/office/powerpoint/2010/main" val="37960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62BB-E352-94CD-7DAD-6A73E58A249A}"/>
              </a:ext>
            </a:extLst>
          </p:cNvPr>
          <p:cNvSpPr>
            <a:spLocks noGrp="1"/>
          </p:cNvSpPr>
          <p:nvPr>
            <p:ph type="title"/>
          </p:nvPr>
        </p:nvSpPr>
        <p:spPr/>
        <p:txBody>
          <a:bodyPr/>
          <a:lstStyle/>
          <a:p>
            <a:r>
              <a:rPr lang="en-US" dirty="0"/>
              <a:t>Vishing Details</a:t>
            </a:r>
          </a:p>
        </p:txBody>
      </p:sp>
      <p:sp>
        <p:nvSpPr>
          <p:cNvPr id="4" name="Content Placeholder 3">
            <a:extLst>
              <a:ext uri="{FF2B5EF4-FFF2-40B4-BE49-F238E27FC236}">
                <a16:creationId xmlns:a16="http://schemas.microsoft.com/office/drawing/2014/main" id="{D8E60971-EE97-2B45-488F-C29C5C9F3461}"/>
              </a:ext>
            </a:extLst>
          </p:cNvPr>
          <p:cNvSpPr>
            <a:spLocks noGrp="1"/>
          </p:cNvSpPr>
          <p:nvPr>
            <p:ph idx="1"/>
          </p:nvPr>
        </p:nvSpPr>
        <p:spPr/>
        <p:txBody>
          <a:bodyPr>
            <a:normAutofit fontScale="77500" lnSpcReduction="20000"/>
          </a:bodyPr>
          <a:lstStyle/>
          <a:p>
            <a:pPr algn="l"/>
            <a:r>
              <a:rPr lang="en-US" dirty="0"/>
              <a:t>Vishing (short for "voice phishing") is a type of social engineering attack that uses a combination of phone calls and fake caller ID information to trick victims into revealing sensitive information or performing certain actions.</a:t>
            </a:r>
          </a:p>
          <a:p>
            <a:pPr algn="l"/>
            <a:r>
              <a:rPr lang="en-US" dirty="0"/>
              <a:t>In a typical vishing attack, the attacker will call the victim and impersonate a trusted entity, such as a bank, government agency, or a reputable company. The attacker may use tactics such as urgency, fear, or authority to pressure the victim into revealing personal information such as their account credentials, credit card numbers, or other sensitive data.</a:t>
            </a:r>
          </a:p>
          <a:p>
            <a:pPr algn="l"/>
            <a:r>
              <a:rPr lang="en-US" dirty="0"/>
              <a:t>Vishing attacks can be particularly effective because they rely on human interaction rather than technical vulnerabilities and can be difficult to detect since the caller ID information can be easily spoofed.</a:t>
            </a:r>
          </a:p>
          <a:p>
            <a:pPr algn="l"/>
            <a:r>
              <a:rPr lang="en-US" dirty="0"/>
              <a:t>To avoid falling victim to vishing attacks, it's important to be cautious of unsolicited phone calls or messages, especially if they request sensitive information or threaten consequences for not complying. It's also a good idea to verify the identity of the caller by calling back to a trusted number or checking with the relevant institution.</a:t>
            </a:r>
          </a:p>
          <a:p>
            <a:endParaRPr lang="en-US" dirty="0"/>
          </a:p>
        </p:txBody>
      </p:sp>
    </p:spTree>
    <p:extLst>
      <p:ext uri="{BB962C8B-B14F-4D97-AF65-F5344CB8AC3E}">
        <p14:creationId xmlns:p14="http://schemas.microsoft.com/office/powerpoint/2010/main" val="287783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D4EC-E1FA-9692-8683-D276307366A5}"/>
              </a:ext>
            </a:extLst>
          </p:cNvPr>
          <p:cNvSpPr>
            <a:spLocks noGrp="1"/>
          </p:cNvSpPr>
          <p:nvPr>
            <p:ph type="title"/>
          </p:nvPr>
        </p:nvSpPr>
        <p:spPr/>
        <p:txBody>
          <a:bodyPr/>
          <a:lstStyle/>
          <a:p>
            <a:r>
              <a:rPr lang="en-US" dirty="0"/>
              <a:t>Vishing – Phishing Differences (Logic)</a:t>
            </a:r>
          </a:p>
        </p:txBody>
      </p:sp>
      <p:sp>
        <p:nvSpPr>
          <p:cNvPr id="3" name="Content Placeholder 2">
            <a:extLst>
              <a:ext uri="{FF2B5EF4-FFF2-40B4-BE49-F238E27FC236}">
                <a16:creationId xmlns:a16="http://schemas.microsoft.com/office/drawing/2014/main" id="{D539B32C-A522-4E0A-B20A-85D1BF97DC1C}"/>
              </a:ext>
            </a:extLst>
          </p:cNvPr>
          <p:cNvSpPr>
            <a:spLocks noGrp="1"/>
          </p:cNvSpPr>
          <p:nvPr>
            <p:ph idx="1"/>
          </p:nvPr>
        </p:nvSpPr>
        <p:spPr/>
        <p:txBody>
          <a:bodyPr>
            <a:normAutofit fontScale="85000" lnSpcReduction="20000"/>
          </a:bodyPr>
          <a:lstStyle/>
          <a:p>
            <a:r>
              <a:rPr lang="en-US" dirty="0"/>
              <a:t>Delivery method: Vishing attacks are typically carried out over the phone or through VoIP (Voice over Internet Protocol) services, while phishing attacks are usually conducted via email, text messages, or fake websites.</a:t>
            </a:r>
          </a:p>
          <a:p>
            <a:r>
              <a:rPr lang="en-US" dirty="0"/>
              <a:t>Impersonation: In vishing attacks, the attacker may impersonate a trusted individual or organization over the phone, whereas in phishing attacks, the attacker often creates a fake website or email that impersonates a legitimate entity.</a:t>
            </a:r>
          </a:p>
          <a:p>
            <a:r>
              <a:rPr lang="en-US" dirty="0"/>
              <a:t>Level of urgency: Vishing attacks often use urgency or a sense of immediate threat to convince the victim to act quickly and reveal their sensitive information. Phishing attacks, on the other hand, may use urgency or a more casual approach to persuade the victim to click on a link or provide their login credentials.</a:t>
            </a:r>
          </a:p>
          <a:p>
            <a:r>
              <a:rPr lang="en-US" dirty="0"/>
              <a:t>Technical sophistication: Phishing attacks often use more technical methods such as email spoofing or domain name impersonation, while vishing attacks rely more on human interaction and persuasive techniques to achieve their goals.</a:t>
            </a:r>
          </a:p>
          <a:p>
            <a:pPr algn="l"/>
            <a:endParaRPr lang="en-US" dirty="0"/>
          </a:p>
        </p:txBody>
      </p:sp>
    </p:spTree>
    <p:extLst>
      <p:ext uri="{BB962C8B-B14F-4D97-AF65-F5344CB8AC3E}">
        <p14:creationId xmlns:p14="http://schemas.microsoft.com/office/powerpoint/2010/main" val="127188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01D9-ACC1-068C-23BD-1424BD215D8C}"/>
              </a:ext>
            </a:extLst>
          </p:cNvPr>
          <p:cNvSpPr>
            <a:spLocks noGrp="1"/>
          </p:cNvSpPr>
          <p:nvPr>
            <p:ph type="title"/>
          </p:nvPr>
        </p:nvSpPr>
        <p:spPr/>
        <p:txBody>
          <a:bodyPr/>
          <a:lstStyle/>
          <a:p>
            <a:r>
              <a:rPr lang="en-US" dirty="0"/>
              <a:t>Thoughts</a:t>
            </a:r>
          </a:p>
        </p:txBody>
      </p:sp>
      <p:sp>
        <p:nvSpPr>
          <p:cNvPr id="3" name="Content Placeholder 2">
            <a:extLst>
              <a:ext uri="{FF2B5EF4-FFF2-40B4-BE49-F238E27FC236}">
                <a16:creationId xmlns:a16="http://schemas.microsoft.com/office/drawing/2014/main" id="{0909FDA1-D376-B30A-B46B-99B3B6554D2D}"/>
              </a:ext>
            </a:extLst>
          </p:cNvPr>
          <p:cNvSpPr>
            <a:spLocks noGrp="1"/>
          </p:cNvSpPr>
          <p:nvPr>
            <p:ph idx="1"/>
          </p:nvPr>
        </p:nvSpPr>
        <p:spPr/>
        <p:txBody>
          <a:bodyPr/>
          <a:lstStyle/>
          <a:p>
            <a:r>
              <a:rPr lang="en-US" dirty="0"/>
              <a:t>Speech to text in real time. (Google Speech-To-Text API)</a:t>
            </a:r>
          </a:p>
          <a:p>
            <a:pPr lvl="1"/>
            <a:r>
              <a:rPr lang="en-US" dirty="0"/>
              <a:t>Preferably in Greek</a:t>
            </a:r>
          </a:p>
          <a:p>
            <a:r>
              <a:rPr lang="en-US" dirty="0"/>
              <a:t>Text into word embeddings or something like this.</a:t>
            </a:r>
          </a:p>
          <a:p>
            <a:r>
              <a:rPr lang="en-US" dirty="0"/>
              <a:t>The embedding into the machine learning model.</a:t>
            </a:r>
          </a:p>
          <a:p>
            <a:r>
              <a:rPr lang="en-US" dirty="0"/>
              <a:t>Model prediction given in real time. </a:t>
            </a:r>
          </a:p>
          <a:p>
            <a:r>
              <a:rPr lang="en-US" dirty="0"/>
              <a:t>Customer alarmed as fast as possible.</a:t>
            </a:r>
          </a:p>
          <a:p>
            <a:r>
              <a:rPr lang="en-US" dirty="0"/>
              <a:t>ML/DL model has fixed input size. (Could be set to be high)</a:t>
            </a:r>
          </a:p>
        </p:txBody>
      </p:sp>
    </p:spTree>
    <p:extLst>
      <p:ext uri="{BB962C8B-B14F-4D97-AF65-F5344CB8AC3E}">
        <p14:creationId xmlns:p14="http://schemas.microsoft.com/office/powerpoint/2010/main" val="17191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4522-7497-B42F-1626-2F0C90BF42BB}"/>
              </a:ext>
            </a:extLst>
          </p:cNvPr>
          <p:cNvSpPr>
            <a:spLocks noGrp="1"/>
          </p:cNvSpPr>
          <p:nvPr>
            <p:ph type="title"/>
          </p:nvPr>
        </p:nvSpPr>
        <p:spPr/>
        <p:txBody>
          <a:bodyPr/>
          <a:lstStyle/>
          <a:p>
            <a:r>
              <a:rPr lang="en-US" dirty="0"/>
              <a:t>Vishing Datasets</a:t>
            </a:r>
          </a:p>
        </p:txBody>
      </p:sp>
      <p:sp>
        <p:nvSpPr>
          <p:cNvPr id="3" name="Content Placeholder 2">
            <a:extLst>
              <a:ext uri="{FF2B5EF4-FFF2-40B4-BE49-F238E27FC236}">
                <a16:creationId xmlns:a16="http://schemas.microsoft.com/office/drawing/2014/main" id="{03D21E32-70DE-27A8-8FF3-2E6EE46DD7F7}"/>
              </a:ext>
            </a:extLst>
          </p:cNvPr>
          <p:cNvSpPr>
            <a:spLocks noGrp="1"/>
          </p:cNvSpPr>
          <p:nvPr>
            <p:ph idx="1"/>
          </p:nvPr>
        </p:nvSpPr>
        <p:spPr/>
        <p:txBody>
          <a:bodyPr/>
          <a:lstStyle/>
          <a:p>
            <a:r>
              <a:rPr lang="en-US" dirty="0">
                <a:hlinkClick r:id="rId2"/>
              </a:rPr>
              <a:t>https://www.kaggle.com/general/144802</a:t>
            </a:r>
            <a:endParaRPr lang="en-US" dirty="0"/>
          </a:p>
          <a:p>
            <a:r>
              <a:rPr lang="en-US" b="0" i="0" u="sng" dirty="0">
                <a:effectLst/>
                <a:latin typeface="Söhne"/>
                <a:hlinkClick r:id="rId3"/>
              </a:rPr>
              <a:t>https://archive.ics.uci.edu/ml/datasets/phishing+websites</a:t>
            </a:r>
            <a:endParaRPr lang="en-US" dirty="0"/>
          </a:p>
          <a:p>
            <a:endParaRPr lang="en-US" dirty="0"/>
          </a:p>
        </p:txBody>
      </p:sp>
    </p:spTree>
    <p:extLst>
      <p:ext uri="{BB962C8B-B14F-4D97-AF65-F5344CB8AC3E}">
        <p14:creationId xmlns:p14="http://schemas.microsoft.com/office/powerpoint/2010/main" val="164740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1DC4-5D18-EAF5-F57D-C0BBA591B65A}"/>
              </a:ext>
            </a:extLst>
          </p:cNvPr>
          <p:cNvSpPr>
            <a:spLocks noGrp="1"/>
          </p:cNvSpPr>
          <p:nvPr>
            <p:ph type="title"/>
          </p:nvPr>
        </p:nvSpPr>
        <p:spPr/>
        <p:txBody>
          <a:bodyPr/>
          <a:lstStyle/>
          <a:p>
            <a:r>
              <a:rPr lang="en-US" dirty="0"/>
              <a:t>Ideas to create own dataset.</a:t>
            </a:r>
          </a:p>
        </p:txBody>
      </p:sp>
      <p:pic>
        <p:nvPicPr>
          <p:cNvPr id="5" name="Content Placeholder 4">
            <a:extLst>
              <a:ext uri="{FF2B5EF4-FFF2-40B4-BE49-F238E27FC236}">
                <a16:creationId xmlns:a16="http://schemas.microsoft.com/office/drawing/2014/main" id="{3D5153C1-82D8-69A3-C7A3-705993C23619}"/>
              </a:ext>
            </a:extLst>
          </p:cNvPr>
          <p:cNvPicPr>
            <a:picLocks noGrp="1" noChangeAspect="1"/>
          </p:cNvPicPr>
          <p:nvPr>
            <p:ph sz="half" idx="1"/>
          </p:nvPr>
        </p:nvPicPr>
        <p:blipFill>
          <a:blip r:embed="rId2"/>
          <a:stretch>
            <a:fillRect/>
          </a:stretch>
        </p:blipFill>
        <p:spPr>
          <a:xfrm>
            <a:off x="838200" y="2618521"/>
            <a:ext cx="5181600" cy="2765545"/>
          </a:xfrm>
        </p:spPr>
      </p:pic>
      <p:pic>
        <p:nvPicPr>
          <p:cNvPr id="8" name="Content Placeholder 7">
            <a:extLst>
              <a:ext uri="{FF2B5EF4-FFF2-40B4-BE49-F238E27FC236}">
                <a16:creationId xmlns:a16="http://schemas.microsoft.com/office/drawing/2014/main" id="{CA08235E-7ABB-CF1B-EA9B-481A06893663}"/>
              </a:ext>
            </a:extLst>
          </p:cNvPr>
          <p:cNvPicPr>
            <a:picLocks noGrp="1" noChangeAspect="1"/>
          </p:cNvPicPr>
          <p:nvPr>
            <p:ph sz="half" idx="2"/>
          </p:nvPr>
        </p:nvPicPr>
        <p:blipFill>
          <a:blip r:embed="rId3"/>
          <a:stretch>
            <a:fillRect/>
          </a:stretch>
        </p:blipFill>
        <p:spPr>
          <a:xfrm>
            <a:off x="6172200" y="2975119"/>
            <a:ext cx="5181600" cy="2052350"/>
          </a:xfrm>
        </p:spPr>
      </p:pic>
    </p:spTree>
    <p:extLst>
      <p:ext uri="{BB962C8B-B14F-4D97-AF65-F5344CB8AC3E}">
        <p14:creationId xmlns:p14="http://schemas.microsoft.com/office/powerpoint/2010/main" val="9168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0E06-4F15-7C36-9838-CEF02DADBC28}"/>
              </a:ext>
            </a:extLst>
          </p:cNvPr>
          <p:cNvSpPr>
            <a:spLocks noGrp="1"/>
          </p:cNvSpPr>
          <p:nvPr>
            <p:ph type="title"/>
          </p:nvPr>
        </p:nvSpPr>
        <p:spPr/>
        <p:txBody>
          <a:bodyPr/>
          <a:lstStyle/>
          <a:p>
            <a:r>
              <a:rPr lang="en-US" dirty="0"/>
              <a:t>Ideas to create own dataset. (2)</a:t>
            </a:r>
          </a:p>
        </p:txBody>
      </p:sp>
      <p:sp>
        <p:nvSpPr>
          <p:cNvPr id="5" name="Content Placeholder 4">
            <a:extLst>
              <a:ext uri="{FF2B5EF4-FFF2-40B4-BE49-F238E27FC236}">
                <a16:creationId xmlns:a16="http://schemas.microsoft.com/office/drawing/2014/main" id="{4C9EEDBA-AFB3-060A-11E1-5C90AF6E529D}"/>
              </a:ext>
            </a:extLst>
          </p:cNvPr>
          <p:cNvSpPr>
            <a:spLocks noGrp="1"/>
          </p:cNvSpPr>
          <p:nvPr>
            <p:ph idx="1"/>
          </p:nvPr>
        </p:nvSpPr>
        <p:spPr/>
        <p:txBody>
          <a:bodyPr/>
          <a:lstStyle/>
          <a:p>
            <a:r>
              <a:rPr lang="en-US" dirty="0"/>
              <a:t>Chat Gpt4 </a:t>
            </a:r>
            <a:r>
              <a:rPr lang="en-US" dirty="0" err="1"/>
              <a:t>Api</a:t>
            </a:r>
            <a:r>
              <a:rPr lang="en-US" dirty="0"/>
              <a:t> key from </a:t>
            </a:r>
            <a:r>
              <a:rPr lang="en-US" dirty="0" err="1"/>
              <a:t>OpenAI</a:t>
            </a:r>
            <a:r>
              <a:rPr lang="en-US" dirty="0"/>
              <a:t>.</a:t>
            </a:r>
          </a:p>
          <a:p>
            <a:r>
              <a:rPr lang="en-US" dirty="0"/>
              <a:t>Ask it to create a list of conversations with vishing attacks in Greek.</a:t>
            </a:r>
          </a:p>
          <a:p>
            <a:r>
              <a:rPr lang="en-US" dirty="0"/>
              <a:t>Process those conversations to fix possible mistakes.</a:t>
            </a:r>
          </a:p>
          <a:p>
            <a:r>
              <a:rPr lang="en-US" dirty="0"/>
              <a:t>Pass the conversations with their labels into an excel dataset.</a:t>
            </a:r>
          </a:p>
          <a:p>
            <a:pPr marL="0" indent="0">
              <a:buNone/>
            </a:pPr>
            <a:r>
              <a:rPr lang="el-GR" dirty="0"/>
              <a:t>Α</a:t>
            </a:r>
            <a:r>
              <a:rPr lang="en-US" dirty="0" err="1"/>
              <a:t>lternative</a:t>
            </a:r>
            <a:endParaRPr lang="en-US" dirty="0"/>
          </a:p>
          <a:p>
            <a:r>
              <a:rPr lang="en-US" dirty="0"/>
              <a:t>Ask it to create a list of conversations with vishing attacks in English.</a:t>
            </a:r>
          </a:p>
          <a:p>
            <a:r>
              <a:rPr lang="en-US" dirty="0"/>
              <a:t>Translate those conversations into Greek.</a:t>
            </a:r>
          </a:p>
          <a:p>
            <a:r>
              <a:rPr lang="en-US" dirty="0"/>
              <a:t>Rest is the same.</a:t>
            </a:r>
          </a:p>
        </p:txBody>
      </p:sp>
    </p:spTree>
    <p:extLst>
      <p:ext uri="{BB962C8B-B14F-4D97-AF65-F5344CB8AC3E}">
        <p14:creationId xmlns:p14="http://schemas.microsoft.com/office/powerpoint/2010/main" val="83281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DFAE-E595-C32E-6098-CE6942F53CD4}"/>
              </a:ext>
            </a:extLst>
          </p:cNvPr>
          <p:cNvSpPr>
            <a:spLocks noGrp="1"/>
          </p:cNvSpPr>
          <p:nvPr>
            <p:ph type="title"/>
          </p:nvPr>
        </p:nvSpPr>
        <p:spPr/>
        <p:txBody>
          <a:bodyPr/>
          <a:lstStyle/>
          <a:p>
            <a:r>
              <a:rPr lang="en-US" dirty="0"/>
              <a:t>Stemming in </a:t>
            </a:r>
            <a:r>
              <a:rPr lang="en-US" dirty="0" err="1"/>
              <a:t>greek</a:t>
            </a:r>
            <a:endParaRPr lang="en-US" dirty="0"/>
          </a:p>
        </p:txBody>
      </p:sp>
      <p:sp>
        <p:nvSpPr>
          <p:cNvPr id="3" name="Content Placeholder 2">
            <a:extLst>
              <a:ext uri="{FF2B5EF4-FFF2-40B4-BE49-F238E27FC236}">
                <a16:creationId xmlns:a16="http://schemas.microsoft.com/office/drawing/2014/main" id="{682FC940-1A81-8367-7180-96B84DDDDD4B}"/>
              </a:ext>
            </a:extLst>
          </p:cNvPr>
          <p:cNvSpPr>
            <a:spLocks noGrp="1"/>
          </p:cNvSpPr>
          <p:nvPr>
            <p:ph idx="1"/>
          </p:nvPr>
        </p:nvSpPr>
        <p:spPr/>
        <p:txBody>
          <a:bodyPr/>
          <a:lstStyle/>
          <a:p>
            <a:r>
              <a:rPr lang="en-US" dirty="0"/>
              <a:t>Snowball stemmer. Popular algorithm for make languages.</a:t>
            </a:r>
          </a:p>
          <a:p>
            <a:r>
              <a:rPr lang="en-US" dirty="0"/>
              <a:t>Natural Language toolkit (NLTK) in python.</a:t>
            </a:r>
          </a:p>
          <a:p>
            <a:r>
              <a:rPr lang="en-US" dirty="0"/>
              <a:t>Stemming in English and translation not recommended.</a:t>
            </a:r>
          </a:p>
          <a:p>
            <a:r>
              <a:rPr lang="en-US" dirty="0"/>
              <a:t>Custom library for Greek stemming (</a:t>
            </a:r>
            <a:r>
              <a:rPr lang="en-US" dirty="0" err="1"/>
              <a:t>greek</a:t>
            </a:r>
            <a:r>
              <a:rPr lang="en-US" dirty="0"/>
              <a:t>-stemmer-pos)</a:t>
            </a:r>
          </a:p>
          <a:p>
            <a:endParaRPr lang="en-US" dirty="0"/>
          </a:p>
        </p:txBody>
      </p:sp>
    </p:spTree>
    <p:extLst>
      <p:ext uri="{BB962C8B-B14F-4D97-AF65-F5344CB8AC3E}">
        <p14:creationId xmlns:p14="http://schemas.microsoft.com/office/powerpoint/2010/main" val="271447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272E-CE6D-B8B9-CB76-8408F1BA14C7}"/>
              </a:ext>
            </a:extLst>
          </p:cNvPr>
          <p:cNvSpPr>
            <a:spLocks noGrp="1"/>
          </p:cNvSpPr>
          <p:nvPr>
            <p:ph type="title"/>
          </p:nvPr>
        </p:nvSpPr>
        <p:spPr/>
        <p:txBody>
          <a:bodyPr/>
          <a:lstStyle/>
          <a:p>
            <a:r>
              <a:rPr lang="en-US" dirty="0"/>
              <a:t>Method for call analysis (General)</a:t>
            </a:r>
            <a:br>
              <a:rPr lang="en-US" dirty="0"/>
            </a:br>
            <a:endParaRPr lang="en-US" dirty="0"/>
          </a:p>
        </p:txBody>
      </p:sp>
      <p:sp>
        <p:nvSpPr>
          <p:cNvPr id="3" name="Content Placeholder 2">
            <a:extLst>
              <a:ext uri="{FF2B5EF4-FFF2-40B4-BE49-F238E27FC236}">
                <a16:creationId xmlns:a16="http://schemas.microsoft.com/office/drawing/2014/main" id="{C907B825-6D6A-F816-B1BA-2C62636C9D5C}"/>
              </a:ext>
            </a:extLst>
          </p:cNvPr>
          <p:cNvSpPr>
            <a:spLocks noGrp="1"/>
          </p:cNvSpPr>
          <p:nvPr>
            <p:ph idx="1"/>
          </p:nvPr>
        </p:nvSpPr>
        <p:spPr/>
        <p:txBody>
          <a:bodyPr>
            <a:normAutofit fontScale="77500" lnSpcReduction="20000"/>
          </a:bodyPr>
          <a:lstStyle/>
          <a:p>
            <a:pPr algn="l">
              <a:buFont typeface="+mj-lt"/>
              <a:buAutoNum type="arabicPeriod"/>
            </a:pPr>
            <a:r>
              <a:rPr lang="en-US" dirty="0"/>
              <a:t>Speech-to-text conversion: First, convert the audio from the phone call to text. You can use a speech-to-text conversion service or library that supports Greek language. For example, you can use the Google Cloud Speech-to-Text API, which has a pre-built model for Greek language. Alternatively, you can use an open-source library such as the Python Speech Recognition library or Kaldi, which also support Greek.</a:t>
            </a:r>
          </a:p>
          <a:p>
            <a:pPr algn="l">
              <a:buFont typeface="+mj-lt"/>
              <a:buAutoNum type="arabicPeriod"/>
            </a:pPr>
            <a:r>
              <a:rPr lang="en-US" dirty="0"/>
              <a:t>Pre-processing: After converting the speech to text, you need to pre-process the text to remove any unnecessary elements such as punctuation marks, numbers, and </a:t>
            </a:r>
            <a:r>
              <a:rPr lang="en-US" dirty="0" err="1"/>
              <a:t>stopwords</a:t>
            </a:r>
            <a:r>
              <a:rPr lang="en-US" dirty="0"/>
              <a:t>. You can use a natural language processing library such as NLTK to perform these pre-processing tasks.</a:t>
            </a:r>
          </a:p>
          <a:p>
            <a:pPr algn="l">
              <a:buFont typeface="+mj-lt"/>
              <a:buAutoNum type="arabicPeriod"/>
            </a:pPr>
            <a:r>
              <a:rPr lang="en-US" dirty="0"/>
              <a:t>Stemming: Once the text has been pre-processed, you can apply a stemming algorithm to extract the stems of the words. There are several Greek-specific stemming algorithms available, such as the Snowball stemmer for Greek. You can also use an open-source library such as the Python Stemming Library or the </a:t>
            </a:r>
            <a:r>
              <a:rPr lang="en-US" dirty="0" err="1"/>
              <a:t>GreekStemmer</a:t>
            </a:r>
            <a:r>
              <a:rPr lang="en-US" dirty="0"/>
              <a:t> library to perform stemming.</a:t>
            </a:r>
          </a:p>
          <a:p>
            <a:pPr algn="l">
              <a:buFont typeface="+mj-lt"/>
              <a:buAutoNum type="arabicPeriod"/>
            </a:pPr>
            <a:r>
              <a:rPr lang="en-US" dirty="0"/>
              <a:t>Machine learning: Finally, you can use the stemmed words as features in a machine learning model to detect fraudulent phone calls. </a:t>
            </a:r>
          </a:p>
        </p:txBody>
      </p:sp>
    </p:spTree>
    <p:extLst>
      <p:ext uri="{BB962C8B-B14F-4D97-AF65-F5344CB8AC3E}">
        <p14:creationId xmlns:p14="http://schemas.microsoft.com/office/powerpoint/2010/main" val="245715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1328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Dissertation </vt:lpstr>
      <vt:lpstr>Vishing Details</vt:lpstr>
      <vt:lpstr>Vishing – Phishing Differences (Logic)</vt:lpstr>
      <vt:lpstr>Thoughts</vt:lpstr>
      <vt:lpstr>Vishing Datasets</vt:lpstr>
      <vt:lpstr>Ideas to create own dataset.</vt:lpstr>
      <vt:lpstr>Ideas to create own dataset. (2)</vt:lpstr>
      <vt:lpstr>Stemming in greek</vt:lpstr>
      <vt:lpstr>Method for call analysis (General) </vt:lpstr>
      <vt:lpstr>Method for call analysis (Streaming)</vt:lpstr>
      <vt:lpstr>Thoughts</vt:lpstr>
      <vt:lpstr>Real Time Speech To Text </vt:lpstr>
      <vt:lpstr>Google Api Diarization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20</cp:revision>
  <dcterms:created xsi:type="dcterms:W3CDTF">2023-03-29T10:37:48Z</dcterms:created>
  <dcterms:modified xsi:type="dcterms:W3CDTF">2023-05-02T06:45:27Z</dcterms:modified>
</cp:coreProperties>
</file>