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64" r:id="rId7"/>
    <p:sldId id="259" r:id="rId8"/>
    <p:sldId id="265" r:id="rId9"/>
    <p:sldId id="260" r:id="rId10"/>
    <p:sldId id="266" r:id="rId11"/>
    <p:sldId id="261"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9284-7F17-474E-026D-052AACDF1C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7FE6BE-F042-3D6D-F296-759640972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8DB35A-CA0B-11E5-6EDD-D7F444E177AB}"/>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EBFF13FC-A80C-5D7B-AB4C-CD0889A1C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3F37CD-51E5-D5B7-CE19-EA0465175ADB}"/>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71567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8AE30-752A-1957-757B-4E88DAC198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4211E3-F3E2-4C1D-70C5-AFA4C406BF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3B4B5-0812-8C3C-E1E6-312D38214BCB}"/>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76675B07-D4DD-ACE3-1E48-10D161EDA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6033A0-9A02-6A51-5C8B-D07A2FF181C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249755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334F4E-854D-78BB-EA1A-E5F34A56E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225D4-AAB7-FA47-3C59-2C4AC6393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6548-F534-053B-1132-500F1F72599F}"/>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210CA1B7-ED0B-39E8-8875-B0DEEE689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26E75-7C59-18B4-AD09-F716E2A116D0}"/>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384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94-E4ED-574B-2A7A-B98E9DA23E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936D27-6004-D502-D136-B0A48540B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DDE16C-3577-C61A-ED76-96F4CFBB395D}"/>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899340B8-8645-18F7-AA50-CE080E00C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77701-CB3F-7F7F-EBE3-00BFC7C3D1D4}"/>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3044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737F-09A8-25CE-102B-279B3A59C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99A25-9705-FFCF-DC34-6842C937C4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432C00-95B7-DC26-7075-86D07D980379}"/>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CF7B1EF4-37A9-60E3-1346-1ABCA3BB0D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E93B-07CA-9DF8-8224-902D4F59D537}"/>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4246401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66AD-2512-545A-E2FC-B4CA0152E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15891-E438-830C-0BF0-9AFF98730C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4F16A3-02C7-C466-66E6-9EA81F7A0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064406-1C98-12F5-20D1-B2B3CEF28BCC}"/>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6" name="Footer Placeholder 5">
            <a:extLst>
              <a:ext uri="{FF2B5EF4-FFF2-40B4-BE49-F238E27FC236}">
                <a16:creationId xmlns:a16="http://schemas.microsoft.com/office/drawing/2014/main" id="{A34A8E74-A2B9-E6B4-EC80-4130967EC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B993D9-54A4-CB3C-2DEA-FE417E0F903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10709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E453-AE06-D867-5E59-3E532EB61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063831-5761-4D25-97D3-D951FA9A6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3A952-E438-C699-F294-9199667A1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621B6-221E-3BC1-4BC8-F7198BDCCE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52824-D4EF-626B-2BF7-6D2669C70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F99ADF-4B4E-BCFA-8373-C30088EC3826}"/>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8" name="Footer Placeholder 7">
            <a:extLst>
              <a:ext uri="{FF2B5EF4-FFF2-40B4-BE49-F238E27FC236}">
                <a16:creationId xmlns:a16="http://schemas.microsoft.com/office/drawing/2014/main" id="{45532D3A-808E-5255-1C86-849EBF1B57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76888C-C80C-2A05-4EC6-DC83A19416CA}"/>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86408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68451-78AD-64FB-CF83-89ABF60D6F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6650B-D7AF-C9C2-50C3-72709B843A11}"/>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4" name="Footer Placeholder 3">
            <a:extLst>
              <a:ext uri="{FF2B5EF4-FFF2-40B4-BE49-F238E27FC236}">
                <a16:creationId xmlns:a16="http://schemas.microsoft.com/office/drawing/2014/main" id="{1B95B0EE-24FF-5B2B-D247-73A3AA938B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14622A-6E37-EE33-1043-C96DD1B53D8D}"/>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41945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608B64-7D7B-EC3B-15E6-3B71317F982E}"/>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3" name="Footer Placeholder 2">
            <a:extLst>
              <a:ext uri="{FF2B5EF4-FFF2-40B4-BE49-F238E27FC236}">
                <a16:creationId xmlns:a16="http://schemas.microsoft.com/office/drawing/2014/main" id="{1D400877-A747-21DC-C552-E3A30336E5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792F6E-E001-3D2C-F7EB-A50EF79F714E}"/>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000253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71AE-1921-2E46-6361-330D941FD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7B70EB-33AB-C012-DD07-4F3387304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601BB-08B2-E1CD-3CD7-56796FFC7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FA3F03-E54E-7F50-0BC6-232E9AFA303E}"/>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6" name="Footer Placeholder 5">
            <a:extLst>
              <a:ext uri="{FF2B5EF4-FFF2-40B4-BE49-F238E27FC236}">
                <a16:creationId xmlns:a16="http://schemas.microsoft.com/office/drawing/2014/main" id="{CE5FBDF2-2840-55F1-C2EF-CE2E31621E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5F6A-9422-7E16-6DF3-AA9372AE96F1}"/>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363849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7970-E878-6BA0-D968-BA011015D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6CA464-9C7B-A6C1-D845-614A8E0D8D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3E9AB1-09AC-E6C2-501D-3B6A997DEE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DD36-21E3-9AE4-480E-1C5376A7565D}"/>
              </a:ext>
            </a:extLst>
          </p:cNvPr>
          <p:cNvSpPr>
            <a:spLocks noGrp="1"/>
          </p:cNvSpPr>
          <p:nvPr>
            <p:ph type="dt" sz="half" idx="10"/>
          </p:nvPr>
        </p:nvSpPr>
        <p:spPr/>
        <p:txBody>
          <a:bodyPr/>
          <a:lstStyle/>
          <a:p>
            <a:fld id="{F09E5490-7079-428D-BA25-82A7CA4C46C9}" type="datetimeFigureOut">
              <a:rPr lang="en-US" smtClean="0"/>
              <a:t>12/19/2023</a:t>
            </a:fld>
            <a:endParaRPr lang="en-US"/>
          </a:p>
        </p:txBody>
      </p:sp>
      <p:sp>
        <p:nvSpPr>
          <p:cNvPr id="6" name="Footer Placeholder 5">
            <a:extLst>
              <a:ext uri="{FF2B5EF4-FFF2-40B4-BE49-F238E27FC236}">
                <a16:creationId xmlns:a16="http://schemas.microsoft.com/office/drawing/2014/main" id="{2F7AFAE7-D010-4DCC-349E-93F9B1FE1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1C8811-69C3-E49A-5E5E-4F03C1ACF238}"/>
              </a:ext>
            </a:extLst>
          </p:cNvPr>
          <p:cNvSpPr>
            <a:spLocks noGrp="1"/>
          </p:cNvSpPr>
          <p:nvPr>
            <p:ph type="sldNum" sz="quarter" idx="12"/>
          </p:nvPr>
        </p:nvSpPr>
        <p:spPr/>
        <p:txBody>
          <a:bodyPr/>
          <a:lstStyle/>
          <a:p>
            <a:fld id="{8C532179-49F6-430F-AA93-C58F698CD04B}" type="slidenum">
              <a:rPr lang="en-US" smtClean="0"/>
              <a:t>‹#›</a:t>
            </a:fld>
            <a:endParaRPr lang="en-US"/>
          </a:p>
        </p:txBody>
      </p:sp>
    </p:spTree>
    <p:extLst>
      <p:ext uri="{BB962C8B-B14F-4D97-AF65-F5344CB8AC3E}">
        <p14:creationId xmlns:p14="http://schemas.microsoft.com/office/powerpoint/2010/main" val="276005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BC41B3-E5AE-8939-1191-87E8EA80C1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1E05E0-B924-B704-B487-59082311B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E06C-0C35-6ED0-EB3A-47FDC4C6ED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E5490-7079-428D-BA25-82A7CA4C46C9}" type="datetimeFigureOut">
              <a:rPr lang="en-US" smtClean="0"/>
              <a:t>12/19/2023</a:t>
            </a:fld>
            <a:endParaRPr lang="en-US"/>
          </a:p>
        </p:txBody>
      </p:sp>
      <p:sp>
        <p:nvSpPr>
          <p:cNvPr id="5" name="Footer Placeholder 4">
            <a:extLst>
              <a:ext uri="{FF2B5EF4-FFF2-40B4-BE49-F238E27FC236}">
                <a16:creationId xmlns:a16="http://schemas.microsoft.com/office/drawing/2014/main" id="{D640B687-4DF1-E7BC-724E-AAE65B19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B2118C-4F10-42A5-1CAF-73CE72DF6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32179-49F6-430F-AA93-C58F698CD04B}" type="slidenum">
              <a:rPr lang="en-US" smtClean="0"/>
              <a:t>‹#›</a:t>
            </a:fld>
            <a:endParaRPr lang="en-US"/>
          </a:p>
        </p:txBody>
      </p:sp>
    </p:spTree>
    <p:extLst>
      <p:ext uri="{BB962C8B-B14F-4D97-AF65-F5344CB8AC3E}">
        <p14:creationId xmlns:p14="http://schemas.microsoft.com/office/powerpoint/2010/main" val="1548784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ABCA8C-8AFC-2FAF-9963-3A08F1E2FBB5}"/>
              </a:ext>
            </a:extLst>
          </p:cNvPr>
          <p:cNvSpPr/>
          <p:nvPr/>
        </p:nvSpPr>
        <p:spPr>
          <a:xfrm>
            <a:off x="2155619" y="2831064"/>
            <a:ext cx="6592824" cy="31883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TRAINING - TESTING</a:t>
            </a:r>
          </a:p>
        </p:txBody>
      </p:sp>
      <p:graphicFrame>
        <p:nvGraphicFramePr>
          <p:cNvPr id="5" name="Table 4">
            <a:extLst>
              <a:ext uri="{FF2B5EF4-FFF2-40B4-BE49-F238E27FC236}">
                <a16:creationId xmlns:a16="http://schemas.microsoft.com/office/drawing/2014/main" id="{4EC18E27-99F3-9167-4831-7E29C4D61C3E}"/>
              </a:ext>
            </a:extLst>
          </p:cNvPr>
          <p:cNvGraphicFramePr>
            <a:graphicFrameLocks noGrp="1"/>
          </p:cNvGraphicFramePr>
          <p:nvPr>
            <p:extLst>
              <p:ext uri="{D42A27DB-BD31-4B8C-83A1-F6EECF244321}">
                <p14:modId xmlns:p14="http://schemas.microsoft.com/office/powerpoint/2010/main" val="1312678770"/>
              </p:ext>
            </p:extLst>
          </p:nvPr>
        </p:nvGraphicFramePr>
        <p:xfrm>
          <a:off x="93472" y="838538"/>
          <a:ext cx="10998200" cy="18389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maxIter</a:t>
                      </a:r>
                      <a:endParaRPr lang="en-US" sz="1000" dirty="0"/>
                    </a:p>
                  </a:txBody>
                  <a:tcPr/>
                </a:tc>
                <a:tc>
                  <a:txBody>
                    <a:bodyPr/>
                    <a:lstStyle/>
                    <a:p>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50, 100]</a:t>
                      </a:r>
                    </a:p>
                  </a:txBody>
                  <a:tcPr/>
                </a:tc>
                <a:extLst>
                  <a:ext uri="{0D108BD9-81ED-4DB2-BD59-A6C34878D82A}">
                    <a16:rowId xmlns:a16="http://schemas.microsoft.com/office/drawing/2014/main" val="1869716531"/>
                  </a:ext>
                </a:extLst>
              </a:tr>
              <a:tr h="370840">
                <a:tc>
                  <a:txBody>
                    <a:bodyPr/>
                    <a:lstStyle/>
                    <a:p>
                      <a:r>
                        <a:rPr lang="en-US" sz="1000" dirty="0" err="1"/>
                        <a:t>regParam</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Controls the strength of the regularization applied to the model. A higher value means more regularization, which can prevent overfitting but may lead to underfitting if too high. Conversely, a lower value means less regularization, potentially leading to overfitting.</a:t>
                      </a:r>
                      <a:endParaRPr lang="en-US" sz="1000" dirty="0"/>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[0.01, 0.1, 1]</a:t>
                      </a:r>
                    </a:p>
                  </a:txBody>
                  <a:tcPr/>
                </a:tc>
                <a:extLst>
                  <a:ext uri="{0D108BD9-81ED-4DB2-BD59-A6C34878D82A}">
                    <a16:rowId xmlns:a16="http://schemas.microsoft.com/office/drawing/2014/main" val="15101247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elasticNetParam</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mix between L1 and L2 regularization. It ranges from 0 to 1. A value of 0 means L2 regularization only, 1 means L1 regularization only, and values in between represent a combination of both.</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[0.0, 0.4, 0.6, 1.0]</a:t>
                      </a:r>
                    </a:p>
                  </a:txBody>
                  <a:tcPr/>
                </a:tc>
                <a:extLst>
                  <a:ext uri="{0D108BD9-81ED-4DB2-BD59-A6C34878D82A}">
                    <a16:rowId xmlns:a16="http://schemas.microsoft.com/office/drawing/2014/main" val="334247351"/>
                  </a:ext>
                </a:extLst>
              </a:tr>
            </a:tbl>
          </a:graphicData>
        </a:graphic>
      </p:graphicFrame>
      <p:sp>
        <p:nvSpPr>
          <p:cNvPr id="6" name="TextBox 5">
            <a:extLst>
              <a:ext uri="{FF2B5EF4-FFF2-40B4-BE49-F238E27FC236}">
                <a16:creationId xmlns:a16="http://schemas.microsoft.com/office/drawing/2014/main" id="{1D40995B-4184-D524-5F15-812762E61264}"/>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7" name="Table 6">
            <a:extLst>
              <a:ext uri="{FF2B5EF4-FFF2-40B4-BE49-F238E27FC236}">
                <a16:creationId xmlns:a16="http://schemas.microsoft.com/office/drawing/2014/main" id="{8898A831-381B-4FCA-FB0D-7B012621B66D}"/>
              </a:ext>
            </a:extLst>
          </p:cNvPr>
          <p:cNvGraphicFramePr>
            <a:graphicFrameLocks noGrp="1"/>
          </p:cNvGraphicFramePr>
          <p:nvPr>
            <p:extLst>
              <p:ext uri="{D42A27DB-BD31-4B8C-83A1-F6EECF244321}">
                <p14:modId xmlns:p14="http://schemas.microsoft.com/office/powerpoint/2010/main" val="3642024212"/>
              </p:ext>
            </p:extLst>
          </p:nvPr>
        </p:nvGraphicFramePr>
        <p:xfrm>
          <a:off x="2495639" y="3922784"/>
          <a:ext cx="5923574" cy="1956913"/>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[0.540495807707214,0.45950419229278605]</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9GlxPfQOgDdY7f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[0.47889995048013645,0.5211000495198636]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[0.48567736412425583,0.5143226358757442]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[0.4688912822344401,0.5311087177655599]</a:t>
                      </a:r>
                      <a:endParaRPr lang="en-US" sz="1000" dirty="0"/>
                    </a:p>
                  </a:txBody>
                  <a:tcPr/>
                </a:tc>
                <a:extLst>
                  <a:ext uri="{0D108BD9-81ED-4DB2-BD59-A6C34878D82A}">
                    <a16:rowId xmlns:a16="http://schemas.microsoft.com/office/drawing/2014/main" val="2526402814"/>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[0.45240766333464866,0.5475923366653513]</a:t>
                      </a:r>
                      <a:endParaRPr lang="en-US" sz="1000" dirty="0"/>
                    </a:p>
                  </a:txBody>
                  <a:tcPr/>
                </a:tc>
                <a:extLst>
                  <a:ext uri="{0D108BD9-81ED-4DB2-BD59-A6C34878D82A}">
                    <a16:rowId xmlns:a16="http://schemas.microsoft.com/office/drawing/2014/main" val="3394523713"/>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[0.259918396614723,0.7400816033852771]</a:t>
                      </a:r>
                      <a:endParaRPr lang="en-US" sz="1000" dirty="0"/>
                    </a:p>
                  </a:txBody>
                  <a:tcPr/>
                </a:tc>
                <a:extLst>
                  <a:ext uri="{0D108BD9-81ED-4DB2-BD59-A6C34878D82A}">
                    <a16:rowId xmlns:a16="http://schemas.microsoft.com/office/drawing/2014/main" val="3778129361"/>
                  </a:ext>
                </a:extLst>
              </a:tr>
            </a:tbl>
          </a:graphicData>
        </a:graphic>
      </p:graphicFrame>
      <p:sp>
        <p:nvSpPr>
          <p:cNvPr id="8" name="TextBox 7">
            <a:extLst>
              <a:ext uri="{FF2B5EF4-FFF2-40B4-BE49-F238E27FC236}">
                <a16:creationId xmlns:a16="http://schemas.microsoft.com/office/drawing/2014/main" id="{E6C2FCAF-5866-D542-0BF5-42016069D377}"/>
              </a:ext>
            </a:extLst>
          </p:cNvPr>
          <p:cNvSpPr txBox="1"/>
          <p:nvPr/>
        </p:nvSpPr>
        <p:spPr>
          <a:xfrm>
            <a:off x="3936776" y="2852131"/>
            <a:ext cx="2858731" cy="369332"/>
          </a:xfrm>
          <a:prstGeom prst="rect">
            <a:avLst/>
          </a:prstGeom>
          <a:noFill/>
        </p:spPr>
        <p:txBody>
          <a:bodyPr wrap="none" rtlCol="0">
            <a:spAutoFit/>
          </a:bodyPr>
          <a:lstStyle/>
          <a:p>
            <a:r>
              <a:rPr lang="en-US" b="1" dirty="0"/>
              <a:t>Training - Evaluation Results</a:t>
            </a:r>
          </a:p>
        </p:txBody>
      </p:sp>
      <p:sp>
        <p:nvSpPr>
          <p:cNvPr id="9" name="TextBox 8">
            <a:extLst>
              <a:ext uri="{FF2B5EF4-FFF2-40B4-BE49-F238E27FC236}">
                <a16:creationId xmlns:a16="http://schemas.microsoft.com/office/drawing/2014/main" id="{6C4CD496-D4BA-26FC-20BA-8F86379456F9}"/>
              </a:ext>
            </a:extLst>
          </p:cNvPr>
          <p:cNvSpPr txBox="1"/>
          <p:nvPr/>
        </p:nvSpPr>
        <p:spPr>
          <a:xfrm>
            <a:off x="3344339" y="3244334"/>
            <a:ext cx="4114331" cy="369332"/>
          </a:xfrm>
          <a:prstGeom prst="rect">
            <a:avLst/>
          </a:prstGeom>
          <a:noFill/>
        </p:spPr>
        <p:txBody>
          <a:bodyPr wrap="none" rtlCol="0">
            <a:spAutoFit/>
          </a:bodyPr>
          <a:lstStyle/>
          <a:p>
            <a:r>
              <a:rPr lang="en-US" b="1" dirty="0"/>
              <a:t>Evaluated Accuracy Post Training: 81.25%</a:t>
            </a:r>
          </a:p>
        </p:txBody>
      </p:sp>
      <p:sp>
        <p:nvSpPr>
          <p:cNvPr id="10" name="TextBox 9">
            <a:extLst>
              <a:ext uri="{FF2B5EF4-FFF2-40B4-BE49-F238E27FC236}">
                <a16:creationId xmlns:a16="http://schemas.microsoft.com/office/drawing/2014/main" id="{5D16C090-EB3D-F77A-E071-E14996C48EE4}"/>
              </a:ext>
            </a:extLst>
          </p:cNvPr>
          <p:cNvSpPr txBox="1"/>
          <p:nvPr/>
        </p:nvSpPr>
        <p:spPr>
          <a:xfrm>
            <a:off x="4953121" y="3603633"/>
            <a:ext cx="1034386" cy="369332"/>
          </a:xfrm>
          <a:prstGeom prst="rect">
            <a:avLst/>
          </a:prstGeom>
          <a:noFill/>
        </p:spPr>
        <p:txBody>
          <a:bodyPr wrap="none" rtlCol="0">
            <a:spAutoFit/>
          </a:bodyPr>
          <a:lstStyle/>
          <a:p>
            <a:r>
              <a:rPr lang="en-US" b="1" dirty="0"/>
              <a:t>Mistakes</a:t>
            </a:r>
          </a:p>
        </p:txBody>
      </p:sp>
      <p:sp>
        <p:nvSpPr>
          <p:cNvPr id="12" name="TextBox 11">
            <a:extLst>
              <a:ext uri="{FF2B5EF4-FFF2-40B4-BE49-F238E27FC236}">
                <a16:creationId xmlns:a16="http://schemas.microsoft.com/office/drawing/2014/main" id="{95C11DD2-9183-591C-2956-6A3F26535160}"/>
              </a:ext>
            </a:extLst>
          </p:cNvPr>
          <p:cNvSpPr txBox="1"/>
          <p:nvPr/>
        </p:nvSpPr>
        <p:spPr>
          <a:xfrm>
            <a:off x="2004789" y="6109566"/>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4" name="Connector: Elbow 13">
            <a:extLst>
              <a:ext uri="{FF2B5EF4-FFF2-40B4-BE49-F238E27FC236}">
                <a16:creationId xmlns:a16="http://schemas.microsoft.com/office/drawing/2014/main" id="{9C4B9097-2E9F-FEB1-F9A1-E586EA0C7230}"/>
              </a:ext>
            </a:extLst>
          </p:cNvPr>
          <p:cNvCxnSpPr>
            <a:cxnSpLocks/>
            <a:stCxn id="7" idx="1"/>
            <a:endCxn id="12" idx="1"/>
          </p:cNvCxnSpPr>
          <p:nvPr/>
        </p:nvCxnSpPr>
        <p:spPr>
          <a:xfrm rot="10800000" flipV="1">
            <a:off x="2004789" y="4901240"/>
            <a:ext cx="490850" cy="153149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498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REAL TIME TESTING</a:t>
            </a:r>
          </a:p>
        </p:txBody>
      </p:sp>
      <p:sp>
        <p:nvSpPr>
          <p:cNvPr id="3" name="Star: 5 Points 2">
            <a:extLst>
              <a:ext uri="{FF2B5EF4-FFF2-40B4-BE49-F238E27FC236}">
                <a16:creationId xmlns:a16="http://schemas.microsoft.com/office/drawing/2014/main" id="{C0FF90D8-7545-38C7-D672-DC558BE29FCD}"/>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840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TRAINING - TESTING</a:t>
            </a:r>
          </a:p>
        </p:txBody>
      </p:sp>
      <p:sp>
        <p:nvSpPr>
          <p:cNvPr id="2" name="Rectangle 1">
            <a:extLst>
              <a:ext uri="{FF2B5EF4-FFF2-40B4-BE49-F238E27FC236}">
                <a16:creationId xmlns:a16="http://schemas.microsoft.com/office/drawing/2014/main" id="{FBD8464B-61BE-B543-1FD0-5FEB62B9707A}"/>
              </a:ext>
            </a:extLst>
          </p:cNvPr>
          <p:cNvSpPr/>
          <p:nvPr/>
        </p:nvSpPr>
        <p:spPr>
          <a:xfrm>
            <a:off x="4626629" y="495789"/>
            <a:ext cx="7446499" cy="273586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710332-FBC9-60E2-3E1D-EF6F458A6E03}"/>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D992C-BC71-43E4-74DE-521530B5CE6A}"/>
              </a:ext>
            </a:extLst>
          </p:cNvPr>
          <p:cNvSpPr txBox="1"/>
          <p:nvPr/>
        </p:nvSpPr>
        <p:spPr>
          <a:xfrm>
            <a:off x="332275" y="2220444"/>
            <a:ext cx="4114331" cy="369332"/>
          </a:xfrm>
          <a:prstGeom prst="rect">
            <a:avLst/>
          </a:prstGeom>
          <a:noFill/>
        </p:spPr>
        <p:txBody>
          <a:bodyPr wrap="none" rtlCol="0">
            <a:spAutoFit/>
          </a:bodyPr>
          <a:lstStyle/>
          <a:p>
            <a:r>
              <a:rPr lang="en-US" b="1" dirty="0"/>
              <a:t>Evaluated Accuracy Post Training: 87.50%</a:t>
            </a:r>
          </a:p>
        </p:txBody>
      </p:sp>
      <p:sp>
        <p:nvSpPr>
          <p:cNvPr id="7" name="TextBox 6">
            <a:extLst>
              <a:ext uri="{FF2B5EF4-FFF2-40B4-BE49-F238E27FC236}">
                <a16:creationId xmlns:a16="http://schemas.microsoft.com/office/drawing/2014/main" id="{3F234E29-A18F-7C98-F273-21703700836E}"/>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LSTM</a:t>
            </a:r>
            <a:r>
              <a:rPr lang="en-US" sz="1100" b="0" dirty="0">
                <a:effectLst/>
              </a:rPr>
              <a:t>(32, </a:t>
            </a:r>
            <a:r>
              <a:rPr lang="en-US" sz="1100" b="0" dirty="0" err="1">
                <a:effectLst/>
              </a:rPr>
              <a:t>input_shape</a:t>
            </a:r>
            <a:r>
              <a:rPr lang="en-US" sz="1100" b="0" dirty="0">
                <a:effectLst/>
              </a:rPr>
              <a:t>=(1, 36), </a:t>
            </a:r>
            <a:r>
              <a:rPr lang="en-US" sz="1100" b="0" dirty="0" err="1">
                <a:effectLst/>
              </a:rPr>
              <a:t>return_sequences</a:t>
            </a:r>
            <a:r>
              <a:rPr lang="en-US" sz="1100" b="0" dirty="0">
                <a:effectLst/>
              </a:rPr>
              <a:t>=True),</a:t>
            </a:r>
          </a:p>
          <a:p>
            <a:r>
              <a:rPr lang="en-US" sz="1100" b="0" dirty="0">
                <a:effectLst/>
              </a:rPr>
              <a:t>    </a:t>
            </a:r>
            <a:r>
              <a:rPr lang="en-US" sz="1100" b="1" dirty="0">
                <a:effectLst/>
              </a:rPr>
              <a:t>Dropout</a:t>
            </a:r>
            <a:r>
              <a:rPr lang="en-US" sz="1100" b="0" dirty="0">
                <a:effectLst/>
              </a:rPr>
              <a:t>(0.5),</a:t>
            </a:r>
          </a:p>
          <a:p>
            <a:r>
              <a:rPr lang="en-US" sz="1100" b="0" dirty="0">
                <a:effectLst/>
              </a:rPr>
              <a:t>    </a:t>
            </a:r>
            <a:r>
              <a:rPr lang="en-US" sz="1100" b="1" dirty="0">
                <a:effectLst/>
              </a:rPr>
              <a:t>LSTM</a:t>
            </a:r>
            <a:r>
              <a:rPr lang="en-US" sz="1100" b="0" dirty="0">
                <a:effectLst/>
              </a:rPr>
              <a:t>(16, </a:t>
            </a:r>
            <a:r>
              <a:rPr lang="en-US" sz="1100" b="0" dirty="0" err="1">
                <a:effectLst/>
              </a:rPr>
              <a:t>return_sequences</a:t>
            </a:r>
            <a:r>
              <a:rPr lang="en-US" sz="1100" b="0" dirty="0">
                <a:effectLst/>
              </a:rPr>
              <a:t>=False),</a:t>
            </a:r>
          </a:p>
          <a:p>
            <a:r>
              <a:rPr lang="en-US" sz="1100" b="0" dirty="0">
                <a:effectLst/>
              </a:rPr>
              <a:t>    </a:t>
            </a:r>
            <a:r>
              <a:rPr lang="en-US" sz="1100" b="1" dirty="0">
                <a:effectLst/>
              </a:rPr>
              <a:t>Dropout</a:t>
            </a:r>
            <a:r>
              <a:rPr lang="en-US" sz="1100" b="0" dirty="0">
                <a:effectLst/>
              </a:rPr>
              <a:t>(0.2),</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a:t>
            </a:r>
          </a:p>
          <a:p>
            <a:r>
              <a:rPr lang="en-US" sz="1100" b="0" dirty="0">
                <a:effectLst/>
              </a:rPr>
              <a:t>])</a:t>
            </a:r>
          </a:p>
        </p:txBody>
      </p:sp>
      <p:sp>
        <p:nvSpPr>
          <p:cNvPr id="8" name="TextBox 7">
            <a:extLst>
              <a:ext uri="{FF2B5EF4-FFF2-40B4-BE49-F238E27FC236}">
                <a16:creationId xmlns:a16="http://schemas.microsoft.com/office/drawing/2014/main" id="{505786D9-C2AF-029B-21A5-7407589AD8BE}"/>
              </a:ext>
            </a:extLst>
          </p:cNvPr>
          <p:cNvSpPr txBox="1"/>
          <p:nvPr/>
        </p:nvSpPr>
        <p:spPr>
          <a:xfrm>
            <a:off x="3769818" y="3241649"/>
            <a:ext cx="2920864" cy="369332"/>
          </a:xfrm>
          <a:prstGeom prst="rect">
            <a:avLst/>
          </a:prstGeom>
          <a:noFill/>
        </p:spPr>
        <p:txBody>
          <a:bodyPr wrap="none" rtlCol="0">
            <a:spAutoFit/>
          </a:bodyPr>
          <a:lstStyle/>
          <a:p>
            <a:r>
              <a:rPr lang="en-US" dirty="0"/>
              <a:t>TRAINING - TESTING RESULTS</a:t>
            </a:r>
          </a:p>
        </p:txBody>
      </p:sp>
      <p:sp>
        <p:nvSpPr>
          <p:cNvPr id="14" name="TextBox 13">
            <a:extLst>
              <a:ext uri="{FF2B5EF4-FFF2-40B4-BE49-F238E27FC236}">
                <a16:creationId xmlns:a16="http://schemas.microsoft.com/office/drawing/2014/main" id="{2B76AAE3-8238-390E-2582-CCB998319469}"/>
              </a:ext>
            </a:extLst>
          </p:cNvPr>
          <p:cNvSpPr txBox="1"/>
          <p:nvPr/>
        </p:nvSpPr>
        <p:spPr>
          <a:xfrm>
            <a:off x="4660009" y="523220"/>
            <a:ext cx="7432532" cy="2708434"/>
          </a:xfrm>
          <a:prstGeom prst="rect">
            <a:avLst/>
          </a:prstGeom>
          <a:noFill/>
        </p:spPr>
        <p:txBody>
          <a:bodyPr wrap="square" rtlCol="0">
            <a:spAutoFit/>
          </a:bodyPr>
          <a:lstStyle/>
          <a:p>
            <a:pPr marL="171450" indent="-171450">
              <a:buFont typeface="Arial" panose="020B0604020202020204" pitchFamily="34" charset="0"/>
              <a:buChar char="•"/>
            </a:pPr>
            <a:r>
              <a:rPr lang="en-US" sz="1000" dirty="0"/>
              <a:t>LSTM(32, </a:t>
            </a:r>
            <a:r>
              <a:rPr lang="en-US" sz="1000" dirty="0" err="1"/>
              <a:t>input_shape</a:t>
            </a:r>
            <a:r>
              <a:rPr lang="en-US" sz="1000" dirty="0"/>
              <a:t>=(1, 36), </a:t>
            </a:r>
            <a:r>
              <a:rPr lang="en-US" sz="1000" dirty="0" err="1"/>
              <a:t>return_sequences</a:t>
            </a:r>
            <a:r>
              <a:rPr lang="en-US" sz="1000" dirty="0"/>
              <a:t>=True)</a:t>
            </a:r>
          </a:p>
          <a:p>
            <a:pPr marL="628650" lvl="1" indent="-171450">
              <a:buFont typeface="Arial" panose="020B0604020202020204" pitchFamily="34" charset="0"/>
              <a:buChar char="•"/>
            </a:pPr>
            <a:r>
              <a:rPr lang="en-US" sz="1000" dirty="0"/>
              <a:t>This layer has 32 LSTM units and is expecting input data with a shape of (1, 36).</a:t>
            </a:r>
          </a:p>
          <a:p>
            <a:pPr marL="628650" lvl="1" indent="-171450">
              <a:buFont typeface="Arial" panose="020B0604020202020204" pitchFamily="34" charset="0"/>
              <a:buChar char="•"/>
            </a:pPr>
            <a:r>
              <a:rPr lang="en-US" sz="1000" dirty="0" err="1"/>
              <a:t>return_sequences</a:t>
            </a:r>
            <a:r>
              <a:rPr lang="en-US" sz="1000" dirty="0"/>
              <a:t>=True tells this layer to return the full sequence of outputs (one output vector for each timestep), which is necessary because the next layer is another LSTM layer that also expects sequence input.</a:t>
            </a:r>
          </a:p>
          <a:p>
            <a:pPr marL="171450" indent="-171450">
              <a:buFont typeface="Arial" panose="020B0604020202020204" pitchFamily="34" charset="0"/>
              <a:buChar char="•"/>
            </a:pPr>
            <a:r>
              <a:rPr lang="en-US" sz="1000" dirty="0"/>
              <a:t>Dropout(0.5)</a:t>
            </a:r>
          </a:p>
          <a:p>
            <a:pPr marL="628650" lvl="1" indent="-171450">
              <a:buFont typeface="Arial" panose="020B0604020202020204" pitchFamily="34" charset="0"/>
              <a:buChar char="•"/>
            </a:pPr>
            <a:r>
              <a:rPr lang="en-US" sz="1000" dirty="0"/>
              <a:t>This layer randomly sets a proportion of input units to 0 at each update during training time to prevent overfitting. Here, 50% of the units are dropped.</a:t>
            </a:r>
          </a:p>
          <a:p>
            <a:pPr marL="171450" indent="-171450">
              <a:buFont typeface="Arial" panose="020B0604020202020204" pitchFamily="34" charset="0"/>
              <a:buChar char="•"/>
            </a:pPr>
            <a:r>
              <a:rPr lang="en-US" sz="1000" dirty="0"/>
              <a:t>LSTM(16, </a:t>
            </a:r>
            <a:r>
              <a:rPr lang="en-US" sz="1000" dirty="0" err="1"/>
              <a:t>return_sequences</a:t>
            </a:r>
            <a:r>
              <a:rPr lang="en-US" sz="1000" dirty="0"/>
              <a:t>=False)</a:t>
            </a:r>
          </a:p>
          <a:p>
            <a:pPr marL="628650" lvl="1" indent="-171450">
              <a:buFont typeface="Arial" panose="020B0604020202020204" pitchFamily="34" charset="0"/>
              <a:buChar char="•"/>
            </a:pPr>
            <a:r>
              <a:rPr lang="en-US" sz="1000" dirty="0"/>
              <a:t>This second LSTM layer has 16 units and does not return the full sequence (it only returns the last output), which is appropriate since the next layer is a Dense layer that expects a single vector of features.</a:t>
            </a:r>
          </a:p>
          <a:p>
            <a:pPr marL="171450" indent="-171450">
              <a:buFont typeface="Arial" panose="020B0604020202020204" pitchFamily="34" charset="0"/>
              <a:buChar char="•"/>
            </a:pPr>
            <a:r>
              <a:rPr lang="en-US" sz="1000" dirty="0"/>
              <a:t>Dropout(0.2)</a:t>
            </a:r>
          </a:p>
          <a:p>
            <a:pPr marL="628650" lvl="1" indent="-171450">
              <a:buFont typeface="Arial" panose="020B0604020202020204" pitchFamily="34" charset="0"/>
              <a:buChar char="•"/>
            </a:pPr>
            <a:r>
              <a:rPr lang="en-US" sz="1000" dirty="0"/>
              <a:t>Similarly, this dropout layer is added to further prevent overfitting, with dropout rate of 20%.</a:t>
            </a:r>
          </a:p>
          <a:p>
            <a:pPr marL="171450" indent="-171450">
              <a:buFont typeface="Arial" panose="020B0604020202020204" pitchFamily="34" charset="0"/>
              <a:buChar char="•"/>
            </a:pPr>
            <a:r>
              <a:rPr lang="en-US" sz="1000" dirty="0"/>
              <a:t>Dense(16, activation='</a:t>
            </a:r>
            <a:r>
              <a:rPr lang="en-US" sz="1000" dirty="0" err="1"/>
              <a:t>relu</a:t>
            </a:r>
            <a:r>
              <a:rPr lang="en-US" sz="1000" dirty="0"/>
              <a:t>')</a:t>
            </a:r>
          </a:p>
          <a:p>
            <a:pPr marL="628650" lvl="1" indent="-171450">
              <a:buFont typeface="Arial" panose="020B0604020202020204" pitchFamily="34" charset="0"/>
              <a:buChar char="•"/>
            </a:pPr>
            <a:r>
              <a:rPr lang="en-US" sz="1000" dirty="0"/>
              <a:t>A fully connected layer with 16 neurons and the </a:t>
            </a:r>
            <a:r>
              <a:rPr lang="en-US" sz="1000" dirty="0" err="1"/>
              <a:t>ReLU</a:t>
            </a:r>
            <a:r>
              <a:rPr lang="en-US" sz="1000" dirty="0"/>
              <a:t> activation function. It serves to interpret the features extracted by the LSTM layers.</a:t>
            </a:r>
          </a:p>
          <a:p>
            <a:pPr marL="171450" indent="-171450">
              <a:buFont typeface="Arial" panose="020B0604020202020204" pitchFamily="34" charset="0"/>
              <a:buChar char="•"/>
            </a:pPr>
            <a:r>
              <a:rPr lang="en-US" sz="1000" dirty="0"/>
              <a:t>Dense(1, activation='sigmoid')</a:t>
            </a:r>
          </a:p>
          <a:p>
            <a:pPr marL="628650" lvl="1" indent="-171450">
              <a:buFont typeface="Arial" panose="020B0604020202020204" pitchFamily="34" charset="0"/>
              <a:buChar char="•"/>
            </a:pPr>
            <a:r>
              <a:rPr lang="en-US" sz="1000" dirty="0"/>
              <a:t>The final output layer with a single neuron and a sigmoid activation function, suitable for binary classification.</a:t>
            </a:r>
          </a:p>
        </p:txBody>
      </p:sp>
      <p:pic>
        <p:nvPicPr>
          <p:cNvPr id="16" name="Picture 15">
            <a:extLst>
              <a:ext uri="{FF2B5EF4-FFF2-40B4-BE49-F238E27FC236}">
                <a16:creationId xmlns:a16="http://schemas.microsoft.com/office/drawing/2014/main" id="{BCB60213-6AA2-DF2C-7BA7-C2FA6B254BF9}"/>
              </a:ext>
            </a:extLst>
          </p:cNvPr>
          <p:cNvPicPr>
            <a:picLocks noChangeAspect="1"/>
          </p:cNvPicPr>
          <p:nvPr/>
        </p:nvPicPr>
        <p:blipFill>
          <a:blip r:embed="rId2"/>
          <a:stretch>
            <a:fillRect/>
          </a:stretch>
        </p:blipFill>
        <p:spPr>
          <a:xfrm>
            <a:off x="1946676" y="3626346"/>
            <a:ext cx="6232104" cy="3087753"/>
          </a:xfrm>
          <a:prstGeom prst="rect">
            <a:avLst/>
          </a:prstGeom>
          <a:ln w="57150">
            <a:solidFill>
              <a:schemeClr val="tx1"/>
            </a:solidFill>
          </a:ln>
        </p:spPr>
      </p:pic>
    </p:spTree>
    <p:extLst>
      <p:ext uri="{BB962C8B-B14F-4D97-AF65-F5344CB8AC3E}">
        <p14:creationId xmlns:p14="http://schemas.microsoft.com/office/powerpoint/2010/main" val="18484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LSTM NEURAL NETWORK – REAL TIME TESTING</a:t>
            </a:r>
          </a:p>
        </p:txBody>
      </p:sp>
      <p:sp>
        <p:nvSpPr>
          <p:cNvPr id="5" name="Star: 5 Points 4">
            <a:extLst>
              <a:ext uri="{FF2B5EF4-FFF2-40B4-BE49-F238E27FC236}">
                <a16:creationId xmlns:a16="http://schemas.microsoft.com/office/drawing/2014/main" id="{A661A05D-E91A-4BAA-8BC7-47A049F94AA0}"/>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9670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LOGISTIC REGRESSION – REAL TIME TESTING</a:t>
            </a:r>
          </a:p>
        </p:txBody>
      </p:sp>
      <p:sp>
        <p:nvSpPr>
          <p:cNvPr id="2" name="Star: 5 Points 1">
            <a:extLst>
              <a:ext uri="{FF2B5EF4-FFF2-40B4-BE49-F238E27FC236}">
                <a16:creationId xmlns:a16="http://schemas.microsoft.com/office/drawing/2014/main" id="{341688F0-0D12-BF99-2D2F-DC65E9F2215C}"/>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28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TRAINING - TESTING</a:t>
            </a:r>
          </a:p>
        </p:txBody>
      </p:sp>
      <p:sp>
        <p:nvSpPr>
          <p:cNvPr id="2" name="Rectangle 1">
            <a:extLst>
              <a:ext uri="{FF2B5EF4-FFF2-40B4-BE49-F238E27FC236}">
                <a16:creationId xmlns:a16="http://schemas.microsoft.com/office/drawing/2014/main" id="{48088FB9-6223-B868-E917-44F7706FAB5A}"/>
              </a:ext>
            </a:extLst>
          </p:cNvPr>
          <p:cNvSpPr/>
          <p:nvPr/>
        </p:nvSpPr>
        <p:spPr>
          <a:xfrm>
            <a:off x="2155619" y="3114528"/>
            <a:ext cx="6592824" cy="266476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71D200F-F0EC-6A26-E8B3-15E0F3538A86}"/>
              </a:ext>
            </a:extLst>
          </p:cNvPr>
          <p:cNvGraphicFramePr>
            <a:graphicFrameLocks noGrp="1"/>
          </p:cNvGraphicFramePr>
          <p:nvPr>
            <p:extLst>
              <p:ext uri="{D42A27DB-BD31-4B8C-83A1-F6EECF244321}">
                <p14:modId xmlns:p14="http://schemas.microsoft.com/office/powerpoint/2010/main" val="1786860847"/>
              </p:ext>
            </p:extLst>
          </p:nvPr>
        </p:nvGraphicFramePr>
        <p:xfrm>
          <a:off x="93472" y="838538"/>
          <a:ext cx="10998200" cy="216916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numTrees</a:t>
                      </a:r>
                      <a:endParaRPr lang="en-US" sz="1000" dirty="0"/>
                    </a:p>
                  </a:txBody>
                  <a:tcPr/>
                </a:tc>
                <a:tc>
                  <a:txBody>
                    <a:bodyPr/>
                    <a:lstStyle/>
                    <a:p>
                      <a:r>
                        <a:rPr lang="en-US" sz="1000" b="0" i="0" kern="1200" dirty="0">
                          <a:solidFill>
                            <a:schemeClr val="dk1"/>
                          </a:solidFill>
                          <a:effectLst/>
                          <a:latin typeface="+mn-lt"/>
                          <a:ea typeface="+mn-ea"/>
                          <a:cs typeface="+mn-cs"/>
                        </a:rPr>
                        <a:t>Specifies the number of trees in the forest. Increasing the number of trees can improve model accuracy by reducing variance, as each tree's prediction is averaged, but it also increases computational complexity and time. A higher number of trees typically leads to better performance but with diminishing returns beyond a certain point.</a:t>
                      </a:r>
                      <a:endParaRPr lang="en-US" sz="1000" dirty="0"/>
                    </a:p>
                  </a:txBody>
                  <a:tcPr/>
                </a:tc>
                <a:tc>
                  <a:txBody>
                    <a:bodyPr/>
                    <a:lstStyle/>
                    <a:p>
                      <a:r>
                        <a:rPr lang="en-US" sz="1000" b="0" kern="1200" dirty="0">
                          <a:solidFill>
                            <a:schemeClr val="dk1"/>
                          </a:solidFill>
                          <a:effectLst/>
                          <a:latin typeface="+mn-lt"/>
                          <a:ea typeface="+mn-ea"/>
                          <a:cs typeface="+mn-cs"/>
                        </a:rPr>
                        <a:t>[10, 20, 30, 50, 100]</a:t>
                      </a:r>
                    </a:p>
                  </a:txBody>
                  <a:tcPr/>
                </a:tc>
                <a:extLst>
                  <a:ext uri="{0D108BD9-81ED-4DB2-BD59-A6C34878D82A}">
                    <a16:rowId xmlns:a16="http://schemas.microsoft.com/office/drawing/2014/main" val="18697165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p>
                      <a:endParaRPr lang="en-US" sz="1000" dirty="0"/>
                    </a:p>
                  </a:txBody>
                  <a:tcPr/>
                </a:tc>
                <a:tc>
                  <a:txBody>
                    <a:bodyPr/>
                    <a:lstStyle/>
                    <a:p>
                      <a:r>
                        <a:rPr lang="en-US" sz="1000" b="0" i="0" kern="1200" dirty="0">
                          <a:solidFill>
                            <a:schemeClr val="dk1"/>
                          </a:solidFill>
                          <a:effectLst/>
                          <a:latin typeface="+mn-lt"/>
                          <a:ea typeface="+mn-ea"/>
                          <a:cs typeface="+mn-cs"/>
                        </a:rPr>
                        <a:t>Specifies the maximum depth of each tree in the forest. Depth refers to the number of splits in each tree. A deeper tree can model more complex patterns but also risks overfitting to the training data. Conversely, a shallower tree might underfit, failing to capture important patterns. </a:t>
                      </a:r>
                      <a:endParaRPr lang="en-US" sz="1000" dirty="0"/>
                    </a:p>
                  </a:txBody>
                  <a:tcPr/>
                </a:tc>
                <a:tc>
                  <a:txBody>
                    <a:bodyPr/>
                    <a:lstStyle/>
                    <a:p>
                      <a:r>
                        <a:rPr lang="en-US" sz="1000" b="0" kern="1200" dirty="0">
                          <a:solidFill>
                            <a:schemeClr val="dk1"/>
                          </a:solidFill>
                          <a:effectLst/>
                          <a:latin typeface="+mn-lt"/>
                          <a:ea typeface="+mn-ea"/>
                          <a:cs typeface="+mn-cs"/>
                        </a:rPr>
                        <a:t>[2, 5, 10, 15]</a:t>
                      </a:r>
                    </a:p>
                  </a:txBody>
                  <a:tcPr/>
                </a:tc>
                <a:extLst>
                  <a:ext uri="{0D108BD9-81ED-4DB2-BD59-A6C34878D82A}">
                    <a16:rowId xmlns:a16="http://schemas.microsoft.com/office/drawing/2014/main" val="1510124774"/>
                  </a:ext>
                </a:extLst>
              </a:tr>
              <a:tr h="370840">
                <a:tc>
                  <a:txBody>
                    <a:bodyPr/>
                    <a:lstStyle/>
                    <a:p>
                      <a:r>
                        <a:rPr lang="en-US" sz="1000" b="0" kern="1200" dirty="0" err="1">
                          <a:solidFill>
                            <a:schemeClr val="dk1"/>
                          </a:solidFill>
                          <a:effectLst/>
                          <a:latin typeface="+mn-lt"/>
                          <a:ea typeface="+mn-ea"/>
                          <a:cs typeface="+mn-cs"/>
                        </a:rPr>
                        <a:t>maxBins</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Specifies the maximum number of bins used for dividing continuous features and for choosing how to split categorical features. A higher </a:t>
                      </a:r>
                      <a:r>
                        <a:rPr lang="en-US" sz="1000" dirty="0" err="1"/>
                        <a:t>maxBins</a:t>
                      </a:r>
                      <a:r>
                        <a:rPr lang="en-US" sz="1000" b="0" i="0" kern="1200" dirty="0">
                          <a:solidFill>
                            <a:schemeClr val="dk1"/>
                          </a:solidFill>
                          <a:effectLst/>
                          <a:latin typeface="+mn-lt"/>
                          <a:ea typeface="+mn-ea"/>
                          <a:cs typeface="+mn-cs"/>
                        </a:rPr>
                        <a:t> value allows the algorithm to consider more split points and can lead to more accurate models, especially for continuous features. However, increasing </a:t>
                      </a:r>
                      <a:r>
                        <a:rPr lang="en-US" sz="1000" dirty="0" err="1"/>
                        <a:t>maxBins</a:t>
                      </a:r>
                      <a:r>
                        <a:rPr lang="en-US" sz="1000" b="0" i="0" kern="1200" dirty="0">
                          <a:solidFill>
                            <a:schemeClr val="dk1"/>
                          </a:solidFill>
                          <a:effectLst/>
                          <a:latin typeface="+mn-lt"/>
                          <a:ea typeface="+mn-ea"/>
                          <a:cs typeface="+mn-cs"/>
                        </a:rPr>
                        <a:t> also raises computational cost and can lead to overfitting if too high.</a:t>
                      </a:r>
                      <a:endParaRPr lang="en-US" sz="1000" dirty="0"/>
                    </a:p>
                  </a:txBody>
                  <a:tcPr/>
                </a:tc>
                <a:tc>
                  <a:txBody>
                    <a:bodyPr/>
                    <a:lstStyle/>
                    <a:p>
                      <a:r>
                        <a:rPr lang="en-US" sz="1000" b="0" kern="1200" dirty="0">
                          <a:solidFill>
                            <a:schemeClr val="dk1"/>
                          </a:solidFill>
                          <a:effectLst/>
                          <a:latin typeface="+mn-lt"/>
                          <a:ea typeface="+mn-ea"/>
                          <a:cs typeface="+mn-cs"/>
                        </a:rPr>
                        <a:t>[32, 64, 128]</a:t>
                      </a:r>
                    </a:p>
                  </a:txBody>
                  <a:tcPr/>
                </a:tc>
                <a:extLst>
                  <a:ext uri="{0D108BD9-81ED-4DB2-BD59-A6C34878D82A}">
                    <a16:rowId xmlns:a16="http://schemas.microsoft.com/office/drawing/2014/main" val="334247351"/>
                  </a:ext>
                </a:extLst>
              </a:tr>
            </a:tbl>
          </a:graphicData>
        </a:graphic>
      </p:graphicFrame>
      <p:sp>
        <p:nvSpPr>
          <p:cNvPr id="5" name="TextBox 4">
            <a:extLst>
              <a:ext uri="{FF2B5EF4-FFF2-40B4-BE49-F238E27FC236}">
                <a16:creationId xmlns:a16="http://schemas.microsoft.com/office/drawing/2014/main" id="{5FA342A8-6C32-583F-3151-AD85F64CF1F8}"/>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42BE315-2DB9-A2DC-0622-7C7821F28001}"/>
              </a:ext>
            </a:extLst>
          </p:cNvPr>
          <p:cNvGraphicFramePr>
            <a:graphicFrameLocks noGrp="1"/>
          </p:cNvGraphicFramePr>
          <p:nvPr>
            <p:extLst>
              <p:ext uri="{D42A27DB-BD31-4B8C-83A1-F6EECF244321}">
                <p14:modId xmlns:p14="http://schemas.microsoft.com/office/powerpoint/2010/main" val="352096702"/>
              </p:ext>
            </p:extLst>
          </p:nvPr>
        </p:nvGraphicFramePr>
        <p:xfrm>
          <a:off x="2495639" y="4206248"/>
          <a:ext cx="5923574" cy="1397795"/>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746034">
                  <a:extLst>
                    <a:ext uri="{9D8B030D-6E8A-4147-A177-3AD203B41FA5}">
                      <a16:colId xmlns:a16="http://schemas.microsoft.com/office/drawing/2014/main" val="2119242035"/>
                    </a:ext>
                  </a:extLst>
                </a:gridCol>
              </a:tblGrid>
              <a:tr h="279559">
                <a:tc>
                  <a:txBody>
                    <a:bodyPr/>
                    <a:lstStyle/>
                    <a:p>
                      <a:r>
                        <a:rPr lang="en-US" sz="1000" b="0" i="0" kern="1200" dirty="0" err="1">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dirty="0">
                          <a:solidFill>
                            <a:schemeClr val="lt1"/>
                          </a:solidFill>
                          <a:effectLst/>
                          <a:latin typeface="+mn-lt"/>
                          <a:ea typeface="+mn-ea"/>
                          <a:cs typeface="+mn-cs"/>
                        </a:rPr>
                        <a:t>Prediction</a:t>
                      </a:r>
                      <a:endParaRPr lang="en-US" sz="1000" dirty="0"/>
                    </a:p>
                  </a:txBody>
                  <a:tcPr/>
                </a:tc>
                <a:tc>
                  <a:txBody>
                    <a:bodyPr/>
                    <a:lstStyle/>
                    <a:p>
                      <a:r>
                        <a:rPr lang="en-US" sz="1000" b="0" i="0" kern="1200" dirty="0">
                          <a:solidFill>
                            <a:schemeClr val="lt1"/>
                          </a:solidFill>
                          <a:effectLst/>
                          <a:latin typeface="+mn-lt"/>
                          <a:ea typeface="+mn-ea"/>
                          <a:cs typeface="+mn-cs"/>
                        </a:rPr>
                        <a:t>Probability </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DuU2VF7oaOAbe1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[0.4629651372157065,0.5370348627842936]</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a:solidFill>
                            <a:schemeClr val="dk1"/>
                          </a:solidFill>
                          <a:effectLst/>
                          <a:latin typeface="+mn-lt"/>
                          <a:ea typeface="+mn-ea"/>
                          <a:cs typeface="+mn-cs"/>
                        </a:rPr>
                        <a:t>GmutTpKekgtD89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[0.47509089884022854,0.5249091011597715]</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[0.2295385529057427,0.7704614470942572]</a:t>
                      </a:r>
                      <a:endParaRPr lang="en-US" sz="1000" dirty="0"/>
                    </a:p>
                  </a:txBody>
                  <a:tcPr/>
                </a:tc>
                <a:extLst>
                  <a:ext uri="{0D108BD9-81ED-4DB2-BD59-A6C34878D82A}">
                    <a16:rowId xmlns:a16="http://schemas.microsoft.com/office/drawing/2014/main" val="1204018001"/>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[0.3546828136150155,0.6453171863849845]</a:t>
                      </a:r>
                      <a:endParaRPr lang="en-US" sz="1000" dirty="0"/>
                    </a:p>
                  </a:txBody>
                  <a:tcPr/>
                </a:tc>
                <a:extLst>
                  <a:ext uri="{0D108BD9-81ED-4DB2-BD59-A6C34878D82A}">
                    <a16:rowId xmlns:a16="http://schemas.microsoft.com/office/drawing/2014/main" val="2526402814"/>
                  </a:ext>
                </a:extLst>
              </a:tr>
            </a:tbl>
          </a:graphicData>
        </a:graphic>
      </p:graphicFrame>
      <p:sp>
        <p:nvSpPr>
          <p:cNvPr id="7" name="TextBox 6">
            <a:extLst>
              <a:ext uri="{FF2B5EF4-FFF2-40B4-BE49-F238E27FC236}">
                <a16:creationId xmlns:a16="http://schemas.microsoft.com/office/drawing/2014/main" id="{89490B3E-4BE8-1740-86EC-797A79D0049F}"/>
              </a:ext>
            </a:extLst>
          </p:cNvPr>
          <p:cNvSpPr txBox="1"/>
          <p:nvPr/>
        </p:nvSpPr>
        <p:spPr>
          <a:xfrm>
            <a:off x="3936776" y="3135595"/>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311080DF-8DF5-DA81-C8BB-58941DC40FE0}"/>
              </a:ext>
            </a:extLst>
          </p:cNvPr>
          <p:cNvSpPr txBox="1"/>
          <p:nvPr/>
        </p:nvSpPr>
        <p:spPr>
          <a:xfrm>
            <a:off x="3344339" y="3527798"/>
            <a:ext cx="4114331" cy="369332"/>
          </a:xfrm>
          <a:prstGeom prst="rect">
            <a:avLst/>
          </a:prstGeom>
          <a:noFill/>
        </p:spPr>
        <p:txBody>
          <a:bodyPr wrap="none" rtlCol="0">
            <a:spAutoFit/>
          </a:bodyPr>
          <a:lstStyle/>
          <a:p>
            <a:r>
              <a:rPr lang="en-US" b="1" dirty="0"/>
              <a:t>Evaluated Accuracy Post Training: 87.50%</a:t>
            </a:r>
          </a:p>
        </p:txBody>
      </p:sp>
      <p:sp>
        <p:nvSpPr>
          <p:cNvPr id="9" name="TextBox 8">
            <a:extLst>
              <a:ext uri="{FF2B5EF4-FFF2-40B4-BE49-F238E27FC236}">
                <a16:creationId xmlns:a16="http://schemas.microsoft.com/office/drawing/2014/main" id="{F5338F51-F25D-8FA4-CBE7-952173F89E8D}"/>
              </a:ext>
            </a:extLst>
          </p:cNvPr>
          <p:cNvSpPr txBox="1"/>
          <p:nvPr/>
        </p:nvSpPr>
        <p:spPr>
          <a:xfrm>
            <a:off x="4953121" y="3887097"/>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AD892944-68F7-C6D5-FA1F-643E98342639}"/>
              </a:ext>
            </a:extLst>
          </p:cNvPr>
          <p:cNvSpPr txBox="1"/>
          <p:nvPr/>
        </p:nvSpPr>
        <p:spPr>
          <a:xfrm>
            <a:off x="2004789" y="5913161"/>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271CF268-F70D-2B34-7788-601A0C13FEEF}"/>
              </a:ext>
            </a:extLst>
          </p:cNvPr>
          <p:cNvCxnSpPr>
            <a:cxnSpLocks/>
            <a:stCxn id="6" idx="1"/>
            <a:endCxn id="10" idx="1"/>
          </p:cNvCxnSpPr>
          <p:nvPr/>
        </p:nvCxnSpPr>
        <p:spPr>
          <a:xfrm rot="10800000" flipV="1">
            <a:off x="2004789" y="4905145"/>
            <a:ext cx="490850" cy="1331182"/>
          </a:xfrm>
          <a:prstGeom prst="bentConnector3">
            <a:avLst>
              <a:gd name="adj1" fmla="val 14657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4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RANDOM FOREST – REAL TIME TESTING</a:t>
            </a:r>
          </a:p>
        </p:txBody>
      </p:sp>
      <p:sp>
        <p:nvSpPr>
          <p:cNvPr id="12" name="Star: 5 Points 11">
            <a:extLst>
              <a:ext uri="{FF2B5EF4-FFF2-40B4-BE49-F238E27FC236}">
                <a16:creationId xmlns:a16="http://schemas.microsoft.com/office/drawing/2014/main" id="{3C260017-F2BF-8CAC-7045-26DFB8BB1484}"/>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027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TRAINING - TESTING</a:t>
            </a:r>
          </a:p>
        </p:txBody>
      </p:sp>
      <p:sp>
        <p:nvSpPr>
          <p:cNvPr id="2" name="Rectangle 1">
            <a:extLst>
              <a:ext uri="{FF2B5EF4-FFF2-40B4-BE49-F238E27FC236}">
                <a16:creationId xmlns:a16="http://schemas.microsoft.com/office/drawing/2014/main" id="{9D619476-E418-DD8C-0431-9FA98EE4EC05}"/>
              </a:ext>
            </a:extLst>
          </p:cNvPr>
          <p:cNvSpPr/>
          <p:nvPr/>
        </p:nvSpPr>
        <p:spPr>
          <a:xfrm>
            <a:off x="2347643" y="2291776"/>
            <a:ext cx="6592824" cy="30026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94BBCA94-8476-B980-9633-45595ABA732B}"/>
              </a:ext>
            </a:extLst>
          </p:cNvPr>
          <p:cNvGraphicFramePr>
            <a:graphicFrameLocks noGrp="1"/>
          </p:cNvGraphicFramePr>
          <p:nvPr>
            <p:extLst>
              <p:ext uri="{D42A27DB-BD31-4B8C-83A1-F6EECF244321}">
                <p14:modId xmlns:p14="http://schemas.microsoft.com/office/powerpoint/2010/main" val="4051638120"/>
              </p:ext>
            </p:extLst>
          </p:nvPr>
        </p:nvGraphicFramePr>
        <p:xfrm>
          <a:off x="93472" y="838538"/>
          <a:ext cx="10998200" cy="1137920"/>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370840">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370840">
                <a:tc>
                  <a:txBody>
                    <a:bodyPr/>
                    <a:lstStyle/>
                    <a:p>
                      <a:r>
                        <a:rPr lang="en-US" sz="1000" dirty="0" err="1"/>
                        <a:t>regParam</a:t>
                      </a:r>
                      <a:endParaRPr lang="en-US" sz="1000" dirty="0"/>
                    </a:p>
                  </a:txBody>
                  <a:tcPr/>
                </a:tc>
                <a:tc>
                  <a:txBody>
                    <a:bodyPr/>
                    <a:lstStyle/>
                    <a:p>
                      <a:r>
                        <a:rPr lang="en-US" sz="1000" b="0" i="0" kern="1200" dirty="0">
                          <a:solidFill>
                            <a:schemeClr val="dk1"/>
                          </a:solidFill>
                          <a:effectLst/>
                          <a:latin typeface="+mn-lt"/>
                          <a:ea typeface="+mn-ea"/>
                          <a:cs typeface="+mn-cs"/>
                        </a:rPr>
                        <a:t>Controls overfitting by penalizing complexity. A higher value focuses on reducing training errors but can lead to a narrower margin. Conversely, a lower value promotes a wider margin but may increase training misclassifications.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[0.1, 0.01, 0.001]</a:t>
                      </a:r>
                    </a:p>
                  </a:txBody>
                  <a:tcPr/>
                </a:tc>
                <a:extLst>
                  <a:ext uri="{0D108BD9-81ED-4DB2-BD59-A6C34878D82A}">
                    <a16:rowId xmlns:a16="http://schemas.microsoft.com/office/drawing/2014/main" val="1869716531"/>
                  </a:ext>
                </a:extLst>
              </a:tr>
              <a:tr h="370840">
                <a:tc>
                  <a:txBody>
                    <a:bodyPr/>
                    <a:lstStyle/>
                    <a:p>
                      <a:r>
                        <a:rPr lang="en-US" sz="1000" dirty="0" err="1"/>
                        <a:t>maxIter</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Controls how many training epochs the model will be put through.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[10, 20, 50, 100]</a:t>
                      </a:r>
                    </a:p>
                  </a:txBody>
                  <a:tcPr/>
                </a:tc>
                <a:extLst>
                  <a:ext uri="{0D108BD9-81ED-4DB2-BD59-A6C34878D82A}">
                    <a16:rowId xmlns:a16="http://schemas.microsoft.com/office/drawing/2014/main" val="1510124774"/>
                  </a:ext>
                </a:extLst>
              </a:tr>
            </a:tbl>
          </a:graphicData>
        </a:graphic>
      </p:graphicFrame>
      <p:sp>
        <p:nvSpPr>
          <p:cNvPr id="5" name="TextBox 4">
            <a:extLst>
              <a:ext uri="{FF2B5EF4-FFF2-40B4-BE49-F238E27FC236}">
                <a16:creationId xmlns:a16="http://schemas.microsoft.com/office/drawing/2014/main" id="{B85C1EB5-C763-C090-D4DC-B01705B8EFAA}"/>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B9959F44-F72B-A291-AA09-30AA7F0DDB73}"/>
              </a:ext>
            </a:extLst>
          </p:cNvPr>
          <p:cNvGraphicFramePr>
            <a:graphicFrameLocks noGrp="1"/>
          </p:cNvGraphicFramePr>
          <p:nvPr>
            <p:extLst>
              <p:ext uri="{D42A27DB-BD31-4B8C-83A1-F6EECF244321}">
                <p14:modId xmlns:p14="http://schemas.microsoft.com/office/powerpoint/2010/main" val="3944423595"/>
              </p:ext>
            </p:extLst>
          </p:nvPr>
        </p:nvGraphicFramePr>
        <p:xfrm>
          <a:off x="4003802" y="3429000"/>
          <a:ext cx="3177540" cy="1677354"/>
        </p:xfrm>
        <a:graphic>
          <a:graphicData uri="http://schemas.openxmlformats.org/drawingml/2006/table">
            <a:tbl>
              <a:tblPr firstRow="1" bandRow="1">
                <a:tableStyleId>{5C22544A-7EE6-4342-B048-85BDC9FD1C3A}</a:tableStyleId>
              </a:tblPr>
              <a:tblGrid>
                <a:gridCol w="1233805">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extLst>
                  <a:ext uri="{0D108BD9-81ED-4DB2-BD59-A6C34878D82A}">
                    <a16:rowId xmlns:a16="http://schemas.microsoft.com/office/drawing/2014/main" val="3293630400"/>
                  </a:ext>
                </a:extLst>
              </a:tr>
              <a:tr h="279559">
                <a:tc>
                  <a:txBody>
                    <a:bodyPr/>
                    <a:lstStyle/>
                    <a:p>
                      <a:r>
                        <a:rPr lang="en-US" sz="1000" b="0" i="0" kern="1200">
                          <a:solidFill>
                            <a:schemeClr val="dk1"/>
                          </a:solidFill>
                          <a:effectLst/>
                          <a:latin typeface="+mn-lt"/>
                          <a:ea typeface="+mn-ea"/>
                          <a:cs typeface="+mn-cs"/>
                        </a:rPr>
                        <a:t>42e0AXIkESKc6y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291626174"/>
                  </a:ext>
                </a:extLst>
              </a:tr>
              <a:tr h="279559">
                <a:tc>
                  <a:txBody>
                    <a:bodyPr/>
                    <a:lstStyle/>
                    <a:p>
                      <a:r>
                        <a:rPr lang="en-US" sz="1000" b="0" i="0" kern="1200">
                          <a:solidFill>
                            <a:schemeClr val="dk1"/>
                          </a:solidFill>
                          <a:effectLst/>
                          <a:latin typeface="+mn-lt"/>
                          <a:ea typeface="+mn-ea"/>
                          <a:cs typeface="+mn-cs"/>
                        </a:rPr>
                        <a:t>OS6dP0SUxrOJVh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120069145"/>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extLst>
                  <a:ext uri="{0D108BD9-81ED-4DB2-BD59-A6C34878D82A}">
                    <a16:rowId xmlns:a16="http://schemas.microsoft.com/office/drawing/2014/main" val="1204018001"/>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2526402814"/>
                  </a:ext>
                </a:extLst>
              </a:tr>
              <a:tr h="279559">
                <a:tc>
                  <a:txBody>
                    <a:bodyPr/>
                    <a:lstStyle/>
                    <a:p>
                      <a:r>
                        <a:rPr lang="en-US" sz="1000" b="0" i="0" kern="1200" dirty="0" err="1">
                          <a:solidFill>
                            <a:schemeClr val="dk1"/>
                          </a:solidFill>
                          <a:effectLst/>
                          <a:latin typeface="+mn-lt"/>
                          <a:ea typeface="+mn-ea"/>
                          <a:cs typeface="+mn-cs"/>
                        </a:rPr>
                        <a:t>wNsWdbpeld</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0</a:t>
                      </a:r>
                    </a:p>
                  </a:txBody>
                  <a:tcPr/>
                </a:tc>
                <a:tc>
                  <a:txBody>
                    <a:bodyPr/>
                    <a:lstStyle/>
                    <a:p>
                      <a:r>
                        <a:rPr lang="en-US" sz="1000" dirty="0"/>
                        <a:t>1</a:t>
                      </a:r>
                    </a:p>
                  </a:txBody>
                  <a:tcPr/>
                </a:tc>
                <a:extLst>
                  <a:ext uri="{0D108BD9-81ED-4DB2-BD59-A6C34878D82A}">
                    <a16:rowId xmlns:a16="http://schemas.microsoft.com/office/drawing/2014/main" val="1681938098"/>
                  </a:ext>
                </a:extLst>
              </a:tr>
            </a:tbl>
          </a:graphicData>
        </a:graphic>
      </p:graphicFrame>
      <p:sp>
        <p:nvSpPr>
          <p:cNvPr id="7" name="TextBox 6">
            <a:extLst>
              <a:ext uri="{FF2B5EF4-FFF2-40B4-BE49-F238E27FC236}">
                <a16:creationId xmlns:a16="http://schemas.microsoft.com/office/drawing/2014/main" id="{38DE4207-372F-5EAD-9ECB-F9D8CDE609B0}"/>
              </a:ext>
            </a:extLst>
          </p:cNvPr>
          <p:cNvSpPr txBox="1"/>
          <p:nvPr/>
        </p:nvSpPr>
        <p:spPr>
          <a:xfrm>
            <a:off x="4128800" y="2312843"/>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0D52ACB8-89B5-F81A-A3B6-E71FC716D72D}"/>
              </a:ext>
            </a:extLst>
          </p:cNvPr>
          <p:cNvSpPr txBox="1"/>
          <p:nvPr/>
        </p:nvSpPr>
        <p:spPr>
          <a:xfrm>
            <a:off x="3536363" y="2705046"/>
            <a:ext cx="4348370" cy="369332"/>
          </a:xfrm>
          <a:prstGeom prst="rect">
            <a:avLst/>
          </a:prstGeom>
          <a:noFill/>
        </p:spPr>
        <p:txBody>
          <a:bodyPr wrap="none" rtlCol="0">
            <a:spAutoFit/>
          </a:bodyPr>
          <a:lstStyle/>
          <a:p>
            <a:r>
              <a:rPr lang="en-US" b="1" dirty="0"/>
              <a:t>Evaluated Accuracy Post Training: 84.375%</a:t>
            </a:r>
          </a:p>
        </p:txBody>
      </p:sp>
      <p:sp>
        <p:nvSpPr>
          <p:cNvPr id="9" name="TextBox 8">
            <a:extLst>
              <a:ext uri="{FF2B5EF4-FFF2-40B4-BE49-F238E27FC236}">
                <a16:creationId xmlns:a16="http://schemas.microsoft.com/office/drawing/2014/main" id="{14B42FCE-89EE-B3CF-BA25-B449E2F77BC5}"/>
              </a:ext>
            </a:extLst>
          </p:cNvPr>
          <p:cNvSpPr txBox="1"/>
          <p:nvPr/>
        </p:nvSpPr>
        <p:spPr>
          <a:xfrm>
            <a:off x="5145145" y="3064345"/>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C4E7E663-7BB7-33D3-647B-B9E418C18B11}"/>
              </a:ext>
            </a:extLst>
          </p:cNvPr>
          <p:cNvSpPr txBox="1"/>
          <p:nvPr/>
        </p:nvSpPr>
        <p:spPr>
          <a:xfrm>
            <a:off x="2208885" y="5434878"/>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470C5CC1-2950-0BE9-36CA-5F337ECE3D95}"/>
              </a:ext>
            </a:extLst>
          </p:cNvPr>
          <p:cNvCxnSpPr>
            <a:cxnSpLocks/>
            <a:stCxn id="6" idx="1"/>
            <a:endCxn id="10" idx="1"/>
          </p:cNvCxnSpPr>
          <p:nvPr/>
        </p:nvCxnSpPr>
        <p:spPr>
          <a:xfrm rot="10800000" flipV="1">
            <a:off x="2208886" y="4267676"/>
            <a:ext cx="1794917" cy="1490367"/>
          </a:xfrm>
          <a:prstGeom prst="bentConnector3">
            <a:avLst>
              <a:gd name="adj1" fmla="val 11273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96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SUPPORT VECTOR MACHINES – REAL TIME TESTING</a:t>
            </a:r>
          </a:p>
        </p:txBody>
      </p:sp>
      <p:sp>
        <p:nvSpPr>
          <p:cNvPr id="12" name="Star: 5 Points 11">
            <a:extLst>
              <a:ext uri="{FF2B5EF4-FFF2-40B4-BE49-F238E27FC236}">
                <a16:creationId xmlns:a16="http://schemas.microsoft.com/office/drawing/2014/main" id="{6A527854-E05E-6A88-5440-F83004B92BAE}"/>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40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TRAINING - TESTING</a:t>
            </a:r>
          </a:p>
        </p:txBody>
      </p:sp>
      <p:sp>
        <p:nvSpPr>
          <p:cNvPr id="2" name="Rectangle 1">
            <a:extLst>
              <a:ext uri="{FF2B5EF4-FFF2-40B4-BE49-F238E27FC236}">
                <a16:creationId xmlns:a16="http://schemas.microsoft.com/office/drawing/2014/main" id="{6358C435-7676-E937-5E14-F791740C63CE}"/>
              </a:ext>
            </a:extLst>
          </p:cNvPr>
          <p:cNvSpPr/>
          <p:nvPr/>
        </p:nvSpPr>
        <p:spPr>
          <a:xfrm>
            <a:off x="2329836" y="2522062"/>
            <a:ext cx="6592824" cy="250713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F6277438-453D-0EED-9A1B-EF423DB9E92B}"/>
              </a:ext>
            </a:extLst>
          </p:cNvPr>
          <p:cNvGraphicFramePr>
            <a:graphicFrameLocks noGrp="1"/>
          </p:cNvGraphicFramePr>
          <p:nvPr>
            <p:extLst>
              <p:ext uri="{D42A27DB-BD31-4B8C-83A1-F6EECF244321}">
                <p14:modId xmlns:p14="http://schemas.microsoft.com/office/powerpoint/2010/main" val="906013048"/>
              </p:ext>
            </p:extLst>
          </p:nvPr>
        </p:nvGraphicFramePr>
        <p:xfrm>
          <a:off x="127148" y="912570"/>
          <a:ext cx="10998200" cy="1324264"/>
        </p:xfrm>
        <a:graphic>
          <a:graphicData uri="http://schemas.openxmlformats.org/drawingml/2006/table">
            <a:tbl>
              <a:tblPr firstRow="1" bandRow="1">
                <a:tableStyleId>{5C22544A-7EE6-4342-B048-85BDC9FD1C3A}</a:tableStyleId>
              </a:tblPr>
              <a:tblGrid>
                <a:gridCol w="2027544">
                  <a:extLst>
                    <a:ext uri="{9D8B030D-6E8A-4147-A177-3AD203B41FA5}">
                      <a16:colId xmlns:a16="http://schemas.microsoft.com/office/drawing/2014/main" val="3916380246"/>
                    </a:ext>
                  </a:extLst>
                </a:gridCol>
                <a:gridCol w="6537190">
                  <a:extLst>
                    <a:ext uri="{9D8B030D-6E8A-4147-A177-3AD203B41FA5}">
                      <a16:colId xmlns:a16="http://schemas.microsoft.com/office/drawing/2014/main" val="3913540430"/>
                    </a:ext>
                  </a:extLst>
                </a:gridCol>
                <a:gridCol w="2433466">
                  <a:extLst>
                    <a:ext uri="{9D8B030D-6E8A-4147-A177-3AD203B41FA5}">
                      <a16:colId xmlns:a16="http://schemas.microsoft.com/office/drawing/2014/main" val="3558050924"/>
                    </a:ext>
                  </a:extLst>
                </a:gridCol>
              </a:tblGrid>
              <a:tr h="265892">
                <a:tc>
                  <a:txBody>
                    <a:bodyPr/>
                    <a:lstStyle/>
                    <a:p>
                      <a:r>
                        <a:rPr lang="en-US" sz="1000" dirty="0"/>
                        <a:t>Parameter</a:t>
                      </a:r>
                    </a:p>
                  </a:txBody>
                  <a:tcPr/>
                </a:tc>
                <a:tc>
                  <a:txBody>
                    <a:bodyPr/>
                    <a:lstStyle/>
                    <a:p>
                      <a:r>
                        <a:rPr lang="en-US" sz="1000" dirty="0"/>
                        <a:t>Parameter Details</a:t>
                      </a:r>
                    </a:p>
                  </a:txBody>
                  <a:tcPr/>
                </a:tc>
                <a:tc>
                  <a:txBody>
                    <a:bodyPr/>
                    <a:lstStyle/>
                    <a:p>
                      <a:r>
                        <a:rPr lang="en-US" sz="1000" dirty="0"/>
                        <a:t>Hyperparameter tuned options</a:t>
                      </a:r>
                    </a:p>
                  </a:txBody>
                  <a:tcPr/>
                </a:tc>
                <a:extLst>
                  <a:ext uri="{0D108BD9-81ED-4DB2-BD59-A6C34878D82A}">
                    <a16:rowId xmlns:a16="http://schemas.microsoft.com/office/drawing/2014/main" val="715100518"/>
                  </a:ext>
                </a:extLst>
              </a:tr>
              <a:tr h="284103">
                <a:tc>
                  <a:txBody>
                    <a:bodyPr/>
                    <a:lstStyle/>
                    <a:p>
                      <a:r>
                        <a:rPr lang="en-US" sz="1000" b="0" kern="1200" dirty="0" err="1">
                          <a:solidFill>
                            <a:schemeClr val="dk1"/>
                          </a:solidFill>
                          <a:effectLst/>
                          <a:latin typeface="+mn-lt"/>
                          <a:ea typeface="+mn-ea"/>
                          <a:cs typeface="+mn-cs"/>
                        </a:rPr>
                        <a:t>maxDepth</a:t>
                      </a:r>
                      <a:endParaRPr lang="en-US" sz="1000" b="0" kern="1200" dirty="0">
                        <a:solidFill>
                          <a:schemeClr val="dk1"/>
                        </a:solidFill>
                        <a:effectLst/>
                        <a:latin typeface="+mn-lt"/>
                        <a:ea typeface="+mn-ea"/>
                        <a:cs typeface="+mn-cs"/>
                      </a:endParaRPr>
                    </a:p>
                  </a:txBody>
                  <a:tcPr/>
                </a:tc>
                <a:tc>
                  <a:txBody>
                    <a:bodyPr/>
                    <a:lstStyle/>
                    <a:p>
                      <a:r>
                        <a:rPr lang="en-US" sz="1000" b="0" i="0" kern="1200" dirty="0">
                          <a:solidFill>
                            <a:schemeClr val="dk1"/>
                          </a:solidFill>
                          <a:effectLst/>
                          <a:latin typeface="+mn-lt"/>
                          <a:ea typeface="+mn-ea"/>
                          <a:cs typeface="+mn-cs"/>
                        </a:rPr>
                        <a:t>determines the maximum depth of each tree. It controls how complex each individual tree can be. A deeper tree can model more complex patterns but risks overfitting.</a:t>
                      </a:r>
                      <a:endParaRPr lang="en-US" sz="1000" dirty="0"/>
                    </a:p>
                  </a:txBody>
                  <a:tcPr/>
                </a:tc>
                <a:tc>
                  <a:txBody>
                    <a:bodyPr/>
                    <a:lstStyle/>
                    <a:p>
                      <a:r>
                        <a:rPr lang="en-US" sz="1000" b="0" kern="1200" dirty="0">
                          <a:solidFill>
                            <a:schemeClr val="dk1"/>
                          </a:solidFill>
                          <a:effectLst/>
                          <a:latin typeface="+mn-lt"/>
                          <a:ea typeface="+mn-ea"/>
                          <a:cs typeface="+mn-cs"/>
                        </a:rPr>
                        <a:t>[2, 4, 6, 10]</a:t>
                      </a:r>
                    </a:p>
                  </a:txBody>
                  <a:tcPr/>
                </a:tc>
                <a:extLst>
                  <a:ext uri="{0D108BD9-81ED-4DB2-BD59-A6C34878D82A}">
                    <a16:rowId xmlns:a16="http://schemas.microsoft.com/office/drawing/2014/main" val="1869716531"/>
                  </a:ext>
                </a:extLst>
              </a:tr>
              <a:tr h="284103">
                <a:tc>
                  <a:txBody>
                    <a:bodyPr/>
                    <a:lstStyle/>
                    <a:p>
                      <a:r>
                        <a:rPr lang="en-US" sz="1000" b="0" kern="1200" dirty="0" err="1">
                          <a:solidFill>
                            <a:schemeClr val="dk1"/>
                          </a:solidFill>
                          <a:effectLst/>
                          <a:latin typeface="+mn-lt"/>
                          <a:ea typeface="+mn-ea"/>
                          <a:cs typeface="+mn-cs"/>
                        </a:rPr>
                        <a:t>stepSize</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Also known as the learning rate, controls how much each tree contributes to the final model. A smaller </a:t>
                      </a:r>
                      <a:r>
                        <a:rPr lang="en-US" sz="1000" dirty="0" err="1"/>
                        <a:t>stepSize</a:t>
                      </a:r>
                      <a:r>
                        <a:rPr lang="en-US" sz="1000" b="0" i="0" kern="1200" dirty="0">
                          <a:solidFill>
                            <a:schemeClr val="dk1"/>
                          </a:solidFill>
                          <a:effectLst/>
                          <a:latin typeface="+mn-lt"/>
                          <a:ea typeface="+mn-ea"/>
                          <a:cs typeface="+mn-cs"/>
                        </a:rPr>
                        <a:t> means that each tree has a more modest impact, requiring more trees for convergence but often leading to a more robust model.</a:t>
                      </a:r>
                      <a:endParaRPr lang="en-US" sz="1000" dirty="0"/>
                    </a:p>
                  </a:txBody>
                  <a:tcPr/>
                </a:tc>
                <a:tc>
                  <a:txBody>
                    <a:bodyPr/>
                    <a:lstStyle/>
                    <a:p>
                      <a:r>
                        <a:rPr lang="en-US" sz="1000" b="0" kern="1200" dirty="0">
                          <a:solidFill>
                            <a:schemeClr val="dk1"/>
                          </a:solidFill>
                          <a:effectLst/>
                          <a:latin typeface="+mn-lt"/>
                          <a:ea typeface="+mn-ea"/>
                          <a:cs typeface="+mn-cs"/>
                        </a:rPr>
                        <a:t>[0.001, 0.01, 0.1, 0.3]</a:t>
                      </a:r>
                    </a:p>
                  </a:txBody>
                  <a:tcPr/>
                </a:tc>
                <a:extLst>
                  <a:ext uri="{0D108BD9-81ED-4DB2-BD59-A6C34878D82A}">
                    <a16:rowId xmlns:a16="http://schemas.microsoft.com/office/drawing/2014/main" val="1510124774"/>
                  </a:ext>
                </a:extLst>
              </a:tr>
              <a:tr h="265892">
                <a:tc>
                  <a:txBody>
                    <a:bodyPr/>
                    <a:lstStyle/>
                    <a:p>
                      <a:r>
                        <a:rPr lang="en-US" sz="1000" b="0" kern="1200" dirty="0" err="1">
                          <a:solidFill>
                            <a:schemeClr val="dk1"/>
                          </a:solidFill>
                          <a:effectLst/>
                          <a:latin typeface="+mn-lt"/>
                          <a:ea typeface="+mn-ea"/>
                          <a:cs typeface="+mn-cs"/>
                        </a:rPr>
                        <a:t>maxIter</a:t>
                      </a:r>
                      <a:endParaRPr lang="en-US" sz="10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i="0" kern="1200" dirty="0">
                          <a:solidFill>
                            <a:schemeClr val="dk1"/>
                          </a:solidFill>
                          <a:effectLst/>
                          <a:latin typeface="+mn-lt"/>
                          <a:ea typeface="+mn-ea"/>
                          <a:cs typeface="+mn-cs"/>
                        </a:rPr>
                        <a:t>The maximum number of trees to be built.</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kern="1200" dirty="0">
                          <a:solidFill>
                            <a:schemeClr val="dk1"/>
                          </a:solidFill>
                          <a:effectLst/>
                          <a:latin typeface="+mn-lt"/>
                          <a:ea typeface="+mn-ea"/>
                          <a:cs typeface="+mn-cs"/>
                        </a:rPr>
                        <a:t>[20, 50, 70, 100]</a:t>
                      </a:r>
                    </a:p>
                  </a:txBody>
                  <a:tcPr/>
                </a:tc>
                <a:extLst>
                  <a:ext uri="{0D108BD9-81ED-4DB2-BD59-A6C34878D82A}">
                    <a16:rowId xmlns:a16="http://schemas.microsoft.com/office/drawing/2014/main" val="880323014"/>
                  </a:ext>
                </a:extLst>
              </a:tr>
            </a:tbl>
          </a:graphicData>
        </a:graphic>
      </p:graphicFrame>
      <p:sp>
        <p:nvSpPr>
          <p:cNvPr id="5" name="TextBox 4">
            <a:extLst>
              <a:ext uri="{FF2B5EF4-FFF2-40B4-BE49-F238E27FC236}">
                <a16:creationId xmlns:a16="http://schemas.microsoft.com/office/drawing/2014/main" id="{1F5B35CB-98AD-4314-9EF5-D86F8810C927}"/>
              </a:ext>
            </a:extLst>
          </p:cNvPr>
          <p:cNvSpPr txBox="1"/>
          <p:nvPr/>
        </p:nvSpPr>
        <p:spPr>
          <a:xfrm>
            <a:off x="0" y="546505"/>
            <a:ext cx="2415726" cy="369332"/>
          </a:xfrm>
          <a:prstGeom prst="rect">
            <a:avLst/>
          </a:prstGeom>
          <a:noFill/>
        </p:spPr>
        <p:txBody>
          <a:bodyPr wrap="none" rtlCol="0">
            <a:spAutoFit/>
          </a:bodyPr>
          <a:lstStyle/>
          <a:p>
            <a:r>
              <a:rPr lang="en-US" dirty="0"/>
              <a:t>Hyperparameter Tuning</a:t>
            </a:r>
          </a:p>
        </p:txBody>
      </p:sp>
      <p:graphicFrame>
        <p:nvGraphicFramePr>
          <p:cNvPr id="6" name="Table 5">
            <a:extLst>
              <a:ext uri="{FF2B5EF4-FFF2-40B4-BE49-F238E27FC236}">
                <a16:creationId xmlns:a16="http://schemas.microsoft.com/office/drawing/2014/main" id="{0A0D36C9-17F3-75BA-CED5-ABD4F6B42071}"/>
              </a:ext>
            </a:extLst>
          </p:cNvPr>
          <p:cNvGraphicFramePr>
            <a:graphicFrameLocks noGrp="1"/>
          </p:cNvGraphicFramePr>
          <p:nvPr>
            <p:extLst>
              <p:ext uri="{D42A27DB-BD31-4B8C-83A1-F6EECF244321}">
                <p14:modId xmlns:p14="http://schemas.microsoft.com/office/powerpoint/2010/main" val="3135710217"/>
              </p:ext>
            </p:extLst>
          </p:nvPr>
        </p:nvGraphicFramePr>
        <p:xfrm>
          <a:off x="2726460" y="3663963"/>
          <a:ext cx="5933308" cy="1118236"/>
        </p:xfrm>
        <a:graphic>
          <a:graphicData uri="http://schemas.openxmlformats.org/drawingml/2006/table">
            <a:tbl>
              <a:tblPr firstRow="1" bandRow="1">
                <a:tableStyleId>{5C22544A-7EE6-4342-B048-85BDC9FD1C3A}</a:tableStyleId>
              </a:tblPr>
              <a:tblGrid>
                <a:gridCol w="1319530">
                  <a:extLst>
                    <a:ext uri="{9D8B030D-6E8A-4147-A177-3AD203B41FA5}">
                      <a16:colId xmlns:a16="http://schemas.microsoft.com/office/drawing/2014/main" val="3543610679"/>
                    </a:ext>
                  </a:extLst>
                </a:gridCol>
                <a:gridCol w="1205230">
                  <a:extLst>
                    <a:ext uri="{9D8B030D-6E8A-4147-A177-3AD203B41FA5}">
                      <a16:colId xmlns:a16="http://schemas.microsoft.com/office/drawing/2014/main" val="4283225811"/>
                    </a:ext>
                  </a:extLst>
                </a:gridCol>
                <a:gridCol w="738505">
                  <a:extLst>
                    <a:ext uri="{9D8B030D-6E8A-4147-A177-3AD203B41FA5}">
                      <a16:colId xmlns:a16="http://schemas.microsoft.com/office/drawing/2014/main" val="3438980084"/>
                    </a:ext>
                  </a:extLst>
                </a:gridCol>
                <a:gridCol w="2670043">
                  <a:extLst>
                    <a:ext uri="{9D8B030D-6E8A-4147-A177-3AD203B41FA5}">
                      <a16:colId xmlns:a16="http://schemas.microsoft.com/office/drawing/2014/main" val="2856195010"/>
                    </a:ext>
                  </a:extLst>
                </a:gridCol>
              </a:tblGrid>
              <a:tr h="279559">
                <a:tc>
                  <a:txBody>
                    <a:bodyPr/>
                    <a:lstStyle/>
                    <a:p>
                      <a:r>
                        <a:rPr lang="en-US" sz="1000" b="0" i="0" kern="1200">
                          <a:solidFill>
                            <a:schemeClr val="lt1"/>
                          </a:solidFill>
                          <a:effectLst/>
                          <a:latin typeface="+mn-lt"/>
                          <a:ea typeface="+mn-ea"/>
                          <a:cs typeface="+mn-cs"/>
                        </a:rPr>
                        <a:t>Conversation_ID</a:t>
                      </a:r>
                      <a:endParaRPr lang="en-US" sz="1000" dirty="0"/>
                    </a:p>
                  </a:txBody>
                  <a:tcPr/>
                </a:tc>
                <a:tc>
                  <a:txBody>
                    <a:bodyPr/>
                    <a:lstStyle/>
                    <a:p>
                      <a:r>
                        <a:rPr lang="en-US" sz="1000" b="0" i="0" kern="1200" dirty="0" err="1">
                          <a:solidFill>
                            <a:schemeClr val="lt1"/>
                          </a:solidFill>
                          <a:effectLst/>
                          <a:latin typeface="+mn-lt"/>
                          <a:ea typeface="+mn-ea"/>
                          <a:cs typeface="+mn-cs"/>
                        </a:rPr>
                        <a:t>Conversation_Type</a:t>
                      </a:r>
                      <a:endParaRPr lang="en-US" sz="1000" dirty="0"/>
                    </a:p>
                  </a:txBody>
                  <a:tcPr/>
                </a:tc>
                <a:tc>
                  <a:txBody>
                    <a:bodyPr/>
                    <a:lstStyle/>
                    <a:p>
                      <a:r>
                        <a:rPr lang="en-US" sz="1000" b="0" i="0" kern="1200">
                          <a:solidFill>
                            <a:schemeClr val="lt1"/>
                          </a:solidFill>
                          <a:effectLst/>
                          <a:latin typeface="+mn-lt"/>
                          <a:ea typeface="+mn-ea"/>
                          <a:cs typeface="+mn-cs"/>
                        </a:rPr>
                        <a:t>Prediction</a:t>
                      </a:r>
                      <a:endParaRPr lang="en-US" sz="1000" dirty="0"/>
                    </a:p>
                  </a:txBody>
                  <a:tcPr/>
                </a:tc>
                <a:tc>
                  <a:txBody>
                    <a:bodyPr/>
                    <a:lstStyle/>
                    <a:p>
                      <a:r>
                        <a:rPr lang="en-US" sz="1000" dirty="0"/>
                        <a:t>Probability</a:t>
                      </a:r>
                    </a:p>
                  </a:txBody>
                  <a:tcPr/>
                </a:tc>
                <a:extLst>
                  <a:ext uri="{0D108BD9-81ED-4DB2-BD59-A6C34878D82A}">
                    <a16:rowId xmlns:a16="http://schemas.microsoft.com/office/drawing/2014/main" val="3293630400"/>
                  </a:ext>
                </a:extLst>
              </a:tr>
              <a:tr h="279559">
                <a:tc>
                  <a:txBody>
                    <a:bodyPr/>
                    <a:lstStyle/>
                    <a:p>
                      <a:r>
                        <a:rPr lang="en-US" sz="1000" b="0" i="0" kern="1200" dirty="0">
                          <a:solidFill>
                            <a:schemeClr val="dk1"/>
                          </a:solidFill>
                          <a:effectLst/>
                          <a:latin typeface="+mn-lt"/>
                          <a:ea typeface="+mn-ea"/>
                          <a:cs typeface="+mn-cs"/>
                        </a:rPr>
                        <a:t>GtvAWBM9Prc6wo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[0.06304171814689524,0.9369582818531048]</a:t>
                      </a:r>
                      <a:endParaRPr lang="en-US" sz="1000" dirty="0"/>
                    </a:p>
                  </a:txBody>
                  <a:tcPr/>
                </a:tc>
                <a:extLst>
                  <a:ext uri="{0D108BD9-81ED-4DB2-BD59-A6C34878D82A}">
                    <a16:rowId xmlns:a16="http://schemas.microsoft.com/office/drawing/2014/main" val="291626174"/>
                  </a:ext>
                </a:extLst>
              </a:tr>
              <a:tr h="279559">
                <a:tc>
                  <a:txBody>
                    <a:bodyPr/>
                    <a:lstStyle/>
                    <a:p>
                      <a:r>
                        <a:rPr lang="en-US" sz="1000" b="0" i="0" kern="1200" dirty="0" err="1">
                          <a:solidFill>
                            <a:schemeClr val="dk1"/>
                          </a:solidFill>
                          <a:effectLst/>
                          <a:latin typeface="+mn-lt"/>
                          <a:ea typeface="+mn-ea"/>
                          <a:cs typeface="+mn-cs"/>
                        </a:rPr>
                        <a:t>VOwbnpYBzqoBgJ</a:t>
                      </a:r>
                      <a:r>
                        <a:rPr lang="en-US" sz="1000" b="0" i="0" kern="1200" dirty="0">
                          <a:solidFill>
                            <a:schemeClr val="dk1"/>
                          </a:solidFill>
                          <a:effectLst/>
                          <a:latin typeface="+mn-lt"/>
                          <a:ea typeface="+mn-ea"/>
                          <a:cs typeface="+mn-cs"/>
                        </a:rPr>
                        <a:t>    </a:t>
                      </a:r>
                      <a:endParaRPr lang="en-US" sz="1000" dirty="0"/>
                    </a:p>
                  </a:txBody>
                  <a:tcPr/>
                </a:tc>
                <a:tc>
                  <a:txBody>
                    <a:bodyPr/>
                    <a:lstStyle/>
                    <a:p>
                      <a:r>
                        <a:rPr lang="en-US" sz="1000" dirty="0"/>
                        <a:t>1</a:t>
                      </a:r>
                    </a:p>
                  </a:txBody>
                  <a:tcPr/>
                </a:tc>
                <a:tc>
                  <a:txBody>
                    <a:bodyPr/>
                    <a:lstStyle/>
                    <a:p>
                      <a:r>
                        <a:rPr lang="en-US" sz="1000" dirty="0"/>
                        <a:t>0</a:t>
                      </a:r>
                    </a:p>
                  </a:txBody>
                  <a:tcPr/>
                </a:tc>
                <a:tc>
                  <a:txBody>
                    <a:bodyPr/>
                    <a:lstStyle/>
                    <a:p>
                      <a:r>
                        <a:rPr lang="en-US" sz="1000" b="0" i="0" kern="1200" dirty="0">
                          <a:solidFill>
                            <a:schemeClr val="dk1"/>
                          </a:solidFill>
                          <a:effectLst/>
                          <a:latin typeface="+mn-lt"/>
                          <a:ea typeface="+mn-ea"/>
                          <a:cs typeface="+mn-cs"/>
                        </a:rPr>
                        <a:t>[0.711637202104431,0.28836279789556896]</a:t>
                      </a:r>
                      <a:endParaRPr lang="en-US" sz="1000" dirty="0"/>
                    </a:p>
                  </a:txBody>
                  <a:tcPr/>
                </a:tc>
                <a:extLst>
                  <a:ext uri="{0D108BD9-81ED-4DB2-BD59-A6C34878D82A}">
                    <a16:rowId xmlns:a16="http://schemas.microsoft.com/office/drawing/2014/main" val="1120069145"/>
                  </a:ext>
                </a:extLst>
              </a:tr>
              <a:tr h="279559">
                <a:tc>
                  <a:txBody>
                    <a:bodyPr/>
                    <a:lstStyle/>
                    <a:p>
                      <a:r>
                        <a:rPr lang="en-US" sz="1000" b="0" i="0" kern="1200" dirty="0">
                          <a:solidFill>
                            <a:schemeClr val="dk1"/>
                          </a:solidFill>
                          <a:effectLst/>
                          <a:latin typeface="+mn-lt"/>
                          <a:ea typeface="+mn-ea"/>
                          <a:cs typeface="+mn-cs"/>
                        </a:rPr>
                        <a:t>Yaf8GGeBAPDBer  </a:t>
                      </a:r>
                      <a:endParaRPr lang="en-US" sz="1000" dirty="0"/>
                    </a:p>
                  </a:txBody>
                  <a:tcPr/>
                </a:tc>
                <a:tc>
                  <a:txBody>
                    <a:bodyPr/>
                    <a:lstStyle/>
                    <a:p>
                      <a:r>
                        <a:rPr lang="en-US" sz="1000" dirty="0"/>
                        <a:t>0</a:t>
                      </a:r>
                    </a:p>
                  </a:txBody>
                  <a:tcPr/>
                </a:tc>
                <a:tc>
                  <a:txBody>
                    <a:bodyPr/>
                    <a:lstStyle/>
                    <a:p>
                      <a:r>
                        <a:rPr lang="en-US" sz="1000" dirty="0"/>
                        <a:t>1</a:t>
                      </a:r>
                    </a:p>
                  </a:txBody>
                  <a:tcPr/>
                </a:tc>
                <a:tc>
                  <a:txBody>
                    <a:bodyPr/>
                    <a:lstStyle/>
                    <a:p>
                      <a:r>
                        <a:rPr lang="en-US" sz="1000" b="0" i="0" kern="1200" dirty="0">
                          <a:solidFill>
                            <a:schemeClr val="dk1"/>
                          </a:solidFill>
                          <a:effectLst/>
                          <a:latin typeface="+mn-lt"/>
                          <a:ea typeface="+mn-ea"/>
                          <a:cs typeface="+mn-cs"/>
                        </a:rPr>
                        <a:t>[0.0893577108370067,0.9106422891629933]</a:t>
                      </a:r>
                      <a:endParaRPr lang="en-US" sz="1000" dirty="0"/>
                    </a:p>
                  </a:txBody>
                  <a:tcPr/>
                </a:tc>
                <a:extLst>
                  <a:ext uri="{0D108BD9-81ED-4DB2-BD59-A6C34878D82A}">
                    <a16:rowId xmlns:a16="http://schemas.microsoft.com/office/drawing/2014/main" val="1204018001"/>
                  </a:ext>
                </a:extLst>
              </a:tr>
            </a:tbl>
          </a:graphicData>
        </a:graphic>
      </p:graphicFrame>
      <p:sp>
        <p:nvSpPr>
          <p:cNvPr id="7" name="TextBox 6">
            <a:extLst>
              <a:ext uri="{FF2B5EF4-FFF2-40B4-BE49-F238E27FC236}">
                <a16:creationId xmlns:a16="http://schemas.microsoft.com/office/drawing/2014/main" id="{15E930A2-7EAB-354F-29AF-0A970FBDFF4D}"/>
              </a:ext>
            </a:extLst>
          </p:cNvPr>
          <p:cNvSpPr txBox="1"/>
          <p:nvPr/>
        </p:nvSpPr>
        <p:spPr>
          <a:xfrm>
            <a:off x="4110993" y="2543129"/>
            <a:ext cx="2858731" cy="369332"/>
          </a:xfrm>
          <a:prstGeom prst="rect">
            <a:avLst/>
          </a:prstGeom>
          <a:noFill/>
        </p:spPr>
        <p:txBody>
          <a:bodyPr wrap="none" rtlCol="0">
            <a:spAutoFit/>
          </a:bodyPr>
          <a:lstStyle/>
          <a:p>
            <a:r>
              <a:rPr lang="en-US" b="1" dirty="0"/>
              <a:t>Training - Evaluation Results</a:t>
            </a:r>
          </a:p>
        </p:txBody>
      </p:sp>
      <p:sp>
        <p:nvSpPr>
          <p:cNvPr id="8" name="TextBox 7">
            <a:extLst>
              <a:ext uri="{FF2B5EF4-FFF2-40B4-BE49-F238E27FC236}">
                <a16:creationId xmlns:a16="http://schemas.microsoft.com/office/drawing/2014/main" id="{2F3D3F9F-3D3F-892B-707B-1F536014DF7B}"/>
              </a:ext>
            </a:extLst>
          </p:cNvPr>
          <p:cNvSpPr txBox="1"/>
          <p:nvPr/>
        </p:nvSpPr>
        <p:spPr>
          <a:xfrm>
            <a:off x="3518556" y="2935332"/>
            <a:ext cx="4231351" cy="369332"/>
          </a:xfrm>
          <a:prstGeom prst="rect">
            <a:avLst/>
          </a:prstGeom>
          <a:noFill/>
        </p:spPr>
        <p:txBody>
          <a:bodyPr wrap="none" rtlCol="0">
            <a:spAutoFit/>
          </a:bodyPr>
          <a:lstStyle/>
          <a:p>
            <a:r>
              <a:rPr lang="en-US" b="1" dirty="0"/>
              <a:t>Evaluated Accuracy Post Training: 90.625%</a:t>
            </a:r>
          </a:p>
        </p:txBody>
      </p:sp>
      <p:sp>
        <p:nvSpPr>
          <p:cNvPr id="9" name="TextBox 8">
            <a:extLst>
              <a:ext uri="{FF2B5EF4-FFF2-40B4-BE49-F238E27FC236}">
                <a16:creationId xmlns:a16="http://schemas.microsoft.com/office/drawing/2014/main" id="{AC4A1110-68BC-323F-4193-E62456275C64}"/>
              </a:ext>
            </a:extLst>
          </p:cNvPr>
          <p:cNvSpPr txBox="1"/>
          <p:nvPr/>
        </p:nvSpPr>
        <p:spPr>
          <a:xfrm>
            <a:off x="5127338" y="3294631"/>
            <a:ext cx="1034386" cy="369332"/>
          </a:xfrm>
          <a:prstGeom prst="rect">
            <a:avLst/>
          </a:prstGeom>
          <a:noFill/>
        </p:spPr>
        <p:txBody>
          <a:bodyPr wrap="none" rtlCol="0">
            <a:spAutoFit/>
          </a:bodyPr>
          <a:lstStyle/>
          <a:p>
            <a:r>
              <a:rPr lang="en-US" b="1" dirty="0"/>
              <a:t>Mistakes</a:t>
            </a:r>
          </a:p>
        </p:txBody>
      </p:sp>
      <p:sp>
        <p:nvSpPr>
          <p:cNvPr id="10" name="TextBox 9">
            <a:extLst>
              <a:ext uri="{FF2B5EF4-FFF2-40B4-BE49-F238E27FC236}">
                <a16:creationId xmlns:a16="http://schemas.microsoft.com/office/drawing/2014/main" id="{628CF836-38FF-1674-6109-E9D369E8CE71}"/>
              </a:ext>
            </a:extLst>
          </p:cNvPr>
          <p:cNvSpPr txBox="1"/>
          <p:nvPr/>
        </p:nvSpPr>
        <p:spPr>
          <a:xfrm>
            <a:off x="2191078" y="5665164"/>
            <a:ext cx="3839830" cy="646331"/>
          </a:xfrm>
          <a:prstGeom prst="rect">
            <a:avLst/>
          </a:prstGeom>
          <a:noFill/>
        </p:spPr>
        <p:txBody>
          <a:bodyPr wrap="square" rtlCol="0">
            <a:spAutoFit/>
          </a:bodyPr>
          <a:lstStyle/>
          <a:p>
            <a:r>
              <a:rPr lang="en-US" sz="1200" b="1" dirty="0">
                <a:solidFill>
                  <a:srgbClr val="FF0000"/>
                </a:solidFill>
                <a:effectLst>
                  <a:outerShdw blurRad="38100" dist="38100" dir="2700000" algn="tl">
                    <a:srgbClr val="000000">
                      <a:alpha val="43137"/>
                    </a:srgbClr>
                  </a:outerShdw>
                </a:effectLst>
              </a:rPr>
              <a:t>You may see the relevant conversations in the /Data/</a:t>
            </a:r>
            <a:r>
              <a:rPr lang="en-US" sz="1200" b="1" dirty="0" err="1">
                <a:solidFill>
                  <a:srgbClr val="FF0000"/>
                </a:solidFill>
                <a:effectLst>
                  <a:outerShdw blurRad="38100" dist="38100" dir="2700000" algn="tl">
                    <a:srgbClr val="000000">
                      <a:alpha val="43137"/>
                    </a:srgbClr>
                  </a:outerShdw>
                </a:effectLst>
              </a:rPr>
              <a:t>Custom_Datasets</a:t>
            </a:r>
            <a:r>
              <a:rPr lang="en-US" sz="1200" b="1" dirty="0">
                <a:solidFill>
                  <a:srgbClr val="FF0000"/>
                </a:solidFill>
                <a:effectLst>
                  <a:outerShdw blurRad="38100" dist="38100" dir="2700000" algn="tl">
                    <a:srgbClr val="000000">
                      <a:alpha val="43137"/>
                    </a:srgbClr>
                  </a:outerShdw>
                </a:effectLst>
              </a:rPr>
              <a:t>/conversation_datasets_GPT.csv in the GitHub repository</a:t>
            </a:r>
          </a:p>
        </p:txBody>
      </p:sp>
      <p:cxnSp>
        <p:nvCxnSpPr>
          <p:cNvPr id="11" name="Connector: Elbow 10">
            <a:extLst>
              <a:ext uri="{FF2B5EF4-FFF2-40B4-BE49-F238E27FC236}">
                <a16:creationId xmlns:a16="http://schemas.microsoft.com/office/drawing/2014/main" id="{D24F7894-4F92-227D-F46C-8BD0419176BE}"/>
              </a:ext>
            </a:extLst>
          </p:cNvPr>
          <p:cNvCxnSpPr>
            <a:cxnSpLocks/>
            <a:stCxn id="6" idx="1"/>
            <a:endCxn id="10" idx="1"/>
          </p:cNvCxnSpPr>
          <p:nvPr/>
        </p:nvCxnSpPr>
        <p:spPr>
          <a:xfrm rot="10800000" flipV="1">
            <a:off x="2191078" y="4223080"/>
            <a:ext cx="535382" cy="1765249"/>
          </a:xfrm>
          <a:prstGeom prst="bentConnector3">
            <a:avLst>
              <a:gd name="adj1" fmla="val 14269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2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GRADIENT BOOSTED TREES – REAL TIME TESTING</a:t>
            </a:r>
          </a:p>
        </p:txBody>
      </p:sp>
      <p:sp>
        <p:nvSpPr>
          <p:cNvPr id="12" name="Star: 5 Points 11">
            <a:extLst>
              <a:ext uri="{FF2B5EF4-FFF2-40B4-BE49-F238E27FC236}">
                <a16:creationId xmlns:a16="http://schemas.microsoft.com/office/drawing/2014/main" id="{C227821A-923F-7634-77C4-C1530C2834D8}"/>
              </a:ext>
            </a:extLst>
          </p:cNvPr>
          <p:cNvSpPr/>
          <p:nvPr/>
        </p:nvSpPr>
        <p:spPr>
          <a:xfrm>
            <a:off x="3858768" y="2112264"/>
            <a:ext cx="4151376" cy="309981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056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E8D649-1F0D-84C9-F828-2683778BF055}"/>
              </a:ext>
            </a:extLst>
          </p:cNvPr>
          <p:cNvSpPr/>
          <p:nvPr/>
        </p:nvSpPr>
        <p:spPr>
          <a:xfrm>
            <a:off x="4626629" y="495788"/>
            <a:ext cx="6950523" cy="1277273"/>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603AFF-4F03-CBC7-8768-9B26C92DC9AA}"/>
              </a:ext>
            </a:extLst>
          </p:cNvPr>
          <p:cNvSpPr/>
          <p:nvPr/>
        </p:nvSpPr>
        <p:spPr>
          <a:xfrm>
            <a:off x="118872" y="495788"/>
            <a:ext cx="4388885" cy="209398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378C9A4-2C0E-C7DD-2282-A487D7E3DB28}"/>
              </a:ext>
            </a:extLst>
          </p:cNvPr>
          <p:cNvSpPr txBox="1"/>
          <p:nvPr/>
        </p:nvSpPr>
        <p:spPr>
          <a:xfrm>
            <a:off x="0" y="0"/>
            <a:ext cx="12192000" cy="523220"/>
          </a:xfrm>
          <a:prstGeom prst="rect">
            <a:avLst/>
          </a:prstGeom>
          <a:noFill/>
        </p:spPr>
        <p:txBody>
          <a:bodyPr wrap="square" rtlCol="0">
            <a:spAutoFit/>
          </a:bodyPr>
          <a:lstStyle/>
          <a:p>
            <a:r>
              <a:rPr lang="en-US" sz="2800" dirty="0"/>
              <a:t>NEURAL NETWORK – TRAINING - TESTING</a:t>
            </a:r>
          </a:p>
        </p:txBody>
      </p:sp>
      <p:sp>
        <p:nvSpPr>
          <p:cNvPr id="2" name="TextBox 1">
            <a:extLst>
              <a:ext uri="{FF2B5EF4-FFF2-40B4-BE49-F238E27FC236}">
                <a16:creationId xmlns:a16="http://schemas.microsoft.com/office/drawing/2014/main" id="{7D25441B-02A1-8BAD-9819-73D751DA060A}"/>
              </a:ext>
            </a:extLst>
          </p:cNvPr>
          <p:cNvSpPr txBox="1"/>
          <p:nvPr/>
        </p:nvSpPr>
        <p:spPr>
          <a:xfrm>
            <a:off x="332275" y="2220444"/>
            <a:ext cx="4348370" cy="369332"/>
          </a:xfrm>
          <a:prstGeom prst="rect">
            <a:avLst/>
          </a:prstGeom>
          <a:noFill/>
        </p:spPr>
        <p:txBody>
          <a:bodyPr wrap="none" rtlCol="0">
            <a:spAutoFit/>
          </a:bodyPr>
          <a:lstStyle/>
          <a:p>
            <a:r>
              <a:rPr lang="en-US" b="1" dirty="0"/>
              <a:t>Evaluated Accuracy Post Training: 84.375%</a:t>
            </a:r>
          </a:p>
        </p:txBody>
      </p:sp>
      <p:sp>
        <p:nvSpPr>
          <p:cNvPr id="5" name="TextBox 4">
            <a:extLst>
              <a:ext uri="{FF2B5EF4-FFF2-40B4-BE49-F238E27FC236}">
                <a16:creationId xmlns:a16="http://schemas.microsoft.com/office/drawing/2014/main" id="{29794FC4-C4F1-B713-A6D2-6AD33DFDFB5B}"/>
              </a:ext>
            </a:extLst>
          </p:cNvPr>
          <p:cNvSpPr txBox="1"/>
          <p:nvPr/>
        </p:nvSpPr>
        <p:spPr>
          <a:xfrm>
            <a:off x="180022" y="604617"/>
            <a:ext cx="4266584" cy="1615827"/>
          </a:xfrm>
          <a:prstGeom prst="rect">
            <a:avLst/>
          </a:prstGeom>
          <a:noFill/>
        </p:spPr>
        <p:txBody>
          <a:bodyPr wrap="square">
            <a:spAutoFit/>
          </a:bodyPr>
          <a:lstStyle/>
          <a:p>
            <a:r>
              <a:rPr lang="en-US" sz="1100" b="0" dirty="0">
                <a:effectLst/>
              </a:rPr>
              <a:t># Neural network structure</a:t>
            </a:r>
          </a:p>
          <a:p>
            <a:r>
              <a:rPr lang="en-US" sz="1100" b="0" dirty="0">
                <a:effectLst/>
              </a:rPr>
              <a:t>model = </a:t>
            </a:r>
            <a:r>
              <a:rPr lang="en-US" sz="1100" b="1" dirty="0">
                <a:effectLst/>
              </a:rPr>
              <a:t>Sequential</a:t>
            </a:r>
            <a:r>
              <a:rPr lang="en-US" sz="1100" b="0" dirty="0">
                <a:effectLst/>
              </a:rPr>
              <a:t>([</a:t>
            </a:r>
          </a:p>
          <a:p>
            <a:r>
              <a:rPr lang="en-US" sz="1100" b="0" dirty="0">
                <a:effectLst/>
              </a:rPr>
              <a:t>    </a:t>
            </a:r>
            <a:r>
              <a:rPr lang="en-US" sz="1100" b="1" dirty="0">
                <a:effectLst/>
              </a:rPr>
              <a:t>Dense</a:t>
            </a:r>
            <a:r>
              <a:rPr lang="en-US" sz="1100" b="0" dirty="0">
                <a:effectLst/>
              </a:rPr>
              <a:t>(64, activation='</a:t>
            </a:r>
            <a:r>
              <a:rPr lang="en-US" sz="1100" b="0" dirty="0" err="1">
                <a:effectLst/>
              </a:rPr>
              <a:t>relu</a:t>
            </a:r>
            <a:r>
              <a:rPr lang="en-US" sz="1100" b="0" dirty="0">
                <a:effectLst/>
              </a:rPr>
              <a:t>', </a:t>
            </a:r>
            <a:r>
              <a:rPr lang="en-US" sz="1100" b="0" dirty="0" err="1">
                <a:effectLst/>
              </a:rPr>
              <a:t>input_shape</a:t>
            </a:r>
            <a:r>
              <a:rPr lang="en-US" sz="1100" b="0" dirty="0">
                <a:effectLst/>
              </a:rPr>
              <a:t>=(36,)),  </a:t>
            </a:r>
          </a:p>
          <a:p>
            <a:r>
              <a:rPr lang="en-US" sz="1100" b="0" dirty="0">
                <a:effectLst/>
              </a:rPr>
              <a:t>    </a:t>
            </a:r>
            <a:r>
              <a:rPr lang="en-US" sz="1100" b="1" dirty="0">
                <a:effectLst/>
              </a:rPr>
              <a:t>Dropout</a:t>
            </a:r>
            <a:r>
              <a:rPr lang="en-US" sz="1100" b="0" dirty="0">
                <a:effectLst/>
              </a:rPr>
              <a:t>(0.5),  # Dropout layer to prevent overfitting</a:t>
            </a:r>
          </a:p>
          <a:p>
            <a:r>
              <a:rPr lang="en-US" sz="1100" b="0" dirty="0">
                <a:effectLst/>
              </a:rPr>
              <a:t>    </a:t>
            </a:r>
            <a:r>
              <a:rPr lang="en-US" sz="1100" b="1" dirty="0">
                <a:effectLst/>
              </a:rPr>
              <a:t>Dense</a:t>
            </a:r>
            <a:r>
              <a:rPr lang="en-US" sz="1100" b="0" dirty="0">
                <a:effectLst/>
              </a:rPr>
              <a:t>(32, activation='</a:t>
            </a:r>
            <a:r>
              <a:rPr lang="en-US" sz="1100" b="0" dirty="0" err="1">
                <a:effectLst/>
              </a:rPr>
              <a:t>relu</a:t>
            </a:r>
            <a:r>
              <a:rPr lang="en-US" sz="1100" b="0" dirty="0">
                <a:effectLst/>
              </a:rPr>
              <a:t>'), </a:t>
            </a:r>
          </a:p>
          <a:p>
            <a:r>
              <a:rPr lang="en-US" sz="1100" b="0" dirty="0">
                <a:effectLst/>
              </a:rPr>
              <a:t>    </a:t>
            </a:r>
            <a:r>
              <a:rPr lang="en-US" sz="1100" b="1" dirty="0">
                <a:effectLst/>
              </a:rPr>
              <a:t>Dropout</a:t>
            </a:r>
            <a:r>
              <a:rPr lang="en-US" sz="1100" b="0" dirty="0">
                <a:effectLst/>
              </a:rPr>
              <a:t>(0.1),</a:t>
            </a:r>
          </a:p>
          <a:p>
            <a:r>
              <a:rPr lang="en-US" sz="1100" b="0" dirty="0">
                <a:effectLst/>
              </a:rPr>
              <a:t>    </a:t>
            </a:r>
            <a:r>
              <a:rPr lang="en-US" sz="1100" b="1" dirty="0">
                <a:effectLst/>
              </a:rPr>
              <a:t>Dense</a:t>
            </a:r>
            <a:r>
              <a:rPr lang="en-US" sz="1100" b="0" dirty="0">
                <a:effectLst/>
              </a:rPr>
              <a:t>(16, activation='</a:t>
            </a:r>
            <a:r>
              <a:rPr lang="en-US" sz="1100" b="0" dirty="0" err="1">
                <a:effectLst/>
              </a:rPr>
              <a:t>relu</a:t>
            </a:r>
            <a:r>
              <a:rPr lang="en-US" sz="1100" b="0" dirty="0">
                <a:effectLst/>
              </a:rPr>
              <a:t>'),</a:t>
            </a:r>
          </a:p>
          <a:p>
            <a:r>
              <a:rPr lang="en-US" sz="1100" b="0" dirty="0">
                <a:effectLst/>
              </a:rPr>
              <a:t>    </a:t>
            </a:r>
            <a:r>
              <a:rPr lang="en-US" sz="1100" b="1" dirty="0">
                <a:effectLst/>
              </a:rPr>
              <a:t>Dense</a:t>
            </a:r>
            <a:r>
              <a:rPr lang="en-US" sz="1100" b="0" dirty="0">
                <a:effectLst/>
              </a:rPr>
              <a:t>(1, activation='sigmoid')  # Output layer for binary classification</a:t>
            </a:r>
          </a:p>
          <a:p>
            <a:r>
              <a:rPr lang="en-US" sz="1100" b="0" dirty="0">
                <a:effectLst/>
              </a:rPr>
              <a:t>])</a:t>
            </a:r>
          </a:p>
        </p:txBody>
      </p:sp>
      <p:sp>
        <p:nvSpPr>
          <p:cNvPr id="9" name="TextBox 8">
            <a:extLst>
              <a:ext uri="{FF2B5EF4-FFF2-40B4-BE49-F238E27FC236}">
                <a16:creationId xmlns:a16="http://schemas.microsoft.com/office/drawing/2014/main" id="{A402DEF9-029B-7F2E-08F0-CD5A7B1E491B}"/>
              </a:ext>
            </a:extLst>
          </p:cNvPr>
          <p:cNvSpPr txBox="1"/>
          <p:nvPr/>
        </p:nvSpPr>
        <p:spPr>
          <a:xfrm>
            <a:off x="4302368" y="2716232"/>
            <a:ext cx="2920864" cy="369332"/>
          </a:xfrm>
          <a:prstGeom prst="rect">
            <a:avLst/>
          </a:prstGeom>
          <a:noFill/>
        </p:spPr>
        <p:txBody>
          <a:bodyPr wrap="none" rtlCol="0">
            <a:spAutoFit/>
          </a:bodyPr>
          <a:lstStyle/>
          <a:p>
            <a:r>
              <a:rPr lang="en-US" dirty="0"/>
              <a:t>TRAINING - TESTING RESULTS</a:t>
            </a:r>
          </a:p>
        </p:txBody>
      </p:sp>
      <p:pic>
        <p:nvPicPr>
          <p:cNvPr id="11" name="Picture 10">
            <a:extLst>
              <a:ext uri="{FF2B5EF4-FFF2-40B4-BE49-F238E27FC236}">
                <a16:creationId xmlns:a16="http://schemas.microsoft.com/office/drawing/2014/main" id="{75B13543-DF29-7D9E-CBC6-F6FE37EC2ABD}"/>
              </a:ext>
            </a:extLst>
          </p:cNvPr>
          <p:cNvPicPr>
            <a:picLocks noChangeAspect="1"/>
          </p:cNvPicPr>
          <p:nvPr/>
        </p:nvPicPr>
        <p:blipFill>
          <a:blip r:embed="rId2"/>
          <a:stretch>
            <a:fillRect/>
          </a:stretch>
        </p:blipFill>
        <p:spPr>
          <a:xfrm>
            <a:off x="2107926" y="3085564"/>
            <a:ext cx="7287768" cy="3621800"/>
          </a:xfrm>
          <a:prstGeom prst="rect">
            <a:avLst/>
          </a:prstGeom>
          <a:ln w="57150">
            <a:solidFill>
              <a:schemeClr val="tx1"/>
            </a:solidFill>
          </a:ln>
        </p:spPr>
      </p:pic>
      <p:sp>
        <p:nvSpPr>
          <p:cNvPr id="13" name="TextBox 12">
            <a:extLst>
              <a:ext uri="{FF2B5EF4-FFF2-40B4-BE49-F238E27FC236}">
                <a16:creationId xmlns:a16="http://schemas.microsoft.com/office/drawing/2014/main" id="{7B3CD7C6-522D-D684-74EF-E422D8BAE6CF}"/>
              </a:ext>
            </a:extLst>
          </p:cNvPr>
          <p:cNvSpPr txBox="1"/>
          <p:nvPr/>
        </p:nvSpPr>
        <p:spPr>
          <a:xfrm>
            <a:off x="4680644" y="483179"/>
            <a:ext cx="6950523" cy="1277273"/>
          </a:xfrm>
          <a:prstGeom prst="rect">
            <a:avLst/>
          </a:prstGeom>
          <a:noFill/>
        </p:spPr>
        <p:txBody>
          <a:bodyPr wrap="square">
            <a:spAutoFit/>
          </a:bodyPr>
          <a:lstStyle/>
          <a:p>
            <a:r>
              <a:rPr lang="en-US" sz="1100" b="0" dirty="0">
                <a:effectLst/>
              </a:rPr>
              <a:t># early stopping callback</a:t>
            </a:r>
          </a:p>
          <a:p>
            <a:r>
              <a:rPr lang="en-US" sz="1100" b="0" dirty="0" err="1">
                <a:effectLst/>
              </a:rPr>
              <a:t>early_stopping</a:t>
            </a:r>
            <a:r>
              <a:rPr lang="en-US" sz="1100" b="0" dirty="0">
                <a:effectLst/>
              </a:rPr>
              <a:t> = EarlyStopping(</a:t>
            </a:r>
          </a:p>
          <a:p>
            <a:r>
              <a:rPr lang="en-US" sz="1100" b="0" dirty="0">
                <a:effectLst/>
              </a:rPr>
              <a:t>    </a:t>
            </a:r>
            <a:r>
              <a:rPr lang="en-US" sz="1100" b="1" dirty="0">
                <a:effectLst/>
              </a:rPr>
              <a:t>monitor</a:t>
            </a:r>
            <a:r>
              <a:rPr lang="en-US" sz="1100" b="0" dirty="0">
                <a:effectLst/>
              </a:rPr>
              <a:t>='</a:t>
            </a:r>
            <a:r>
              <a:rPr lang="en-US" sz="1100" b="0" dirty="0" err="1">
                <a:effectLst/>
              </a:rPr>
              <a:t>val_loss</a:t>
            </a:r>
            <a:r>
              <a:rPr lang="en-US" sz="1100" b="0" dirty="0">
                <a:effectLst/>
              </a:rPr>
              <a:t>',     # Monitor the validation loss</a:t>
            </a:r>
          </a:p>
          <a:p>
            <a:r>
              <a:rPr lang="en-US" sz="1100" b="0" dirty="0">
                <a:effectLst/>
              </a:rPr>
              <a:t>    </a:t>
            </a:r>
            <a:r>
              <a:rPr lang="en-US" sz="1100" b="1" dirty="0">
                <a:effectLst/>
              </a:rPr>
              <a:t>patience</a:t>
            </a:r>
            <a:r>
              <a:rPr lang="en-US" sz="1100" b="0" dirty="0">
                <a:effectLst/>
              </a:rPr>
              <a:t>=10,            # Number of epochs with no improvement after which training will be stopped</a:t>
            </a:r>
          </a:p>
          <a:p>
            <a:r>
              <a:rPr lang="en-US" sz="1100" b="0" dirty="0">
                <a:effectLst/>
              </a:rPr>
              <a:t>    </a:t>
            </a:r>
            <a:r>
              <a:rPr lang="en-US" sz="1100" b="1" dirty="0">
                <a:effectLst/>
              </a:rPr>
              <a:t>verbose</a:t>
            </a:r>
            <a:r>
              <a:rPr lang="en-US" sz="1100" b="0" dirty="0">
                <a:effectLst/>
              </a:rPr>
              <a:t>=1,              # Verbosity mode</a:t>
            </a:r>
          </a:p>
          <a:p>
            <a:r>
              <a:rPr lang="en-US" sz="1100" b="0" dirty="0">
                <a:effectLst/>
              </a:rPr>
              <a:t>    </a:t>
            </a:r>
            <a:r>
              <a:rPr lang="en-US" sz="1100" b="1" dirty="0" err="1">
                <a:effectLst/>
              </a:rPr>
              <a:t>restore</a:t>
            </a:r>
            <a:r>
              <a:rPr lang="en-US" sz="1100" b="0" dirty="0" err="1">
                <a:effectLst/>
              </a:rPr>
              <a:t>_</a:t>
            </a:r>
            <a:r>
              <a:rPr lang="en-US" sz="1100" b="1" dirty="0" err="1">
                <a:effectLst/>
              </a:rPr>
              <a:t>best</a:t>
            </a:r>
            <a:r>
              <a:rPr lang="en-US" sz="1100" b="0" dirty="0" err="1">
                <a:effectLst/>
              </a:rPr>
              <a:t>_</a:t>
            </a:r>
            <a:r>
              <a:rPr lang="en-US" sz="1100" b="1" dirty="0" err="1">
                <a:effectLst/>
              </a:rPr>
              <a:t>weights</a:t>
            </a:r>
            <a:r>
              <a:rPr lang="en-US" sz="1100" b="0" dirty="0">
                <a:effectLst/>
              </a:rPr>
              <a:t>=True  # Restore model weights from the epoch with the best value of the monitored quantity</a:t>
            </a:r>
          </a:p>
          <a:p>
            <a:r>
              <a:rPr lang="en-US" sz="1100" b="0" dirty="0">
                <a:effectLst/>
              </a:rPr>
              <a:t>)</a:t>
            </a:r>
          </a:p>
        </p:txBody>
      </p:sp>
      <p:sp>
        <p:nvSpPr>
          <p:cNvPr id="15" name="TextBox 14">
            <a:extLst>
              <a:ext uri="{FF2B5EF4-FFF2-40B4-BE49-F238E27FC236}">
                <a16:creationId xmlns:a16="http://schemas.microsoft.com/office/drawing/2014/main" id="{F45AC390-BE7E-E535-7AB9-A2CED1EFFAE5}"/>
              </a:ext>
            </a:extLst>
          </p:cNvPr>
          <p:cNvSpPr txBox="1"/>
          <p:nvPr/>
        </p:nvSpPr>
        <p:spPr>
          <a:xfrm>
            <a:off x="4598859" y="1801600"/>
            <a:ext cx="6611678" cy="830997"/>
          </a:xfrm>
          <a:prstGeom prst="rect">
            <a:avLst/>
          </a:prstGeom>
          <a:noFill/>
        </p:spPr>
        <p:txBody>
          <a:bodyPr wrap="square" rtlCol="0">
            <a:spAutoFit/>
          </a:bodyPr>
          <a:lstStyle/>
          <a:p>
            <a:r>
              <a:rPr lang="en-US" sz="1600" b="1" dirty="0"/>
              <a:t>The training stopped at epoch 51 which is 10 epochs after the validation loss reached its bottom peak. This happened thanks to the above </a:t>
            </a:r>
            <a:r>
              <a:rPr lang="en-US" sz="1600" b="1" dirty="0">
                <a:effectLst>
                  <a:outerShdw blurRad="38100" dist="38100" dir="2700000" algn="tl">
                    <a:srgbClr val="000000">
                      <a:alpha val="43137"/>
                    </a:srgbClr>
                  </a:outerShdw>
                </a:effectLst>
              </a:rPr>
              <a:t>EarlyStopping</a:t>
            </a:r>
            <a:r>
              <a:rPr lang="en-US" sz="1600" b="1" dirty="0"/>
              <a:t> callback which ensures validation set performance.</a:t>
            </a:r>
          </a:p>
        </p:txBody>
      </p:sp>
    </p:spTree>
    <p:extLst>
      <p:ext uri="{BB962C8B-B14F-4D97-AF65-F5344CB8AC3E}">
        <p14:creationId xmlns:p14="http://schemas.microsoft.com/office/powerpoint/2010/main" val="1020513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1406</Words>
  <Application>Microsoft Office PowerPoint</Application>
  <PresentationFormat>Widescreen</PresentationFormat>
  <Paragraphs>202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ΣΚΑΡΠΕΤΗΣ ΙΩΑΝΝΗΣ</dc:creator>
  <cp:lastModifiedBy>ΣΚΑΡΠΕΤΗΣ ΙΩΑΝΝΗΣ</cp:lastModifiedBy>
  <cp:revision>98</cp:revision>
  <dcterms:created xsi:type="dcterms:W3CDTF">2023-12-19T11:04:19Z</dcterms:created>
  <dcterms:modified xsi:type="dcterms:W3CDTF">2023-12-19T13:01:59Z</dcterms:modified>
</cp:coreProperties>
</file>