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13" r:id="rId6"/>
    <p:sldId id="314" r:id="rId7"/>
    <p:sldId id="305" r:id="rId8"/>
    <p:sldId id="303" r:id="rId9"/>
    <p:sldId id="315" r:id="rId10"/>
    <p:sldId id="317" r:id="rId11"/>
    <p:sldId id="318" r:id="rId12"/>
    <p:sldId id="319" r:id="rId13"/>
    <p:sldId id="316" r:id="rId14"/>
    <p:sldId id="285" r:id="rId15"/>
    <p:sldId id="304" r:id="rId16"/>
    <p:sldId id="320" r:id="rId17"/>
    <p:sldId id="321" r:id="rId18"/>
    <p:sldId id="322" r:id="rId19"/>
    <p:sldId id="323" r:id="rId20"/>
    <p:sldId id="324" r:id="rId21"/>
    <p:sldId id="325" r:id="rId22"/>
    <p:sldId id="3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896" userDrawn="1">
          <p15:clr>
            <a:srgbClr val="A4A3A4"/>
          </p15:clr>
        </p15:guide>
        <p15:guide id="6" orient="horz" pos="35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8A6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8EC2A-ED07-1914-E736-484DAE2B6E4E}" v="13" dt="2025-08-30T12:35:35.593"/>
    <p1510:client id="{68CE8FD0-8921-CFAB-A6C1-866D74BFB63E}" v="26" dt="2025-08-30T07:40:05.244"/>
    <p1510:client id="{A088B111-61EE-C530-8505-861E21EC2CF8}" v="112" dt="2025-08-30T08:01:48.625"/>
    <p1510:client id="{D8960C68-7067-659E-3D2F-02AD696F00C9}" v="15" dt="2025-08-30T13:29:00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896"/>
        <p:guide orient="horz" pos="3504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031A82-4A00-4794-A488-59AC186D7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5656-A361-4B32-99B1-66591145F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AEED-FF0D-4512-BD5F-9F077F06D9A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FD4F-E871-421C-96C6-CCFAA872C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0EF6-A335-4727-9E75-458707395E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8AB8-F519-4C44-A217-B2548CA6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9B45-E22A-4A9C-91D5-81685A72A6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3549-A82F-409E-AD53-534267A0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B2621B9-2641-4DA3-B7D6-D577C25CF2E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30351 w 12188952"/>
              <a:gd name="connsiteY0" fmla="*/ 3231845 h 6858000"/>
              <a:gd name="connsiteX1" fmla="*/ 1030351 w 12188952"/>
              <a:gd name="connsiteY1" fmla="*/ 3460445 h 6858000"/>
              <a:gd name="connsiteX2" fmla="*/ 11122333 w 12188952"/>
              <a:gd name="connsiteY2" fmla="*/ 3460445 h 6858000"/>
              <a:gd name="connsiteX3" fmla="*/ 11122333 w 12188952"/>
              <a:gd name="connsiteY3" fmla="*/ 32318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30351" y="3231845"/>
                </a:moveTo>
                <a:lnTo>
                  <a:pt x="1030351" y="3460445"/>
                </a:lnTo>
                <a:lnTo>
                  <a:pt x="11122333" y="3460445"/>
                </a:lnTo>
                <a:lnTo>
                  <a:pt x="11122333" y="32318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848" y="2121408"/>
            <a:ext cx="2560320" cy="91440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00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1</a:t>
            </a:r>
            <a:endParaRPr lang="en-ZA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0600" y="2121408"/>
            <a:ext cx="2560320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/>
              <a:t>2</a:t>
            </a:r>
            <a:endParaRPr lang="en-ZA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31351" y="2121408"/>
            <a:ext cx="2592505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/>
              <a:t>3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9848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1352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07F6-AD25-4B86-8D5C-5DBE4B0D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1875" y="3231845"/>
            <a:ext cx="1009198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6EC474-5258-4E26-A871-01200EC785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2816352 w 12188952"/>
              <a:gd name="connsiteY0" fmla="*/ 1690688 h 6858000"/>
              <a:gd name="connsiteX1" fmla="*/ 2816352 w 12188952"/>
              <a:gd name="connsiteY1" fmla="*/ 5576888 h 6858000"/>
              <a:gd name="connsiteX2" fmla="*/ 3044952 w 12188952"/>
              <a:gd name="connsiteY2" fmla="*/ 5576888 h 6858000"/>
              <a:gd name="connsiteX3" fmla="*/ 3044952 w 12188952"/>
              <a:gd name="connsiteY3" fmla="*/ 1690688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2816352" y="1690688"/>
                </a:moveTo>
                <a:lnTo>
                  <a:pt x="2816352" y="5576888"/>
                </a:lnTo>
                <a:lnTo>
                  <a:pt x="3044952" y="5576888"/>
                </a:lnTo>
                <a:lnTo>
                  <a:pt x="3044952" y="169068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F54F31D-9C5E-4286-8D0E-6318D6D19D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  <a:solidFill>
            <a:schemeClr val="bg1">
              <a:alpha val="93000"/>
            </a:schemeClr>
          </a:solidFill>
        </p:spPr>
        <p:txBody>
          <a:bodyPr lIns="411480" tIns="566928" rIns="4937760" bIns="3063240" anchor="b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789432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2488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29525" y="1919288"/>
            <a:ext cx="3657600" cy="64008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29525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D2B628-14C7-401D-8451-24C64BCF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69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21B4B07-1B80-41CF-89AC-82A7628C9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468880 h 6858000"/>
              <a:gd name="connsiteX1" fmla="*/ 7789164 w 12188952"/>
              <a:gd name="connsiteY1" fmla="*/ 2697480 h 6858000"/>
              <a:gd name="connsiteX2" fmla="*/ 10715244 w 12188952"/>
              <a:gd name="connsiteY2" fmla="*/ 2697480 h 6858000"/>
              <a:gd name="connsiteX3" fmla="*/ 10715244 w 12188952"/>
              <a:gd name="connsiteY3" fmla="*/ 2468880 h 6858000"/>
              <a:gd name="connsiteX4" fmla="*/ 4634484 w 12188952"/>
              <a:gd name="connsiteY4" fmla="*/ 2468880 h 6858000"/>
              <a:gd name="connsiteX5" fmla="*/ 4634484 w 12188952"/>
              <a:gd name="connsiteY5" fmla="*/ 2697480 h 6858000"/>
              <a:gd name="connsiteX6" fmla="*/ 7560564 w 12188952"/>
              <a:gd name="connsiteY6" fmla="*/ 2697480 h 6858000"/>
              <a:gd name="connsiteX7" fmla="*/ 7560564 w 12188952"/>
              <a:gd name="connsiteY7" fmla="*/ 2468880 h 6858000"/>
              <a:gd name="connsiteX8" fmla="*/ 1443228 w 12188952"/>
              <a:gd name="connsiteY8" fmla="*/ 2468880 h 6858000"/>
              <a:gd name="connsiteX9" fmla="*/ 1443228 w 12188952"/>
              <a:gd name="connsiteY9" fmla="*/ 2697480 h 6858000"/>
              <a:gd name="connsiteX10" fmla="*/ 4369308 w 12188952"/>
              <a:gd name="connsiteY10" fmla="*/ 2697480 h 6858000"/>
              <a:gd name="connsiteX11" fmla="*/ 4369308 w 12188952"/>
              <a:gd name="connsiteY11" fmla="*/ 2468880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468880"/>
                </a:moveTo>
                <a:lnTo>
                  <a:pt x="7789164" y="2697480"/>
                </a:lnTo>
                <a:lnTo>
                  <a:pt x="10715244" y="2697480"/>
                </a:lnTo>
                <a:lnTo>
                  <a:pt x="10715244" y="2468880"/>
                </a:lnTo>
                <a:close/>
                <a:moveTo>
                  <a:pt x="4634484" y="2468880"/>
                </a:moveTo>
                <a:lnTo>
                  <a:pt x="4634484" y="2697480"/>
                </a:lnTo>
                <a:lnTo>
                  <a:pt x="7560564" y="2697480"/>
                </a:lnTo>
                <a:lnTo>
                  <a:pt x="7560564" y="2468880"/>
                </a:lnTo>
                <a:close/>
                <a:moveTo>
                  <a:pt x="1443228" y="2468880"/>
                </a:moveTo>
                <a:lnTo>
                  <a:pt x="1443228" y="2697480"/>
                </a:lnTo>
                <a:lnTo>
                  <a:pt x="4369308" y="2697480"/>
                </a:lnTo>
                <a:lnTo>
                  <a:pt x="4369308" y="246888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0922-E552-4901-81AD-E458DA6BF7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6800" y="1525143"/>
            <a:ext cx="10058400" cy="54864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>
                <a:latin typeface="+mj-lt"/>
              </a:defRPr>
            </a:lvl2pPr>
            <a:lvl3pPr marL="914400" indent="0" algn="ctr">
              <a:buNone/>
              <a:defRPr sz="2400">
                <a:latin typeface="+mj-lt"/>
              </a:defRPr>
            </a:lvl3pPr>
            <a:lvl4pPr marL="1371600" indent="0" algn="ctr">
              <a:buNone/>
              <a:defRPr sz="2400">
                <a:latin typeface="+mj-lt"/>
              </a:defRPr>
            </a:lvl4pPr>
            <a:lvl5pPr marL="1828800" indent="0" algn="ctr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5DC05003-DC7F-4DC2-9902-F09425302D8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5DD934-36C9-4200-9B07-20B7B5F9B9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44752" y="2697480"/>
            <a:ext cx="2926080" cy="2504064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131369D-6688-434C-89C0-00892AA26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600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5864CA-BF08-4C2C-88EB-589BDFBE27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068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287FA-646A-4E57-8C1A-1931B75F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43C36-F674-49C6-8542-3721B150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F3302-2960-44AC-A88C-4C2817511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487709A-3CB5-4242-9D31-5DAC5D049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30552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81AA656-0DD9-4717-8FC2-4C8C03D06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84648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0652C9-A2DF-48D4-9530-B3F495F7A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3273552"/>
            <a:ext cx="2011680" cy="27432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BD279E7-C7DE-4501-9F36-BA9F05FFFF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5168" y="3273552"/>
            <a:ext cx="2011680" cy="27432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BA6D1-4FDE-40E9-9F24-4719889A55F7}"/>
              </a:ext>
            </a:extLst>
          </p:cNvPr>
          <p:cNvCxnSpPr>
            <a:cxnSpLocks/>
          </p:cNvCxnSpPr>
          <p:nvPr userDrawn="1"/>
        </p:nvCxnSpPr>
        <p:spPr>
          <a:xfrm>
            <a:off x="929640" y="3631616"/>
            <a:ext cx="1033272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A3B553-82A9-403C-B8D4-D8C8A4A395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73690"/>
            <a:ext cx="0" cy="256032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25C7676A-1D83-4D31-9C74-59C46F15253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48790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3902"/>
            <a:ext cx="5157787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3902"/>
            <a:ext cx="5183188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F6BB91-26DF-45B2-B1D3-508C39F34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82296"/>
            <a:ext cx="8321040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1F6740D-79A8-4846-A90A-F1FF9BBDD0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3E06E79-FBB7-4594-8FC7-631D174541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B6D7F47-7406-4B82-8180-F3AD59BC65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B79AE07-3E86-4374-9F86-8B70E8158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939686F-A239-4AFE-AF56-38497CCD74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634BB4E-B10D-4761-A0B8-EBC734EC96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69255BD-A63E-4BFC-9D2A-E5EABC1DCD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C27FFA-6FA2-4F90-9543-8AE7E5B90E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AA9F46A-F074-488E-91DA-AAC5D23406E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24F6FE0C-DA66-4BE4-B1CB-AE552497A0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02CB3CF-9E17-4C7C-913F-21EFADB96CB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D3AC456D-7AB5-4BB9-8F76-B607929996B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5E41A6A-28FF-4A75-BA52-2FA05EE92E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A1FCD8B-8332-4362-80BA-3DBB444260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2B53D10-BB76-4138-AAB8-844DCD895B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A14739AB-36C4-4467-BA10-CEA1DF2894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024E2A82-D649-44D9-BAA0-65A603E113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5E9DBCF1-3DA9-4975-9B75-DEFC550B69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D04D2E9-E8EB-43F6-9734-AE8BEED8D8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CAF80E4-457C-461E-9E59-6EA9934B8F5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8A2813EA-E62D-4E2E-A97F-38974F23C88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0A4E7225-8A60-45A3-ACE7-2D6D1EA3306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FD6DF9FE-80AE-43C3-B35A-B0B773A636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725DE269-1E5D-4437-B997-CCFE880008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EAE25BBD-7B98-417B-B9FC-B2DF70FAFD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A4DF189-5583-4731-8F70-2578793E024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06405A2E-994F-49B5-ABCB-1CA1FCEB08C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2055840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7" name="Date Placeholder 4">
            <a:extLst>
              <a:ext uri="{FF2B5EF4-FFF2-40B4-BE49-F238E27FC236}">
                <a16:creationId xmlns:a16="http://schemas.microsoft.com/office/drawing/2014/main" id="{33000A7A-B075-4FF0-8FCA-89256A1A66C8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03C7-C423-4EA2-AC0C-C153413E216C}"/>
              </a:ext>
            </a:extLst>
          </p:cNvPr>
          <p:cNvSpPr/>
          <p:nvPr userDrawn="1"/>
        </p:nvSpPr>
        <p:spPr>
          <a:xfrm>
            <a:off x="929640" y="3943857"/>
            <a:ext cx="1033272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0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A4789F7-47F3-492F-8AE6-209A1044F3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6"/>
            <a:ext cx="2103120" cy="2913793"/>
          </a:xfrm>
          <a:custGeom>
            <a:avLst/>
            <a:gdLst>
              <a:gd name="connsiteX0" fmla="*/ 0 w 2103120"/>
              <a:gd name="connsiteY0" fmla="*/ 0 h 2913793"/>
              <a:gd name="connsiteX1" fmla="*/ 2103120 w 2103120"/>
              <a:gd name="connsiteY1" fmla="*/ 0 h 2913793"/>
              <a:gd name="connsiteX2" fmla="*/ 2103120 w 2103120"/>
              <a:gd name="connsiteY2" fmla="*/ 2913793 h 2913793"/>
              <a:gd name="connsiteX3" fmla="*/ 0 w 2103120"/>
              <a:gd name="connsiteY3" fmla="*/ 2913793 h 29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913793">
                <a:moveTo>
                  <a:pt x="0" y="0"/>
                </a:moveTo>
                <a:lnTo>
                  <a:pt x="2103120" y="0"/>
                </a:lnTo>
                <a:lnTo>
                  <a:pt x="2103120" y="2913793"/>
                </a:lnTo>
                <a:lnTo>
                  <a:pt x="0" y="291379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5A9EE92-C505-4777-B442-72C5A0BDCB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2104 w 2103120"/>
              <a:gd name="connsiteY3" fmla="*/ 3017520 h 3017520"/>
              <a:gd name="connsiteX4" fmla="*/ 2102104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2104" y="3017520"/>
                </a:lnTo>
                <a:lnTo>
                  <a:pt x="2102104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98E2731-9AE8-4D4E-969E-814287EE84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0725 w 2103120"/>
              <a:gd name="connsiteY3" fmla="*/ 3017520 h 3017520"/>
              <a:gd name="connsiteX4" fmla="*/ 2100725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0725" y="3017520"/>
                </a:lnTo>
                <a:lnTo>
                  <a:pt x="2100725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CF06764-EDD6-4592-AF7B-7BF92AF387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2910625 h 3017520"/>
              <a:gd name="connsiteX3" fmla="*/ 2268 w 2103120"/>
              <a:gd name="connsiteY3" fmla="*/ 2910625 h 3017520"/>
              <a:gd name="connsiteX4" fmla="*/ 2268 w 2103120"/>
              <a:gd name="connsiteY4" fmla="*/ 3017520 h 3017520"/>
              <a:gd name="connsiteX5" fmla="*/ 0 w 210312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2910625"/>
                </a:lnTo>
                <a:lnTo>
                  <a:pt x="2268" y="2910625"/>
                </a:lnTo>
                <a:lnTo>
                  <a:pt x="2268" y="3017520"/>
                </a:lnTo>
                <a:lnTo>
                  <a:pt x="0" y="30175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F9948-88DC-4F9B-ADAB-743B4534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96166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8730-C1E9-4C39-AD6B-791ECCB2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6744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B1428-A83E-4197-AB02-D6F4EE202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725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BAF707-3808-4238-963B-95584798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48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0D0D822-3E52-4D3E-BD04-0A87AF2312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64244 h 1371600"/>
              <a:gd name="connsiteX3" fmla="*/ 142 w 2103120"/>
              <a:gd name="connsiteY3" fmla="*/ 1264244 h 1371600"/>
              <a:gd name="connsiteX4" fmla="*/ 142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64244"/>
                </a:lnTo>
                <a:lnTo>
                  <a:pt x="142" y="1264244"/>
                </a:lnTo>
                <a:lnTo>
                  <a:pt x="142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F1850C15-0C47-405D-A6CC-FC41802A6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683 w 2103120"/>
              <a:gd name="connsiteY3" fmla="*/ 1371600 h 1371600"/>
              <a:gd name="connsiteX4" fmla="*/ 2102683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683" y="1371600"/>
                </a:lnTo>
                <a:lnTo>
                  <a:pt x="2102683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BE5C88B-BE08-4186-BF4E-95E5811D18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0867 w 2103120"/>
              <a:gd name="connsiteY3" fmla="*/ 1371600 h 1371600"/>
              <a:gd name="connsiteX4" fmla="*/ 21008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0867" y="1371600"/>
                </a:lnTo>
                <a:lnTo>
                  <a:pt x="21008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F3E2C3A-A072-436A-8C0E-682F0654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1667 w 2103120"/>
              <a:gd name="connsiteY3" fmla="*/ 1371600 h 1371600"/>
              <a:gd name="connsiteX4" fmla="*/ 21016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1667" y="1371600"/>
                </a:lnTo>
                <a:lnTo>
                  <a:pt x="21016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0DAF781-CA6C-43D3-B553-E58DBF509A4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44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76026 h 1371600"/>
              <a:gd name="connsiteX3" fmla="*/ 624 w 2103120"/>
              <a:gd name="connsiteY3" fmla="*/ 1276026 h 1371600"/>
              <a:gd name="connsiteX4" fmla="*/ 624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76026"/>
                </a:lnTo>
                <a:lnTo>
                  <a:pt x="624" y="1276026"/>
                </a:lnTo>
                <a:lnTo>
                  <a:pt x="624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502DEDD-A955-4A8D-9A05-828A01CE5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76CEA8C-8899-44E0-9F47-106A711A4C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DE21878-7282-49DF-A1B3-B38F5A85F7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080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728 w 2103120"/>
              <a:gd name="connsiteY3" fmla="*/ 1371600 h 1371600"/>
              <a:gd name="connsiteX4" fmla="*/ 2102728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728" y="1371600"/>
                </a:lnTo>
                <a:lnTo>
                  <a:pt x="2102728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179BABC-F01C-4C09-BE82-C1C218CA4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9792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B1CE826-A5B2-4507-ADB0-BD2BFE4B8B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9792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9624F3D-E589-4C68-B98A-566CCAAA98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2416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8017 w 2103120"/>
              <a:gd name="connsiteY3" fmla="*/ 1371600 h 1371600"/>
              <a:gd name="connsiteX4" fmla="*/ 2098017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8017" y="1371600"/>
                </a:lnTo>
                <a:lnTo>
                  <a:pt x="2098017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F19331A-27CF-4270-B991-C2E97C6E6C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2136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123301D-8AA0-4C65-B928-3902E4793B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2136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9B16E22-2B7C-413C-9283-51DBE7DF0F6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7752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7024 w 2103120"/>
              <a:gd name="connsiteY3" fmla="*/ 1371600 h 1371600"/>
              <a:gd name="connsiteX4" fmla="*/ 2097024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7024" y="1371600"/>
                </a:lnTo>
                <a:lnTo>
                  <a:pt x="2097024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E095B1F-8D49-4766-951D-A60C5BA5DB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7448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3C30BF1-DCAF-4FF7-AE62-42A77BBB55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7448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DA5CF-5D2A-43B4-85A8-340C8F7B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542" y="3312119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1FEE3-D401-47CB-80E6-52D6DF51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7323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86A78-C607-45C6-8641-1AF4A5F0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86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BFDA8-0351-4C99-8911-2034DAE3D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302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6FDB4-943E-4915-BFB5-FBF28C1F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8072" y="5537362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6F848-8616-4A39-B962-93F75C4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0416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A04BD-9213-47EF-B5B0-2684E430D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065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E2A-F897-46B0-B840-A25978924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1432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7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CF580-8E4E-43A8-957B-F86F1C61AD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14400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B05749-818D-4447-958A-FEF293220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2736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F20B9D5-25D9-47F8-A972-A75CCB164F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2736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1B075AD-BF48-4749-9202-8150B21073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03626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5B953E6-3C98-4798-A4E9-1B1440A15A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2077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5B3E813-F032-4E15-B3D8-B0B967E184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2077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A1AE7A9-C278-4553-BA87-9A37448FE9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982077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1408D2FA-A2B1-4447-8C50-0F16D70CE9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1072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68834F1C-0151-4D96-9804-08CAEEDB3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1072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DB26BE5E-69FC-43BF-BD74-25B62546B25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292852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9D71C6C-8090-42D9-AA7D-9D858A0898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ADBCB0A2-01FA-4A56-9187-2141478D27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2736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8DA037D-3115-4D06-B62B-8B2361C1B7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82077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E21E27-DF2A-4809-8004-DBD3CB8C9D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1072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2866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US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4485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1B0119-8B53-4329-89FD-7688250A1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81369"/>
            <a:ext cx="11274552" cy="2743200"/>
          </a:xfrm>
          <a:custGeom>
            <a:avLst/>
            <a:gdLst>
              <a:gd name="connsiteX0" fmla="*/ 0 w 11274552"/>
              <a:gd name="connsiteY0" fmla="*/ 0 h 2743200"/>
              <a:gd name="connsiteX1" fmla="*/ 11274552 w 11274552"/>
              <a:gd name="connsiteY1" fmla="*/ 0 h 2743200"/>
              <a:gd name="connsiteX2" fmla="*/ 11274552 w 11274552"/>
              <a:gd name="connsiteY2" fmla="*/ 2743200 h 2743200"/>
              <a:gd name="connsiteX3" fmla="*/ 5730217 w 11274552"/>
              <a:gd name="connsiteY3" fmla="*/ 2743200 h 2743200"/>
              <a:gd name="connsiteX4" fmla="*/ 5730217 w 11274552"/>
              <a:gd name="connsiteY4" fmla="*/ 1118831 h 2743200"/>
              <a:gd name="connsiteX5" fmla="*/ 5522399 w 11274552"/>
              <a:gd name="connsiteY5" fmla="*/ 1118831 h 2743200"/>
              <a:gd name="connsiteX6" fmla="*/ 5522399 w 11274552"/>
              <a:gd name="connsiteY6" fmla="*/ 2743200 h 2743200"/>
              <a:gd name="connsiteX7" fmla="*/ 0 w 11274552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592386"/>
            <a:ext cx="4572000" cy="132556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391" y="3546349"/>
            <a:ext cx="5248656" cy="192024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E637-78B0-4855-A6B1-C2DE56F3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81123" y="1600200"/>
            <a:ext cx="207818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9CDF-EE53-4D5A-BA2F-B21F454E10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03164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679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ED48F4-DBCF-44E9-BDD6-E6E63CAB73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3423562 h 6858000"/>
              <a:gd name="connsiteX3" fmla="*/ 7502172 w 12188952"/>
              <a:gd name="connsiteY3" fmla="*/ 3423562 h 6858000"/>
              <a:gd name="connsiteX4" fmla="*/ 7502172 w 12188952"/>
              <a:gd name="connsiteY4" fmla="*/ 3652162 h 6858000"/>
              <a:gd name="connsiteX5" fmla="*/ 12188952 w 12188952"/>
              <a:gd name="connsiteY5" fmla="*/ 3652162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3423562"/>
                </a:lnTo>
                <a:lnTo>
                  <a:pt x="7502172" y="3423562"/>
                </a:lnTo>
                <a:lnTo>
                  <a:pt x="7502172" y="3652162"/>
                </a:lnTo>
                <a:lnTo>
                  <a:pt x="12188952" y="3652162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D5655F-601C-49CF-925B-4467144804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4EE02-E082-4906-9F26-21DA131B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3696" y="3423562"/>
            <a:ext cx="46867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9F40A-2F72-4059-80C0-FD3038B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54" y="3941064"/>
            <a:ext cx="3840480" cy="640080"/>
          </a:xfrm>
        </p:spPr>
        <p:txBody>
          <a:bodyPr anchor="t"/>
          <a:lstStyle>
            <a:lvl1pPr>
              <a:spcBef>
                <a:spcPts val="1000"/>
              </a:spcBef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76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/>
              <a:t>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83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074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E32A88-04B9-4879-A7DA-64134B378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1" y="2000292"/>
            <a:ext cx="3162299" cy="340990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FA2B6-6061-4DC2-8233-A48FB7AA8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A219D8E-BB95-4BDA-98A2-097D1BFA7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13832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A412B8-4256-47AC-A275-1AC354C4C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926523 h 6858000"/>
              <a:gd name="connsiteX5" fmla="*/ 9142476 w 12188952"/>
              <a:gd name="connsiteY5" fmla="*/ 4926523 h 6858000"/>
              <a:gd name="connsiteX6" fmla="*/ 9142476 w 12188952"/>
              <a:gd name="connsiteY6" fmla="*/ 4697923 h 6858000"/>
              <a:gd name="connsiteX7" fmla="*/ 0 w 12188952"/>
              <a:gd name="connsiteY7" fmla="*/ 4697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926523"/>
                </a:lnTo>
                <a:lnTo>
                  <a:pt x="9142476" y="4926523"/>
                </a:lnTo>
                <a:lnTo>
                  <a:pt x="9142476" y="4697923"/>
                </a:lnTo>
                <a:lnTo>
                  <a:pt x="0" y="469792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84064"/>
            <a:ext cx="8311896" cy="104925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CBD4E-87D0-4BA6-A1B4-3DC9452A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695704B-E527-4A3C-9B8B-CDEB8724F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258568 h 6858000"/>
              <a:gd name="connsiteX1" fmla="*/ 7789164 w 12188952"/>
              <a:gd name="connsiteY1" fmla="*/ 2487168 h 6858000"/>
              <a:gd name="connsiteX2" fmla="*/ 10715244 w 12188952"/>
              <a:gd name="connsiteY2" fmla="*/ 2487168 h 6858000"/>
              <a:gd name="connsiteX3" fmla="*/ 10715244 w 12188952"/>
              <a:gd name="connsiteY3" fmla="*/ 2258568 h 6858000"/>
              <a:gd name="connsiteX4" fmla="*/ 4634484 w 12188952"/>
              <a:gd name="connsiteY4" fmla="*/ 2258568 h 6858000"/>
              <a:gd name="connsiteX5" fmla="*/ 4634484 w 12188952"/>
              <a:gd name="connsiteY5" fmla="*/ 2487168 h 6858000"/>
              <a:gd name="connsiteX6" fmla="*/ 7560564 w 12188952"/>
              <a:gd name="connsiteY6" fmla="*/ 2487168 h 6858000"/>
              <a:gd name="connsiteX7" fmla="*/ 7560564 w 12188952"/>
              <a:gd name="connsiteY7" fmla="*/ 2258568 h 6858000"/>
              <a:gd name="connsiteX8" fmla="*/ 1443228 w 12188952"/>
              <a:gd name="connsiteY8" fmla="*/ 2258568 h 6858000"/>
              <a:gd name="connsiteX9" fmla="*/ 1443228 w 12188952"/>
              <a:gd name="connsiteY9" fmla="*/ 2487168 h 6858000"/>
              <a:gd name="connsiteX10" fmla="*/ 4369308 w 12188952"/>
              <a:gd name="connsiteY10" fmla="*/ 2487168 h 6858000"/>
              <a:gd name="connsiteX11" fmla="*/ 4369308 w 12188952"/>
              <a:gd name="connsiteY11" fmla="*/ 2258568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258568"/>
                </a:moveTo>
                <a:lnTo>
                  <a:pt x="7789164" y="2487168"/>
                </a:lnTo>
                <a:lnTo>
                  <a:pt x="10715244" y="2487168"/>
                </a:lnTo>
                <a:lnTo>
                  <a:pt x="10715244" y="2258568"/>
                </a:lnTo>
                <a:close/>
                <a:moveTo>
                  <a:pt x="4634484" y="2258568"/>
                </a:moveTo>
                <a:lnTo>
                  <a:pt x="4634484" y="2487168"/>
                </a:lnTo>
                <a:lnTo>
                  <a:pt x="7560564" y="2487168"/>
                </a:lnTo>
                <a:lnTo>
                  <a:pt x="7560564" y="2258568"/>
                </a:lnTo>
                <a:close/>
                <a:moveTo>
                  <a:pt x="1443228" y="2258568"/>
                </a:moveTo>
                <a:lnTo>
                  <a:pt x="1443228" y="2487168"/>
                </a:lnTo>
                <a:lnTo>
                  <a:pt x="4369308" y="2487168"/>
                </a:lnTo>
                <a:lnTo>
                  <a:pt x="4369308" y="225856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44752" y="2487165"/>
            <a:ext cx="2926080" cy="2714379"/>
          </a:xfrm>
          <a:solidFill>
            <a:schemeClr val="bg1">
              <a:alpha val="85000"/>
            </a:schemeClr>
          </a:solidFill>
        </p:spPr>
        <p:txBody>
          <a:bodyPr tIns="429768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3600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068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0256D1E-8A29-4C0A-8641-E823E877CF86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B45ED-DCCD-4701-9ACC-9C83B74D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508955-3B0C-44CA-B1F9-AD0E70CDB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2ACAA-EEDE-4C74-AF6C-6A7D06F7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27AEA2E6-E265-44DE-9F3F-657ECFF5D1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7569F-733B-494F-B7CB-2318052090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2258568"/>
            <a:ext cx="12190476" cy="2743200"/>
          </a:xfrm>
          <a:solidFill>
            <a:schemeClr val="accent2">
              <a:alpha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7130" y="2752344"/>
            <a:ext cx="2560320" cy="603504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1</a:t>
            </a:r>
            <a:endParaRPr lang="en-ZA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15840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/>
              <a:t>2</a:t>
            </a:r>
            <a:endParaRPr lang="en-ZA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67194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/>
              <a:t>3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713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84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67194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28764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5" r:id="rId4"/>
    <p:sldLayoutId id="2147483650" r:id="rId5"/>
    <p:sldLayoutId id="2147483669" r:id="rId6"/>
    <p:sldLayoutId id="2147483651" r:id="rId7"/>
    <p:sldLayoutId id="2147483671" r:id="rId8"/>
    <p:sldLayoutId id="2147483683" r:id="rId9"/>
    <p:sldLayoutId id="2147483687" r:id="rId10"/>
    <p:sldLayoutId id="2147483672" r:id="rId11"/>
    <p:sldLayoutId id="2147483680" r:id="rId12"/>
    <p:sldLayoutId id="2147483678" r:id="rId13"/>
    <p:sldLayoutId id="2147483653" r:id="rId14"/>
    <p:sldLayoutId id="2147483677" r:id="rId15"/>
    <p:sldLayoutId id="2147483673" r:id="rId16"/>
    <p:sldLayoutId id="2147483654" r:id="rId17"/>
    <p:sldLayoutId id="2147483674" r:id="rId18"/>
    <p:sldLayoutId id="2147483675" r:id="rId19"/>
    <p:sldLayoutId id="2147483676" r:id="rId20"/>
    <p:sldLayoutId id="2147483668" r:id="rId21"/>
    <p:sldLayoutId id="2147483652" r:id="rId22"/>
    <p:sldLayoutId id="2147483656" r:id="rId23"/>
    <p:sldLayoutId id="2147483657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36" userDrawn="1">
          <p15:clr>
            <a:srgbClr val="5ACBF0"/>
          </p15:clr>
        </p15:guide>
        <p15:guide id="2" pos="2568" userDrawn="1">
          <p15:clr>
            <a:srgbClr val="5ACBF0"/>
          </p15:clr>
        </p15:guide>
        <p15:guide id="3" pos="576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576" userDrawn="1">
          <p15:clr>
            <a:srgbClr val="000000"/>
          </p15:clr>
        </p15:guide>
        <p15:guide id="7" pos="7104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bridge and cables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" y="0"/>
            <a:ext cx="12188952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" y="4460317"/>
            <a:ext cx="9982212" cy="1283650"/>
          </a:xfrm>
        </p:spPr>
        <p:txBody>
          <a:bodyPr anchor="b">
            <a:normAutofit fontScale="90000"/>
          </a:bodyPr>
          <a:lstStyle/>
          <a:p>
            <a:r>
              <a:rPr lang="en-US" sz="3600">
                <a:ea typeface="+mj-lt"/>
                <a:cs typeface="+mj-lt"/>
              </a:rPr>
              <a:t>Bank Analytics Project</a:t>
            </a:r>
            <a:br>
              <a:rPr lang="en-US" sz="3600">
                <a:ea typeface="+mj-lt"/>
                <a:cs typeface="+mj-lt"/>
              </a:rPr>
            </a:br>
            <a:r>
              <a:rPr lang="en-US" sz="2000">
                <a:ea typeface="+mj-lt"/>
                <a:cs typeface="+mj-lt"/>
              </a:rPr>
              <a:t>Tools: SQL | Excel | Power BI | Tableau</a:t>
            </a:r>
            <a:r>
              <a:rPr lang="en-US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18" y="5742432"/>
            <a:ext cx="8782405" cy="6408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latin typeface="Source Sans Pro"/>
                <a:ea typeface="Source Sans Pro"/>
              </a:rPr>
              <a:t>Group 2</a:t>
            </a:r>
            <a:endParaRPr lang="en-US">
              <a:solidFill>
                <a:srgbClr val="000000"/>
              </a:solidFill>
              <a:latin typeface="Source Sans Pro"/>
              <a:ea typeface="Source Sans Pro"/>
            </a:endParaRPr>
          </a:p>
          <a:p>
            <a:r>
              <a:rPr lang="en-US" b="1">
                <a:latin typeface="Source Sans Pro"/>
                <a:ea typeface="Source Sans Pro"/>
              </a:rPr>
              <a:t>Date: 30/08/2025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ECDC-7A07-A49F-997C-61D19651A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16D6-1AB2-0411-B329-5153C20F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r>
              <a:rPr lang="en-US" dirty="0"/>
              <a:t>KPI-6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53965A4-B902-8F31-F3D2-DD5615731E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9166" y="5535502"/>
            <a:ext cx="5120640" cy="6400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Source Sans Pro"/>
            </a:endParaRPr>
          </a:p>
          <a:p>
            <a:endParaRPr lang="en-US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76CE665F-AF78-620A-D790-F7FB2078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40035E51-953B-4986-6EDA-2072D55C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6978A3-2B3A-859B-667B-3171773E5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3056" y="1908565"/>
            <a:ext cx="5120640" cy="43490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Observation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Top purposes: Debt Consolidation, Credit Card, Home Improvement, Other, Small Business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Debt Consolidation has the highest loan share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Loan distribution shows focus on consumer debt repayment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Inference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Borrowers primarily use loans to manage existing debt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Smaller share for investment-related purposes (small business, home improvement)</a:t>
            </a:r>
          </a:p>
          <a:p>
            <a:r>
              <a:rPr lang="en-GB" b="1">
                <a:ea typeface="+mn-lt"/>
                <a:cs typeface="+mn-lt"/>
              </a:rPr>
              <a:t>Recommendation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Diversify loan offerings (education, auto loans, business loans)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Encourage growth in productive categories (small business, home improvement)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Continue supporting debt consolidation, but balance portfolio to reduce risk</a:t>
            </a:r>
            <a:endParaRPr lang="en-GB"/>
          </a:p>
          <a:p>
            <a:endParaRPr lang="en-GB" b="1">
              <a:ea typeface="Source Sans Pro"/>
            </a:endParaRPr>
          </a:p>
          <a:p>
            <a:endParaRPr lang="en-GB" b="1">
              <a:ea typeface="Source Sans Pro"/>
            </a:endParaRPr>
          </a:p>
          <a:p>
            <a:endParaRPr lang="en-GB" b="1">
              <a:ea typeface="Source Sans Pro"/>
            </a:endParaRPr>
          </a:p>
          <a:p>
            <a:endParaRPr lang="en-GB">
              <a:ea typeface="Source Sans Pro"/>
            </a:endParaRPr>
          </a:p>
        </p:txBody>
      </p:sp>
      <p:pic>
        <p:nvPicPr>
          <p:cNvPr id="3" name="Picture 2" descr="A pie chart with numbers and a few different colored circles&#10;&#10;AI-generated content may be incorrect.">
            <a:extLst>
              <a:ext uri="{FF2B5EF4-FFF2-40B4-BE49-F238E27FC236}">
                <a16:creationId xmlns:a16="http://schemas.microsoft.com/office/drawing/2014/main" id="{E59AC9E5-4755-8934-4A92-2C899EAB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3" y="2318878"/>
            <a:ext cx="5715116" cy="23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9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of bar graph">
            <a:extLst>
              <a:ext uri="{FF2B5EF4-FFF2-40B4-BE49-F238E27FC236}">
                <a16:creationId xmlns:a16="http://schemas.microsoft.com/office/drawing/2014/main" id="{6A057D43-F8BF-4DAD-A7AD-845A6D5B5A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01" y="5709151"/>
            <a:ext cx="966136" cy="383089"/>
          </a:xfrm>
        </p:spPr>
        <p:txBody>
          <a:bodyPr>
            <a:normAutofit/>
          </a:bodyPr>
          <a:lstStyle/>
          <a:p>
            <a:r>
              <a:rPr lang="en-US" sz="1400" b="1" cap="all">
                <a:solidFill>
                  <a:srgbClr val="024873"/>
                </a:solidFill>
              </a:rPr>
              <a:t>Group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</p:spPr>
        <p:txBody>
          <a:bodyPr/>
          <a:lstStyle/>
          <a:p>
            <a:r>
              <a:rPr lang="en-US" sz="1400" b="1">
                <a:latin typeface="Selawik Semibold"/>
                <a:ea typeface="Source Sans Pro ExtraLight"/>
              </a:rPr>
              <a:t>Challenges &amp; How We Overcame Them</a:t>
            </a:r>
            <a:endParaRPr lang="en-US" sz="1400">
              <a:solidFill>
                <a:srgbClr val="000000"/>
              </a:solidFill>
              <a:latin typeface="Selawik Semibold"/>
              <a:ea typeface="Source Sans Pro ExtraLight"/>
            </a:endParaRPr>
          </a:p>
          <a:p>
            <a:endParaRPr lang="en-US" sz="1400" b="1">
              <a:latin typeface="Selawik Semibold"/>
              <a:ea typeface="Source Sans Pro ExtraLigh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671EBE-B721-4278-A276-75F44D556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52803" y="2355544"/>
            <a:ext cx="8973235" cy="32297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100" b="1" i="1" noProof="1">
                <a:latin typeface="Constantia"/>
                <a:ea typeface="Source Sans Pro ExtraLight"/>
              </a:rPr>
              <a:t>Challenges Faced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100" i="1" noProof="1">
              <a:latin typeface="Constantia"/>
              <a:ea typeface="Source Sans Pro Extra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1100" i="1" noProof="1">
                <a:latin typeface="Constantia"/>
                <a:ea typeface="Source Sans Pro ExtraLight"/>
              </a:rPr>
              <a:t>Data quality issues (nulls, commas, unwanted spaces) → heavy to upload in SQL/Tableau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endParaRPr lang="en-US" sz="1100" i="1" noProof="1">
              <a:latin typeface="Constantia"/>
              <a:ea typeface="Source Sans Pro Extra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1100" i="1" noProof="1">
                <a:latin typeface="Constantia"/>
                <a:ea typeface="Source Sans Pro ExtraLight"/>
              </a:rPr>
              <a:t>Large dataset → performance issues in SQL/Tableau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endParaRPr lang="en-US" sz="1100" i="1" noProof="1">
              <a:latin typeface="Constantia"/>
              <a:ea typeface="Source Sans Pro Extra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1100" i="1" noProof="1">
                <a:latin typeface="Constantia"/>
                <a:ea typeface="Source Sans Pro ExtraLight"/>
              </a:rPr>
              <a:t>Joining Finance_1 &amp; Finance_2 correctly (ID vs Member ID confusion in Tableau)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endParaRPr lang="en-US" sz="1100" i="1" noProof="1">
              <a:latin typeface="Constantia"/>
              <a:ea typeface="Source Sans Pro Extra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1100" i="1" noProof="1">
                <a:latin typeface="Constantia"/>
                <a:ea typeface="Source Sans Pro ExtraLight"/>
              </a:rPr>
              <a:t>Handling tool differences (SQL vs Power BI vs Tableau outputs)</a:t>
            </a:r>
            <a:br>
              <a:rPr lang="en-US" sz="1100" i="1" noProof="1">
                <a:latin typeface="Constantia"/>
                <a:ea typeface="Source Sans Pro ExtraLight"/>
              </a:rPr>
            </a:br>
            <a:endParaRPr lang="en-US" sz="1100" b="1" i="1" noProof="1">
              <a:latin typeface="Constantia"/>
              <a:ea typeface="Source Sans Pro ExtraLigh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100" b="1" i="1" noProof="1">
                <a:latin typeface="Constantia"/>
                <a:ea typeface="Source Sans Pro ExtraLight"/>
              </a:rPr>
              <a:t>How We Overcame Them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100" i="1" noProof="1">
              <a:latin typeface="Constantia"/>
              <a:ea typeface="Source Sans Pro Extra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1100" i="1" noProof="1">
                <a:latin typeface="Constantia"/>
                <a:ea typeface="Source Sans Pro ExtraLight"/>
              </a:rPr>
              <a:t>Cleaned Finance_1 &amp; Finance_2 (removed commas, null columns, spaces) → reduced file size → uploaded to SQL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endParaRPr lang="en-US" sz="1100" i="1" noProof="1">
              <a:latin typeface="Constantia"/>
              <a:ea typeface="Source Sans Pro Extra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1100" i="1" noProof="1">
                <a:latin typeface="Constantia"/>
                <a:ea typeface="Source Sans Pro ExtraLight"/>
              </a:rPr>
              <a:t>Used SQL UNION to merge data correctly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endParaRPr lang="en-US" sz="1100" i="1" noProof="1">
              <a:latin typeface="Constantia"/>
              <a:ea typeface="Source Sans Pro Extra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1100" i="1" noProof="1">
                <a:latin typeface="Constantia"/>
                <a:ea typeface="Source Sans Pro ExtraLight"/>
              </a:rPr>
              <a:t>Resolved Tableau joins → used Member ID instead of ID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endParaRPr lang="en-US" sz="1100" i="1" noProof="1">
              <a:latin typeface="Constantia"/>
              <a:ea typeface="Source Sans Pro Extra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1100" i="1" noProof="1">
                <a:latin typeface="Constantia"/>
                <a:ea typeface="Source Sans Pro ExtraLight"/>
              </a:rPr>
              <a:t>Validated results with Excel pivots before visualization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endParaRPr lang="en-US" sz="1100" i="1" noProof="1">
              <a:latin typeface="Constantia"/>
              <a:ea typeface="Source Sans Pro Extra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1100" i="1" noProof="1">
                <a:latin typeface="Constantia"/>
                <a:ea typeface="Source Sans Pro ExtraLight"/>
              </a:rPr>
              <a:t>Team collaboration to align outputs across all tool</a:t>
            </a:r>
            <a:endParaRPr lang="en-ZA" sz="1100" i="1">
              <a:latin typeface="Constantia"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5D1873B-E191-492D-8A88-5BC54325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55AB81-8A4D-4B4A-8B0F-A7407C69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04A6B-B6E9-40E3-BFCB-8C1C17E0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coins on a table&#10;">
            <a:extLst>
              <a:ext uri="{FF2B5EF4-FFF2-40B4-BE49-F238E27FC236}">
                <a16:creationId xmlns:a16="http://schemas.microsoft.com/office/drawing/2014/main" id="{A78432FC-7702-44D2-9799-5CC8D3D0C0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88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8957"/>
            <a:ext cx="4032504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0EDB3B-C0A8-4C28-A8CE-248E9B2BF5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38800" y="1230020"/>
            <a:ext cx="2372227" cy="4860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b="1">
                <a:latin typeface="Source Sans Pro"/>
                <a:ea typeface="Source Sans Pro"/>
              </a:rPr>
              <a:t>Key Takeaways</a:t>
            </a:r>
            <a:endParaRPr lang="en-ZA">
              <a:solidFill>
                <a:srgbClr val="000000"/>
              </a:solidFill>
              <a:latin typeface="Source Sans Pro"/>
              <a:ea typeface="Source Sans Pro"/>
            </a:endParaRPr>
          </a:p>
          <a:p>
            <a:endParaRPr lang="en-ZA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446DD38-A9AC-47C3-9018-7367CED92B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8800" y="1710448"/>
            <a:ext cx="2743200" cy="22880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ZA" sz="1600">
                <a:ea typeface="+mn-lt"/>
                <a:cs typeface="+mn-lt"/>
              </a:rPr>
              <a:t>Loan amounts grew steadily (2007 → 2011), peak in </a:t>
            </a:r>
            <a:r>
              <a:rPr lang="en-ZA" sz="1600" b="1">
                <a:ea typeface="+mn-lt"/>
                <a:cs typeface="+mn-lt"/>
              </a:rPr>
              <a:t>2011: ₹261M</a:t>
            </a:r>
            <a:endParaRPr lang="en-ZA" sz="1600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ZA" sz="1600">
                <a:ea typeface="+mn-lt"/>
                <a:cs typeface="+mn-lt"/>
              </a:rPr>
              <a:t>Verified loans = higher repayments, safer portfolio</a:t>
            </a:r>
            <a:endParaRPr lang="en-ZA" sz="1600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ZA" sz="1600">
                <a:ea typeface="+mn-lt"/>
                <a:cs typeface="+mn-lt"/>
              </a:rPr>
              <a:t>Mortgage customers = most reliable borrower segment</a:t>
            </a:r>
            <a:endParaRPr lang="en-ZA" sz="1600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ZA" sz="1600">
                <a:ea typeface="+mn-lt"/>
                <a:cs typeface="+mn-lt"/>
              </a:rPr>
              <a:t>Top loan purpose = </a:t>
            </a:r>
            <a:r>
              <a:rPr lang="en-ZA" sz="1600" b="1">
                <a:ea typeface="+mn-lt"/>
                <a:cs typeface="+mn-lt"/>
              </a:rPr>
              <a:t>Debt Consolidation</a:t>
            </a:r>
            <a:r>
              <a:rPr lang="en-ZA" sz="1600">
                <a:ea typeface="+mn-lt"/>
                <a:cs typeface="+mn-lt"/>
              </a:rPr>
              <a:t> → portfolio heavily tilted</a:t>
            </a:r>
            <a:endParaRPr lang="en-ZA" sz="1600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ZA" sz="1600">
                <a:ea typeface="+mn-lt"/>
                <a:cs typeface="+mn-lt"/>
              </a:rPr>
              <a:t>Seasonal &amp; state-wise peaks → Dec + states like CA, NY, TX</a:t>
            </a:r>
            <a:endParaRPr lang="en-ZA" sz="1600"/>
          </a:p>
          <a:p>
            <a:endParaRPr lang="en-ZA">
              <a:ea typeface="Source Sans Pro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8477383-390C-41CA-A296-5FBDFAD231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86038" y="1149261"/>
            <a:ext cx="3064042" cy="5662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b="1">
                <a:latin typeface="Source Sans Pro"/>
                <a:ea typeface="Source Sans Pro"/>
              </a:rPr>
              <a:t>Final Recommendations for 2025</a:t>
            </a:r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0B07462-809B-4573-9E92-EDEE7B8990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6038" y="1469268"/>
            <a:ext cx="2743200" cy="252863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ZA" sz="1800" b="1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ZA" sz="1600">
                <a:ea typeface="+mn-lt"/>
                <a:cs typeface="+mn-lt"/>
              </a:rPr>
              <a:t>Replicate </a:t>
            </a:r>
            <a:r>
              <a:rPr lang="en-ZA" sz="1600" b="1">
                <a:ea typeface="+mn-lt"/>
                <a:cs typeface="+mn-lt"/>
              </a:rPr>
              <a:t>2011 growth strategies</a:t>
            </a:r>
            <a:r>
              <a:rPr lang="en-ZA" sz="1600">
                <a:ea typeface="+mn-lt"/>
                <a:cs typeface="+mn-lt"/>
              </a:rPr>
              <a:t> for loan expansion</a:t>
            </a:r>
            <a:endParaRPr lang="en-ZA" sz="1600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ZA" sz="1600">
                <a:ea typeface="+mn-lt"/>
                <a:cs typeface="+mn-lt"/>
              </a:rPr>
              <a:t>Push </a:t>
            </a:r>
            <a:r>
              <a:rPr lang="en-ZA" sz="1600" b="1">
                <a:ea typeface="+mn-lt"/>
                <a:cs typeface="+mn-lt"/>
              </a:rPr>
              <a:t>100% verification</a:t>
            </a:r>
            <a:r>
              <a:rPr lang="en-ZA" sz="1600">
                <a:ea typeface="+mn-lt"/>
                <a:cs typeface="+mn-lt"/>
              </a:rPr>
              <a:t> for all loans</a:t>
            </a:r>
            <a:endParaRPr lang="en-ZA" sz="1600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ZA" sz="1600">
                <a:ea typeface="+mn-lt"/>
                <a:cs typeface="+mn-lt"/>
              </a:rPr>
              <a:t>Focus on </a:t>
            </a:r>
            <a:r>
              <a:rPr lang="en-ZA" sz="1600" b="1">
                <a:ea typeface="+mn-lt"/>
                <a:cs typeface="+mn-lt"/>
              </a:rPr>
              <a:t>Mortgage borrowers &amp; A/B grades</a:t>
            </a:r>
            <a:endParaRPr lang="en-ZA" sz="1600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ZA" sz="1600">
                <a:ea typeface="+mn-lt"/>
                <a:cs typeface="+mn-lt"/>
              </a:rPr>
              <a:t>Diversify purposes (business, education, home improvement)</a:t>
            </a:r>
            <a:endParaRPr lang="en-ZA" sz="1600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ZA" sz="1600">
                <a:ea typeface="+mn-lt"/>
                <a:cs typeface="+mn-lt"/>
              </a:rPr>
              <a:t>Leverage </a:t>
            </a:r>
            <a:r>
              <a:rPr lang="en-ZA" sz="1600" b="1">
                <a:ea typeface="+mn-lt"/>
                <a:cs typeface="+mn-lt"/>
              </a:rPr>
              <a:t>state &amp; seasonal patterns</a:t>
            </a:r>
            <a:r>
              <a:rPr lang="en-ZA" sz="1600">
                <a:ea typeface="+mn-lt"/>
                <a:cs typeface="+mn-lt"/>
              </a:rPr>
              <a:t> for targeted campaigns</a:t>
            </a:r>
            <a:endParaRPr lang="en-ZA" sz="1600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ZA" sz="1600">
                <a:ea typeface="+mn-lt"/>
                <a:cs typeface="+mn-lt"/>
              </a:rPr>
              <a:t>Use dashboards (SQL + Power BI + Tableau) for continuous monitoring</a:t>
            </a:r>
            <a:endParaRPr lang="en-ZA" sz="1600"/>
          </a:p>
          <a:p>
            <a:endParaRPr lang="en-ZA">
              <a:ea typeface="Source Sans Pro"/>
            </a:endParaRP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839DF259-1923-4D25-955A-2AFFAE8B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1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215B-CDB1-D119-46FA-46494D508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1855-45BA-144C-3775-91EAECF6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r>
              <a:rPr lang="en-US"/>
              <a:t>Excel-Dashboard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82F2340-212F-4B45-9B4D-82863419B7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9166" y="5535502"/>
            <a:ext cx="5120640" cy="6400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Source Sans Pro"/>
            </a:endParaRPr>
          </a:p>
          <a:p>
            <a:endParaRPr lang="en-US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A2DB21CA-86F7-4922-9C75-D1DEFE20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E461E0A3-6A58-ACFB-B83F-21676A27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5DACC45-F6C9-23AB-D50C-0AF66E84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80" y="2092804"/>
            <a:ext cx="98869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1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7677C-BFCB-BA62-DCD9-F7B08EAAC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416B-1F1E-6D0B-563C-937729CA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20" y="502835"/>
            <a:ext cx="5663030" cy="903250"/>
          </a:xfrm>
        </p:spPr>
        <p:txBody>
          <a:bodyPr/>
          <a:lstStyle/>
          <a:p>
            <a:r>
              <a:rPr lang="en-US" err="1"/>
              <a:t>PowerBI</a:t>
            </a:r>
            <a:r>
              <a:rPr lang="en-US"/>
              <a:t>-Dashboard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D7EEE22-D325-6AE4-50FC-E5FE836392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9166" y="5535502"/>
            <a:ext cx="5120640" cy="6400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Source Sans Pro"/>
            </a:endParaRPr>
          </a:p>
          <a:p>
            <a:endParaRPr lang="en-US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6B59DFB4-2E7F-7AA8-3980-910F1648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39A4138F-BD7C-F41F-A3F7-60C38D52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7786AAF3-ECBA-81F7-5AC6-E7E04D49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1" y="1946313"/>
            <a:ext cx="11109096" cy="46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2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75563-96CA-9A93-E4F7-2CB56A39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5702-B923-06F1-B3C0-04AF51D9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20" y="365125"/>
            <a:ext cx="5663030" cy="1353105"/>
          </a:xfrm>
        </p:spPr>
        <p:txBody>
          <a:bodyPr/>
          <a:lstStyle/>
          <a:p>
            <a:r>
              <a:rPr lang="en-US" err="1"/>
              <a:t>Tabelu</a:t>
            </a:r>
            <a:r>
              <a:rPr lang="en-US"/>
              <a:t>-Dashboard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43D82D-7EFB-2282-BA1A-6E8786C820B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9166" y="5535502"/>
            <a:ext cx="5120640" cy="6400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Source Sans Pro"/>
            </a:endParaRPr>
          </a:p>
          <a:p>
            <a:endParaRPr lang="en-US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F248E028-B251-203F-3976-66053B0A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AA433B76-8194-4BA2-6F93-A1374F4D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7E5D3388-33CF-C215-5F31-48DF6A77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46" y="1943955"/>
            <a:ext cx="10833253" cy="44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2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FFC4D-D200-67C9-43FE-1A0FCBE15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3E69-19F6-9167-15D3-0A47F5A5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20" y="365125"/>
            <a:ext cx="5663030" cy="1353105"/>
          </a:xfrm>
        </p:spPr>
        <p:txBody>
          <a:bodyPr/>
          <a:lstStyle/>
          <a:p>
            <a:r>
              <a:rPr lang="en-US"/>
              <a:t>SQL-QUERIES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F5A054E-8FE7-3D21-C0B6-DC2BD87AB9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9166" y="5535502"/>
            <a:ext cx="5120640" cy="6400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Source Sans Pro"/>
            </a:endParaRPr>
          </a:p>
          <a:p>
            <a:endParaRPr lang="en-US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2FECD5E8-998C-2535-DD67-DAC66C1E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B1BE9AD5-B912-FABC-70F2-017F2008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984934C-C52B-9A3C-6280-BD67CE6F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3" y="2014538"/>
            <a:ext cx="4200525" cy="2828925"/>
          </a:xfrm>
          <a:prstGeom prst="rect">
            <a:avLst/>
          </a:prstGeom>
        </p:spPr>
      </p:pic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0B299D6-3082-08DF-5D60-8EB8927D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624" y="2011381"/>
            <a:ext cx="7599114" cy="28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06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35CD8-5BB1-E7B5-3A66-22FE5EF0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A3598-D841-4EF3-116D-18085C1B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8" name="Picture 17" descr="A computer code with text&#10;&#10;AI-generated content may be incorrect.">
            <a:extLst>
              <a:ext uri="{FF2B5EF4-FFF2-40B4-BE49-F238E27FC236}">
                <a16:creationId xmlns:a16="http://schemas.microsoft.com/office/drawing/2014/main" id="{21EB4BAB-5462-B308-7FF4-EB8FEC6F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" y="147121"/>
            <a:ext cx="7012007" cy="2781300"/>
          </a:xfrm>
          <a:prstGeom prst="rect">
            <a:avLst/>
          </a:prstGeom>
        </p:spPr>
      </p:pic>
      <p:pic>
        <p:nvPicPr>
          <p:cNvPr id="20" name="Picture 19" descr="A computer code with text&#10;&#10;AI-generated content may be incorrect.">
            <a:extLst>
              <a:ext uri="{FF2B5EF4-FFF2-40B4-BE49-F238E27FC236}">
                <a16:creationId xmlns:a16="http://schemas.microsoft.com/office/drawing/2014/main" id="{EB03D597-FBA7-E041-5A21-E9F971D5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" y="3150824"/>
            <a:ext cx="7013729" cy="3200400"/>
          </a:xfrm>
          <a:prstGeom prst="rect">
            <a:avLst/>
          </a:prstGeom>
        </p:spPr>
      </p:pic>
      <p:pic>
        <p:nvPicPr>
          <p:cNvPr id="21" name="Picture 2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14A5A96-18C7-255C-AAC5-B4B5A9893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777" y="1166755"/>
            <a:ext cx="5099891" cy="35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7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CB0AF-342D-9CC7-773A-744BD0C70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6E349-4870-CA59-1FD3-86983E50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A5CC-6052-F2ED-BBB7-7275052E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9848DD3-76F0-02D7-BA3C-4C58C5F8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3" y="3591556"/>
            <a:ext cx="4543425" cy="2943225"/>
          </a:xfrm>
          <a:prstGeom prst="rect">
            <a:avLst/>
          </a:prstGeom>
        </p:spPr>
      </p:pic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643A1F79-63C7-5B26-42B6-B2FFCC4C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77" y="4037223"/>
            <a:ext cx="4562475" cy="1905000"/>
          </a:xfrm>
          <a:prstGeom prst="rect">
            <a:avLst/>
          </a:prstGeom>
        </p:spPr>
      </p:pic>
      <p:pic>
        <p:nvPicPr>
          <p:cNvPr id="7" name="Picture 6" descr="A computer code with text&#10;&#10;AI-generated content may be incorrect.">
            <a:extLst>
              <a:ext uri="{FF2B5EF4-FFF2-40B4-BE49-F238E27FC236}">
                <a16:creationId xmlns:a16="http://schemas.microsoft.com/office/drawing/2014/main" id="{8AEAE322-E49D-E546-E5CB-A57E9F23C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36" y="140580"/>
            <a:ext cx="8477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09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Placeholder 51" descr="photo of building column&#10;">
            <a:extLst>
              <a:ext uri="{FF2B5EF4-FFF2-40B4-BE49-F238E27FC236}">
                <a16:creationId xmlns:a16="http://schemas.microsoft.com/office/drawing/2014/main" id="{FB984F8E-E35E-4C11-86D8-AC8E1328E9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" b="58"/>
          <a:stretch/>
        </p:blipFill>
        <p:spPr>
          <a:xfrm>
            <a:off x="458724" y="481369"/>
            <a:ext cx="11274552" cy="2743200"/>
          </a:xfrm>
        </p:spPr>
      </p:pic>
      <p:sp>
        <p:nvSpPr>
          <p:cNvPr id="34" name="Title 33">
            <a:extLst>
              <a:ext uri="{FF2B5EF4-FFF2-40B4-BE49-F238E27FC236}">
                <a16:creationId xmlns:a16="http://schemas.microsoft.com/office/drawing/2014/main" id="{17B7CBFC-65A2-4AB4-BE48-C580D13C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92386"/>
            <a:ext cx="4572000" cy="1325563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THANK YOU!</a:t>
            </a:r>
            <a:br>
              <a:rPr lang="en-US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To all team members for their valuable </a:t>
            </a:r>
            <a:r>
              <a:rPr lang="en-US" sz="1400">
                <a:solidFill>
                  <a:srgbClr val="000000"/>
                </a:solidFill>
                <a:latin typeface="Selawik Semibold"/>
                <a:ea typeface="Source Sans Pro"/>
              </a:rPr>
              <a:t>contributions</a:t>
            </a:r>
            <a:endParaRPr lang="en-US" sz="140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2B40CBE-DEC8-4A9F-AF68-3DABE42C7E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89391" y="3596480"/>
            <a:ext cx="5238630" cy="27825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b="1">
                <a:ea typeface="Source Sans Pro"/>
              </a:rPr>
              <a:t>Key Learnings</a:t>
            </a:r>
            <a:endParaRPr lang="en-US"/>
          </a:p>
          <a:p>
            <a:pPr marL="285750" indent="-285750" algn="just">
              <a:buChar char="•"/>
            </a:pPr>
            <a:r>
              <a:rPr lang="en-US">
                <a:ea typeface="Source Sans Pro"/>
              </a:rPr>
              <a:t>Importance of data cleaning before analysis</a:t>
            </a:r>
          </a:p>
          <a:p>
            <a:pPr marL="285750" indent="-285750" algn="just">
              <a:buChar char="•"/>
            </a:pPr>
            <a:r>
              <a:rPr lang="en-US">
                <a:ea typeface="Source Sans Pro"/>
              </a:rPr>
              <a:t>SQL helps manage and optimize large datasets</a:t>
            </a:r>
          </a:p>
          <a:p>
            <a:pPr marL="285750" indent="-285750" algn="just">
              <a:buChar char="•"/>
            </a:pPr>
            <a:r>
              <a:rPr lang="en-US">
                <a:ea typeface="Source Sans Pro"/>
              </a:rPr>
              <a:t>Excel useful for validation &amp; pivot analysis</a:t>
            </a:r>
          </a:p>
          <a:p>
            <a:pPr marL="285750" indent="-285750" algn="just">
              <a:buChar char="•"/>
            </a:pPr>
            <a:r>
              <a:rPr lang="en-US">
                <a:ea typeface="Source Sans Pro"/>
              </a:rPr>
              <a:t>Power BI → quick KPI dashboards, slicers, interactivity</a:t>
            </a:r>
          </a:p>
          <a:p>
            <a:pPr marL="285750" indent="-285750" algn="just">
              <a:buChar char="•"/>
            </a:pPr>
            <a:r>
              <a:rPr lang="en-US">
                <a:ea typeface="Source Sans Pro"/>
              </a:rPr>
              <a:t>Tableau → advanced visuals &amp; storytelling</a:t>
            </a:r>
          </a:p>
          <a:p>
            <a:pPr marL="285750" indent="-285750" algn="just">
              <a:buChar char="•"/>
            </a:pPr>
            <a:r>
              <a:rPr lang="en-US">
                <a:ea typeface="Source Sans Pro"/>
              </a:rPr>
              <a:t>Team collaboration = solving tool &amp; data challenges</a:t>
            </a:r>
          </a:p>
        </p:txBody>
      </p:sp>
    </p:spTree>
    <p:extLst>
      <p:ext uri="{BB962C8B-B14F-4D97-AF65-F5344CB8AC3E}">
        <p14:creationId xmlns:p14="http://schemas.microsoft.com/office/powerpoint/2010/main" val="183970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002CE-66AC-6238-E883-4F27A0DA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photo of person using laptop">
            <a:extLst>
              <a:ext uri="{FF2B5EF4-FFF2-40B4-BE49-F238E27FC236}">
                <a16:creationId xmlns:a16="http://schemas.microsoft.com/office/drawing/2014/main" id="{734DF154-E7C1-BD8B-D699-77EFFF05E3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18" y="0"/>
            <a:ext cx="1218215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8F5F2-6FD0-632E-0E4A-465D9543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298286"/>
            <a:ext cx="3319451" cy="1065881"/>
          </a:xfrm>
        </p:spPr>
        <p:txBody>
          <a:bodyPr anchor="b" anchorCtr="0">
            <a:noAutofit/>
          </a:bodyPr>
          <a:lstStyle/>
          <a:p>
            <a:r>
              <a:rPr lang="en-US" sz="2000">
                <a:ea typeface="+mj-lt"/>
                <a:cs typeface="+mj-lt"/>
              </a:rPr>
              <a:t>MEET THE TEAM</a:t>
            </a:r>
            <a:endParaRPr lang="en-ZA" sz="2000">
              <a:ea typeface="+mj-lt"/>
              <a:cs typeface="+mj-lt"/>
            </a:endParaRPr>
          </a:p>
          <a:p>
            <a:endParaRPr lang="en-ZA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B6AC0-8C5F-8BA3-864F-C032255C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5" y="1132644"/>
            <a:ext cx="3682571" cy="374573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ea typeface="Source Sans Pro"/>
            </a:endParaRPr>
          </a:p>
          <a:p>
            <a:pPr marL="342900" indent="-342900">
              <a:buAutoNum type="arabicPeriod"/>
            </a:pPr>
            <a:r>
              <a:rPr lang="en-US" i="1">
                <a:solidFill>
                  <a:srgbClr val="000000"/>
                </a:solidFill>
                <a:latin typeface="Book Antiqua"/>
                <a:ea typeface="Source Sans Pro"/>
              </a:rPr>
              <a:t>Pooja </a:t>
            </a:r>
            <a:r>
              <a:rPr lang="en-US" i="1" err="1">
                <a:solidFill>
                  <a:srgbClr val="000000"/>
                </a:solidFill>
                <a:latin typeface="Book Antiqua"/>
                <a:ea typeface="Source Sans Pro"/>
              </a:rPr>
              <a:t>Nesarikar</a:t>
            </a:r>
            <a:endParaRPr lang="en-US" i="1">
              <a:solidFill>
                <a:srgbClr val="000000"/>
              </a:solidFill>
              <a:latin typeface="Book Antiqua"/>
              <a:ea typeface="Source Sans Pro"/>
            </a:endParaRPr>
          </a:p>
          <a:p>
            <a:pPr marL="342900" indent="-342900">
              <a:buAutoNum type="arabicPeriod"/>
            </a:pPr>
            <a:r>
              <a:rPr lang="en-US" i="1" err="1">
                <a:solidFill>
                  <a:srgbClr val="000000"/>
                </a:solidFill>
                <a:latin typeface="Book Antiqua"/>
                <a:ea typeface="Source Sans Pro"/>
              </a:rPr>
              <a:t>Thammineni</a:t>
            </a:r>
            <a:r>
              <a:rPr lang="en-US" i="1">
                <a:solidFill>
                  <a:srgbClr val="000000"/>
                </a:solidFill>
                <a:latin typeface="Book Antiqua"/>
                <a:ea typeface="Source Sans Pro"/>
              </a:rPr>
              <a:t> Naveen Kumar</a:t>
            </a:r>
            <a:endParaRPr lang="en-US" i="1">
              <a:latin typeface="Book Antiqua"/>
              <a:ea typeface="Source Sans Pro"/>
            </a:endParaRPr>
          </a:p>
          <a:p>
            <a:pPr marL="342900" indent="-342900">
              <a:buAutoNum type="arabicPeriod"/>
            </a:pPr>
            <a:r>
              <a:rPr lang="en-US" i="1">
                <a:solidFill>
                  <a:srgbClr val="000000"/>
                </a:solidFill>
                <a:latin typeface="Book Antiqua"/>
                <a:ea typeface="Source Sans Pro"/>
              </a:rPr>
              <a:t>Rahul Tiwari</a:t>
            </a:r>
          </a:p>
          <a:p>
            <a:pPr marL="342900" indent="-342900">
              <a:buAutoNum type="arabicPeriod"/>
            </a:pPr>
            <a:r>
              <a:rPr lang="en-US" i="1">
                <a:solidFill>
                  <a:srgbClr val="000000"/>
                </a:solidFill>
                <a:latin typeface="Book Antiqua"/>
                <a:ea typeface="Source Sans Pro"/>
              </a:rPr>
              <a:t>Sujit </a:t>
            </a:r>
            <a:r>
              <a:rPr lang="en-US" i="1" err="1">
                <a:solidFill>
                  <a:srgbClr val="000000"/>
                </a:solidFill>
                <a:latin typeface="Book Antiqua"/>
                <a:ea typeface="Source Sans Pro"/>
              </a:rPr>
              <a:t>Puhan</a:t>
            </a:r>
            <a:endParaRPr lang="en-US" i="1">
              <a:solidFill>
                <a:srgbClr val="000000"/>
              </a:solidFill>
              <a:latin typeface="Book Antiqua"/>
              <a:ea typeface="Source Sans Pro"/>
            </a:endParaRPr>
          </a:p>
          <a:p>
            <a:pPr marL="342900" indent="-342900">
              <a:buAutoNum type="arabicPeriod"/>
            </a:pPr>
            <a:r>
              <a:rPr lang="en-US" i="1">
                <a:solidFill>
                  <a:srgbClr val="000000"/>
                </a:solidFill>
                <a:latin typeface="Book Antiqua"/>
                <a:ea typeface="Source Sans Pro"/>
              </a:rPr>
              <a:t>Heena Goyal</a:t>
            </a:r>
            <a:endParaRPr lang="en-US" i="1">
              <a:latin typeface="Book Antiqua"/>
              <a:ea typeface="Source Sans Pro"/>
            </a:endParaRPr>
          </a:p>
          <a:p>
            <a:pPr marL="342900" indent="-342900">
              <a:buAutoNum type="arabicPeriod"/>
            </a:pPr>
            <a:r>
              <a:rPr lang="en-US" i="1" err="1">
                <a:solidFill>
                  <a:srgbClr val="000000"/>
                </a:solidFill>
                <a:latin typeface="Book Antiqua"/>
                <a:ea typeface="Source Sans Pro"/>
              </a:rPr>
              <a:t>Jothiroopan</a:t>
            </a:r>
            <a:r>
              <a:rPr lang="en-US" i="1">
                <a:solidFill>
                  <a:srgbClr val="000000"/>
                </a:solidFill>
                <a:latin typeface="Book Antiqua"/>
                <a:ea typeface="Source Sans Pro"/>
              </a:rPr>
              <a:t> </a:t>
            </a:r>
            <a:r>
              <a:rPr lang="en-US" i="1" err="1">
                <a:solidFill>
                  <a:srgbClr val="000000"/>
                </a:solidFill>
                <a:latin typeface="Book Antiqua"/>
                <a:ea typeface="Source Sans Pro"/>
              </a:rPr>
              <a:t>Velayuthan</a:t>
            </a:r>
            <a:r>
              <a:rPr lang="en-US" i="1">
                <a:solidFill>
                  <a:srgbClr val="000000"/>
                </a:solidFill>
                <a:latin typeface="Book Antiqua"/>
                <a:ea typeface="Source Sans Pro"/>
              </a:rPr>
              <a:t> </a:t>
            </a:r>
          </a:p>
          <a:p>
            <a:pPr marL="342900" indent="-342900">
              <a:buAutoNum type="arabicPeriod"/>
            </a:pPr>
            <a:r>
              <a:rPr lang="en-US" i="1">
                <a:solidFill>
                  <a:srgbClr val="000000"/>
                </a:solidFill>
                <a:latin typeface="Book Antiqua"/>
                <a:ea typeface="Source Sans Pro"/>
              </a:rPr>
              <a:t>Kiran Kumar Palled</a:t>
            </a:r>
            <a:endParaRPr lang="en-US" i="1">
              <a:latin typeface="Source Sans Pro"/>
              <a:ea typeface="Source Sans Pro"/>
            </a:endParaRPr>
          </a:p>
          <a:p>
            <a:endParaRPr lang="en-US">
              <a:solidFill>
                <a:srgbClr val="000000"/>
              </a:solidFill>
              <a:ea typeface="Source Sans Pro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599-948F-39E4-BAA5-2F51EA16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B213-1788-4A39-6145-87C1C8D7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998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6A05-5577-60BC-A84A-11D755C8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photo of person using laptop">
            <a:extLst>
              <a:ext uri="{FF2B5EF4-FFF2-40B4-BE49-F238E27FC236}">
                <a16:creationId xmlns:a16="http://schemas.microsoft.com/office/drawing/2014/main" id="{61F2CBEF-1014-3A60-6EF3-304F638873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18" y="0"/>
            <a:ext cx="1218215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B3CC27-E138-D20D-AB51-8F016C9F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448680"/>
            <a:ext cx="3379608" cy="684882"/>
          </a:xfrm>
        </p:spPr>
        <p:txBody>
          <a:bodyPr anchor="b" anchorCtr="0">
            <a:noAutofit/>
          </a:bodyPr>
          <a:lstStyle/>
          <a:p>
            <a:r>
              <a:rPr lang="en-ZA" sz="3200">
                <a:ea typeface="+mj-lt"/>
                <a:cs typeface="+mj-lt"/>
              </a:rPr>
              <a:t>Agenda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A058F-8768-954A-2784-4346C7FA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5" y="1132644"/>
            <a:ext cx="3682571" cy="374573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ea typeface="Source Sans Pro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Source Sans Pro"/>
              </a:rPr>
              <a:t>Data &amp; Tools Overview</a:t>
            </a:r>
            <a:endParaRPr lang="en-US">
              <a:ea typeface="Source Sans Pro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Source Sans Pro"/>
              </a:rPr>
              <a:t>Key Performance Indicators (KPIs)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Source Sans Pro"/>
              </a:rPr>
              <a:t>Observations &amp; Insights (per KPI)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Source Sans Pro"/>
              </a:rPr>
              <a:t>Recommendations for 2025</a:t>
            </a:r>
            <a:endParaRPr lang="en-US">
              <a:ea typeface="Source Sans Pro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Source Sans Pro"/>
              </a:rPr>
              <a:t>Challenges &amp; How We Overcame Them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Source Sans Pro"/>
              </a:rPr>
              <a:t>Conclusion</a:t>
            </a:r>
            <a:endParaRPr lang="en-US"/>
          </a:p>
          <a:p>
            <a:endParaRPr lang="en-US">
              <a:solidFill>
                <a:srgbClr val="000000"/>
              </a:solidFill>
              <a:ea typeface="Source Sans Pro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4F1E-056A-BDE3-CFCF-C6373681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CDCE6-5154-8A9E-F30B-9AE9B912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969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a man in a meeting&#10;">
            <a:extLst>
              <a:ext uri="{FF2B5EF4-FFF2-40B4-BE49-F238E27FC236}">
                <a16:creationId xmlns:a16="http://schemas.microsoft.com/office/drawing/2014/main" id="{31EB3F7E-46D2-4030-923F-5B334198CA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0"/>
            <a:ext cx="1196181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&amp; Tools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5" y="1415115"/>
            <a:ext cx="4383585" cy="493390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ZA">
              <a:ea typeface="Source Sans Pro"/>
            </a:endParaRPr>
          </a:p>
          <a:p>
            <a:r>
              <a:rPr lang="en-US" b="1">
                <a:ea typeface="+mn-lt"/>
                <a:cs typeface="+mn-lt"/>
              </a:rPr>
              <a:t>Dataset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Loan customer records from Finance_1 &amp; Finance_2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Fields: loan amount, grade, sub-grade, verification status, DTI, revolving balance, payments, state, issue &amp; payment dates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~39,717 unique customers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Tools Used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SQL</a:t>
            </a:r>
            <a:r>
              <a:rPr lang="en-US">
                <a:ea typeface="+mn-lt"/>
                <a:cs typeface="+mn-lt"/>
              </a:rPr>
              <a:t> → Data extraction, joins, cleaning, KPI preparation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Excel</a:t>
            </a:r>
            <a:r>
              <a:rPr lang="en-US">
                <a:ea typeface="+mn-lt"/>
                <a:cs typeface="+mn-lt"/>
              </a:rPr>
              <a:t> → Data validation, pivot tables, quick checks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Power BI</a:t>
            </a:r>
            <a:r>
              <a:rPr lang="en-US">
                <a:ea typeface="+mn-lt"/>
                <a:cs typeface="+mn-lt"/>
              </a:rPr>
              <a:t> → Interactive dashboards, KPI cards, slicers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Tableau</a:t>
            </a:r>
            <a:r>
              <a:rPr lang="en-US">
                <a:ea typeface="+mn-lt"/>
                <a:cs typeface="+mn-lt"/>
              </a:rPr>
              <a:t> → Advanced visualizations &amp; storytelling dashboards</a:t>
            </a:r>
            <a:endParaRPr lang="en-US"/>
          </a:p>
          <a:p>
            <a:endParaRPr lang="en-US">
              <a:ea typeface="Source Sans Pro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D83DE42-6E97-4DE6-8CAE-71A0C95E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00243C5-63A8-41FD-AC5F-B82F3BE2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B5BCD2D-8C5B-4AA6-9D92-91CEEB731D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26E79-BB71-489A-B65B-6FB9A794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r>
              <a:rPr lang="en-US"/>
              <a:t>KPI-1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8552BB2-2387-4A2C-8668-B6633FE46E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9166" y="5535502"/>
            <a:ext cx="5120640" cy="6400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Source Sans Pro"/>
            </a:endParaRPr>
          </a:p>
          <a:p>
            <a:endParaRPr lang="en-US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9EF76BD2-EB69-4D45-9701-8A82B812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BD1651FB-5427-4C2E-968C-077A5FCB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 descr="A graph showing the growth of a loan&#10;&#10;AI-generated content may be incorrect.">
            <a:extLst>
              <a:ext uri="{FF2B5EF4-FFF2-40B4-BE49-F238E27FC236}">
                <a16:creationId xmlns:a16="http://schemas.microsoft.com/office/drawing/2014/main" id="{70184EB4-38DB-0886-4FA8-27972690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8" y="2095212"/>
            <a:ext cx="5305999" cy="358564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CBF298-4E15-6068-13D0-6DBCD05E05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3056" y="1908565"/>
            <a:ext cx="5120640" cy="43490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Observation – Year-wise Loan Analysis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Loan amounts grew consistently (2007 → 2011)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Peak in 2011: ₹261M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No decline in dataset</a:t>
            </a:r>
          </a:p>
          <a:p>
            <a:r>
              <a:rPr lang="en-GB" b="1">
                <a:ea typeface="+mn-lt"/>
                <a:cs typeface="+mn-lt"/>
              </a:rPr>
              <a:t>Inference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Strong market demand &amp; growth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2011 as benchmark year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Recommendation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Expand in top states &amp; purposes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Push verified loans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Replicate 2011 strategies in 2025</a:t>
            </a:r>
            <a:endParaRPr lang="en-GB"/>
          </a:p>
          <a:p>
            <a:endParaRPr lang="en-GB" b="1">
              <a:ea typeface="Source Sans Pro"/>
            </a:endParaRPr>
          </a:p>
          <a:p>
            <a:endParaRPr lang="en-GB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9619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F2B2D-59F7-16A9-C086-64AC3873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8CC9-F3CF-C89A-9822-2E3EF537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r>
              <a:rPr lang="en-US"/>
              <a:t>KPI-2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3102BE3-D690-679C-0C64-1DC0E48805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9166" y="5535502"/>
            <a:ext cx="5120640" cy="6400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Source Sans Pro"/>
            </a:endParaRPr>
          </a:p>
          <a:p>
            <a:endParaRPr lang="en-US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632DDDCF-99AF-A421-759E-799401A8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D5207C0B-A689-B356-3873-5F452551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C8D2F5-EB3D-EA95-F616-AB113A989A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3056" y="1908565"/>
            <a:ext cx="5120640" cy="43490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Observation – Grade &amp; Sub-Grade vs Revolving Balance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Higher revolving balances concentrated in mid-tier grades (B, C, D)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Premium grades (A) show lower balances → safer borrowers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Sub-grades show clear risk segmentation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Inference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Bank portfolio leans towards moderate-risk borrowers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Risk of defaults higher in lower grades (E, F, G)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Recommendation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Maintain exposure to A/B grade borrowers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Strengthen credit checks for C/D/E borrowers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Consider adjusting interest rates by grade/sub-grade</a:t>
            </a:r>
            <a:endParaRPr lang="en-GB"/>
          </a:p>
          <a:p>
            <a:endParaRPr lang="en-GB" b="1">
              <a:ea typeface="Source Sans Pro"/>
            </a:endParaRPr>
          </a:p>
          <a:p>
            <a:endParaRPr lang="en-GB" b="1">
              <a:ea typeface="Source Sans Pro"/>
            </a:endParaRPr>
          </a:p>
          <a:p>
            <a:endParaRPr lang="en-GB">
              <a:ea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D4D39-B4C3-1A5B-4D36-8AA15FF7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7" y="2004611"/>
            <a:ext cx="5469874" cy="339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4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6BAAE-457E-294F-E7FA-276C28979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D711-15B8-A8DA-8490-1BEDE12C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r>
              <a:rPr lang="en-US" dirty="0"/>
              <a:t>KPI-3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DA9BDE4-B28F-A67A-3802-5C310684EA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9166" y="5535502"/>
            <a:ext cx="5120640" cy="6400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Source Sans Pro"/>
            </a:endParaRPr>
          </a:p>
          <a:p>
            <a:endParaRPr lang="en-US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866E4753-266A-006D-A3AA-E05FAC41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C31F1926-3783-AEA7-C85B-94294EE1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52DF32-A09C-6F59-8737-5AB7D9D959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3056" y="1908565"/>
            <a:ext cx="5120640" cy="43490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Observation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Verified borrowers contribute higher total payments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Non-verified borrowers contribute significantly less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Strong correlation between verification and repayment success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Inference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Loan verification improves repayment reliability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Non-verified loans carry higher default risk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Recommendation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Move toward </a:t>
            </a:r>
            <a:r>
              <a:rPr lang="en-GB" b="1">
                <a:ea typeface="+mn-lt"/>
                <a:cs typeface="+mn-lt"/>
              </a:rPr>
              <a:t>100% verification</a:t>
            </a:r>
            <a:r>
              <a:rPr lang="en-GB">
                <a:ea typeface="+mn-lt"/>
                <a:cs typeface="+mn-lt"/>
              </a:rPr>
              <a:t> policy for new loans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Automate verification to reduce processing time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Prioritize lending to verified borrowers for portfolio stability</a:t>
            </a:r>
            <a:endParaRPr lang="en-GB"/>
          </a:p>
          <a:p>
            <a:endParaRPr lang="en-GB" b="1">
              <a:ea typeface="Source Sans Pro"/>
            </a:endParaRPr>
          </a:p>
          <a:p>
            <a:endParaRPr lang="en-GB" b="1">
              <a:ea typeface="Source Sans Pro"/>
            </a:endParaRPr>
          </a:p>
          <a:p>
            <a:endParaRPr lang="en-GB" b="1">
              <a:ea typeface="Source Sans Pro"/>
            </a:endParaRPr>
          </a:p>
          <a:p>
            <a:endParaRPr lang="en-GB">
              <a:ea typeface="Source Sans Pro"/>
            </a:endParaRPr>
          </a:p>
        </p:txBody>
      </p:sp>
      <p:pic>
        <p:nvPicPr>
          <p:cNvPr id="3" name="Picture 2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A3D265C0-3E78-D18A-9E06-CCD3314E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86" y="2056310"/>
            <a:ext cx="4926834" cy="35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8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239B6-681A-8D1C-D266-444C9FB4B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C747-1F63-1327-2538-701D70E8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r>
              <a:rPr lang="en-US" dirty="0"/>
              <a:t>KPI-4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AB265A-03C2-CE5C-B519-4E1F16638C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9166" y="5535502"/>
            <a:ext cx="5120640" cy="6400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Source Sans Pro"/>
            </a:endParaRPr>
          </a:p>
          <a:p>
            <a:endParaRPr lang="en-US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3BB90AB2-354A-3470-5438-47A08223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AA15451F-E7D7-C370-3E90-E87B481C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DEFA5A-3C3E-3474-1A03-58B6A79BF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3417" y="1825938"/>
            <a:ext cx="5120640" cy="43490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Observation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Loan distribution varies significantly by state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Top states contribute the highest loan amounts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Seasonality trend: December and mid-year months show higher loan issuance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Inference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Loans are concentrated in a few high-demand states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Seasonal peaks suggest customer </a:t>
            </a:r>
            <a:r>
              <a:rPr lang="en-GB" err="1">
                <a:ea typeface="+mn-lt"/>
                <a:cs typeface="+mn-lt"/>
              </a:rPr>
              <a:t>behavior</a:t>
            </a:r>
            <a:r>
              <a:rPr lang="en-GB">
                <a:ea typeface="+mn-lt"/>
                <a:cs typeface="+mn-lt"/>
              </a:rPr>
              <a:t> patterns (festive season, year-end financial planning)</a:t>
            </a:r>
          </a:p>
          <a:p>
            <a:r>
              <a:rPr lang="en-GB" b="1">
                <a:ea typeface="+mn-lt"/>
                <a:cs typeface="+mn-lt"/>
              </a:rPr>
              <a:t>Recommendation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Focus marketing campaigns in high-performing states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Design seasonal loan offers (e.g., year-end personal loan promotions)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Explore underperforming states for growth opportunities</a:t>
            </a:r>
            <a:endParaRPr lang="en-GB"/>
          </a:p>
          <a:p>
            <a:endParaRPr lang="en-GB" b="1">
              <a:ea typeface="Source Sans Pro"/>
            </a:endParaRPr>
          </a:p>
          <a:p>
            <a:endParaRPr lang="en-GB" b="1">
              <a:ea typeface="Source Sans Pro"/>
            </a:endParaRPr>
          </a:p>
          <a:p>
            <a:endParaRPr lang="en-GB" b="1">
              <a:ea typeface="Source Sans Pro"/>
            </a:endParaRPr>
          </a:p>
          <a:p>
            <a:endParaRPr lang="en-GB">
              <a:ea typeface="Source Sans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245B3-119D-88C5-116D-FD7BC838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4" y="1986479"/>
            <a:ext cx="681232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7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AF41A-F1D4-295C-4287-B169B6E21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9E0A-C4CD-F35B-ED3B-38225B09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r>
              <a:rPr lang="en-US" dirty="0"/>
              <a:t>KPI-5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F4EB9F9-44EB-609D-A9B1-CE37AAF598E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9166" y="5535502"/>
            <a:ext cx="5120640" cy="6400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Source Sans Pro"/>
            </a:endParaRPr>
          </a:p>
          <a:p>
            <a:endParaRPr lang="en-US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4775AC0-CF3F-81EC-1EB7-1565C875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FC9097EA-2BF6-5F55-13A8-E7005194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DB71BE-064D-C7FF-8E96-03D390EC69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3056" y="1908565"/>
            <a:ext cx="5120640" cy="43490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Observation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Majority of loans come from </a:t>
            </a:r>
            <a:r>
              <a:rPr lang="en-GB" b="1">
                <a:ea typeface="+mn-lt"/>
                <a:cs typeface="+mn-lt"/>
              </a:rPr>
              <a:t>Mortgage holders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Renters</a:t>
            </a:r>
            <a:r>
              <a:rPr lang="en-GB">
                <a:ea typeface="+mn-lt"/>
                <a:cs typeface="+mn-lt"/>
              </a:rPr>
              <a:t> form the second largest group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Owners (no mortgage)</a:t>
            </a:r>
            <a:r>
              <a:rPr lang="en-GB">
                <a:ea typeface="+mn-lt"/>
                <a:cs typeface="+mn-lt"/>
              </a:rPr>
              <a:t> contribute the least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Repayments are more consistent among Mortgage borrowers</a:t>
            </a:r>
          </a:p>
          <a:p>
            <a:r>
              <a:rPr lang="en-GB" b="1">
                <a:ea typeface="+mn-lt"/>
                <a:cs typeface="+mn-lt"/>
              </a:rPr>
              <a:t>Inference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Mortgage customers are more stable and reliable borrowers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Renters show higher variability in repayment patterns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Home ownership strongly correlates with repayment discipline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Recommendation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Prioritize lending to </a:t>
            </a:r>
            <a:r>
              <a:rPr lang="en-GB" b="1">
                <a:ea typeface="+mn-lt"/>
                <a:cs typeface="+mn-lt"/>
              </a:rPr>
              <a:t>Mortgage customers</a:t>
            </a:r>
            <a:r>
              <a:rPr lang="en-GB">
                <a:ea typeface="+mn-lt"/>
                <a:cs typeface="+mn-lt"/>
              </a:rPr>
              <a:t> (lower risk, steady repayments)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Tailor products for renters with stricter credit checks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Explore special loan products for owners (no mortgage) to increase share</a:t>
            </a:r>
            <a:endParaRPr lang="en-GB"/>
          </a:p>
          <a:p>
            <a:endParaRPr lang="en-GB" b="1">
              <a:ea typeface="Source Sans Pro"/>
            </a:endParaRPr>
          </a:p>
          <a:p>
            <a:endParaRPr lang="en-GB" b="1">
              <a:ea typeface="Source Sans Pro"/>
            </a:endParaRPr>
          </a:p>
          <a:p>
            <a:endParaRPr lang="en-GB" b="1">
              <a:ea typeface="Source Sans Pro"/>
            </a:endParaRPr>
          </a:p>
          <a:p>
            <a:endParaRPr lang="en-GB">
              <a:ea typeface="Source Sans Pro"/>
            </a:endParaRPr>
          </a:p>
        </p:txBody>
      </p:sp>
      <p:pic>
        <p:nvPicPr>
          <p:cNvPr id="3" name="Picture 2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22F4B886-7618-C889-9179-6A8B0B05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205611"/>
            <a:ext cx="43719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1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 pitch deck_Win32_JB_v2" id="{0A08F99B-73B1-4377-A04A-CCDBBDCD25D8}" vid="{5CED1285-8ECB-4128-A72E-4C5B72C5D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128202-8B3F-47B2-95DE-323A94AC481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C9C157-B2BF-48C0-AA17-2CECF9CDD0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C3E0D1-381F-4FED-835E-9337ECD9B23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Bank Analytics Project Tools: SQL | Excel | Power BI | Tableau </vt:lpstr>
      <vt:lpstr>MEET THE TEAM </vt:lpstr>
      <vt:lpstr>Agenda</vt:lpstr>
      <vt:lpstr>Data &amp; Tools Overview</vt:lpstr>
      <vt:lpstr>KPI-1</vt:lpstr>
      <vt:lpstr>KPI-2</vt:lpstr>
      <vt:lpstr>KPI-3</vt:lpstr>
      <vt:lpstr>KPI-4</vt:lpstr>
      <vt:lpstr>KPI-5</vt:lpstr>
      <vt:lpstr>KPI-6</vt:lpstr>
      <vt:lpstr>Group 2</vt:lpstr>
      <vt:lpstr>Conclusion</vt:lpstr>
      <vt:lpstr>Excel-Dashboard</vt:lpstr>
      <vt:lpstr>PowerBI-Dashboard</vt:lpstr>
      <vt:lpstr>Tabelu-Dashboard</vt:lpstr>
      <vt:lpstr>SQL-QUERIES</vt:lpstr>
      <vt:lpstr>PowerPoint Presentation</vt:lpstr>
      <vt:lpstr>PowerPoint Presentation</vt:lpstr>
      <vt:lpstr>THANK YOU! To all team members for their valuable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10</cp:revision>
  <dcterms:created xsi:type="dcterms:W3CDTF">2025-08-25T17:50:53Z</dcterms:created>
  <dcterms:modified xsi:type="dcterms:W3CDTF">2025-08-30T13:31:38Z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