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4"/>
  </p:notesMasterIdLst>
  <p:handoutMasterIdLst>
    <p:handoutMasterId r:id="rId35"/>
  </p:handoutMasterIdLst>
  <p:sldIdLst>
    <p:sldId id="436" r:id="rId5"/>
    <p:sldId id="439" r:id="rId6"/>
    <p:sldId id="441" r:id="rId7"/>
    <p:sldId id="438" r:id="rId8"/>
    <p:sldId id="440" r:id="rId9"/>
    <p:sldId id="451" r:id="rId10"/>
    <p:sldId id="452" r:id="rId11"/>
    <p:sldId id="453" r:id="rId12"/>
    <p:sldId id="464" r:id="rId13"/>
    <p:sldId id="446" r:id="rId14"/>
    <p:sldId id="468" r:id="rId15"/>
    <p:sldId id="447" r:id="rId16"/>
    <p:sldId id="450" r:id="rId17"/>
    <p:sldId id="448" r:id="rId18"/>
    <p:sldId id="465" r:id="rId19"/>
    <p:sldId id="454" r:id="rId20"/>
    <p:sldId id="455" r:id="rId21"/>
    <p:sldId id="456" r:id="rId22"/>
    <p:sldId id="466" r:id="rId23"/>
    <p:sldId id="442" r:id="rId24"/>
    <p:sldId id="444" r:id="rId25"/>
    <p:sldId id="443" r:id="rId26"/>
    <p:sldId id="467" r:id="rId27"/>
    <p:sldId id="457" r:id="rId28"/>
    <p:sldId id="458" r:id="rId29"/>
    <p:sldId id="460" r:id="rId30"/>
    <p:sldId id="461" r:id="rId31"/>
    <p:sldId id="462" r:id="rId32"/>
    <p:sldId id="4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6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634" y="48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8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4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84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6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3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23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03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33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3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076" y="1842678"/>
            <a:ext cx="10049848" cy="1955056"/>
          </a:xfrm>
        </p:spPr>
        <p:txBody>
          <a:bodyPr/>
          <a:lstStyle/>
          <a:p>
            <a:r>
              <a:rPr lang="en-US" dirty="0"/>
              <a:t>ENERGY CONSUMPTION </a:t>
            </a:r>
            <a:br>
              <a:rPr lang="en-US" dirty="0"/>
            </a:br>
            <a:r>
              <a:rPr lang="en-US" dirty="0"/>
              <a:t>FORECASTING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06983-AD1E-3982-D1FA-81F3DC053D49}"/>
              </a:ext>
            </a:extLst>
          </p:cNvPr>
          <p:cNvSpPr txBox="1"/>
          <p:nvPr/>
        </p:nvSpPr>
        <p:spPr>
          <a:xfrm>
            <a:off x="8887104" y="4161118"/>
            <a:ext cx="330936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lephant"/>
              </a:rPr>
              <a:t>GROUP NO – 9</a:t>
            </a:r>
          </a:p>
          <a:p>
            <a:endParaRPr lang="en-US" dirty="0">
              <a:solidFill>
                <a:schemeClr val="bg1"/>
              </a:solidFill>
              <a:latin typeface="Elephant"/>
            </a:endParaRPr>
          </a:p>
          <a:p>
            <a:r>
              <a:rPr lang="en-US">
                <a:solidFill>
                  <a:schemeClr val="bg1"/>
                </a:solidFill>
                <a:latin typeface="Elephant"/>
              </a:rPr>
              <a:t>NAVEEN SAI</a:t>
            </a:r>
            <a:endParaRPr lang="en-US" dirty="0">
              <a:solidFill>
                <a:schemeClr val="bg1"/>
              </a:solidFill>
              <a:latin typeface="Elephant"/>
            </a:endParaRPr>
          </a:p>
          <a:p>
            <a:r>
              <a:rPr lang="en-US" dirty="0">
                <a:solidFill>
                  <a:schemeClr val="bg1"/>
                </a:solidFill>
                <a:latin typeface="Elephant"/>
              </a:rPr>
              <a:t>HARSHA REDDY</a:t>
            </a:r>
          </a:p>
          <a:p>
            <a:r>
              <a:rPr lang="en-US" dirty="0">
                <a:solidFill>
                  <a:schemeClr val="bg1"/>
                </a:solidFill>
                <a:latin typeface="Elephant"/>
              </a:rPr>
              <a:t>RITHIKA</a:t>
            </a:r>
          </a:p>
          <a:p>
            <a:r>
              <a:rPr lang="en-US" dirty="0">
                <a:solidFill>
                  <a:schemeClr val="bg1"/>
                </a:solidFill>
                <a:latin typeface="Elephant"/>
              </a:rPr>
              <a:t>LOHITH REDDY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B554-E4F5-FBD3-EC82-2B5A224F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01945-28B0-D1F5-E458-3A8F0249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A5F0A-079E-DE86-5ECF-E6865AB0A091}"/>
              </a:ext>
            </a:extLst>
          </p:cNvPr>
          <p:cNvSpPr txBox="1"/>
          <p:nvPr/>
        </p:nvSpPr>
        <p:spPr>
          <a:xfrm>
            <a:off x="901967" y="207705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Total no. of features: 29</a:t>
            </a:r>
            <a:endParaRPr lang="en-US" sz="1100" dirty="0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r>
              <a:rPr lang="en-US" dirty="0"/>
              <a:t>No. of instances: </a:t>
            </a:r>
            <a:r>
              <a:rPr lang="en-US" dirty="0">
                <a:solidFill>
                  <a:srgbClr val="000000"/>
                </a:solidFill>
                <a:latin typeface="Arial Nova Light"/>
              </a:rPr>
              <a:t>35064</a:t>
            </a:r>
            <a:endParaRPr lang="en-US" dirty="0">
              <a:solidFill>
                <a:srgbClr val="000000"/>
              </a:solidFill>
              <a:latin typeface="Arial Nova Light"/>
              <a:ea typeface="Roboto"/>
              <a:cs typeface="Roboto"/>
            </a:endParaRPr>
          </a:p>
        </p:txBody>
      </p:sp>
      <p:pic>
        <p:nvPicPr>
          <p:cNvPr id="7" name="Picture 6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6CF4CEB2-EC55-18DD-FF5C-305AFD54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79" y="2821656"/>
            <a:ext cx="79248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73D018-A8C0-FA16-21CE-A82EBA87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F2DF3-B1C9-2411-9EDF-2C475AFE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19" y="709890"/>
            <a:ext cx="5226035" cy="543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E8DE9-F47E-5002-F593-C0DF392D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C463-1F0A-862D-5E8E-F61E49F3BF4D}"/>
              </a:ext>
            </a:extLst>
          </p:cNvPr>
          <p:cNvSpPr txBox="1"/>
          <p:nvPr/>
        </p:nvSpPr>
        <p:spPr>
          <a:xfrm>
            <a:off x="1153263" y="915089"/>
            <a:ext cx="890203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 feature is divided into 6 features which are  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Year</a:t>
            </a: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Month</a:t>
            </a: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Day</a:t>
            </a: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Hour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day_of_week</a:t>
            </a:r>
            <a:endParaRPr lang="en-US" dirty="0" err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is_weekend</a:t>
            </a:r>
            <a:endParaRPr lang="en-US" dirty="0" err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hour_sin</a:t>
            </a:r>
            <a:endParaRPr lang="en-US" dirty="0" err="1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hour_cos</a:t>
            </a:r>
            <a:endParaRPr lang="en-US" dirty="0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month_sin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month_cos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0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5BBDF-C508-F9A0-3DF9-582E6F80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4E57D-81C1-C8AC-3484-E63FFFE45CD2}"/>
              </a:ext>
            </a:extLst>
          </p:cNvPr>
          <p:cNvSpPr txBox="1"/>
          <p:nvPr/>
        </p:nvSpPr>
        <p:spPr>
          <a:xfrm>
            <a:off x="313386" y="1140728"/>
            <a:ext cx="1040791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We dropped forecast wind offshore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eday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ahead, generation hydro pumped storage aggregated because they are filled with null values entire rows.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And we deleted the rows if we found out any null values because the null values we found are about 0.5% so instead of imputing we choose to drop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By using </a:t>
            </a:r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hour_sin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hour_cos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month_sin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month_cos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you ensure the model captures the inherent cyclic structure of the hour feature and month feature, improving prediction accuracy.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We dropped forecast solar day ahead, forecast wind onshore day ahead, generation other renewable features because it is highly co-related with the generation solar, generation wind onshore and year features, so we can choose any one feature. 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Removed all the outliers.</a:t>
            </a:r>
          </a:p>
        </p:txBody>
      </p:sp>
    </p:spTree>
    <p:extLst>
      <p:ext uri="{BB962C8B-B14F-4D97-AF65-F5344CB8AC3E}">
        <p14:creationId xmlns:p14="http://schemas.microsoft.com/office/powerpoint/2010/main" val="142044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FECE3F-E0F4-BD05-345C-EBF604CB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 descr="A screen shot of a chart&#10;&#10;Description automatically generated">
            <a:extLst>
              <a:ext uri="{FF2B5EF4-FFF2-40B4-BE49-F238E27FC236}">
                <a16:creationId xmlns:a16="http://schemas.microsoft.com/office/drawing/2014/main" id="{B898A85D-F8CC-2CA0-469E-1FABE599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39" y="0"/>
            <a:ext cx="8724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7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61B4-EA71-2E88-1617-377A126E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51" y="0"/>
            <a:ext cx="10202248" cy="1325890"/>
          </a:xfrm>
        </p:spPr>
        <p:txBody>
          <a:bodyPr/>
          <a:lstStyle/>
          <a:p>
            <a:r>
              <a:rPr lang="en-IN" dirty="0"/>
              <a:t>Scatter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F521E-E531-D66F-D37E-45A73F8D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DEA817-E202-F730-0448-6AF362BB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2062"/>
            <a:ext cx="56959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E4509E3-94F8-A152-01FF-728508A30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24" y="1293976"/>
            <a:ext cx="5724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78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002A-B94D-14ED-4471-E5A1738F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-3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A0BB5-9B11-38EC-09F3-84F9795C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3CF20-F3DD-953B-A9A2-6C1BAF28879C}"/>
              </a:ext>
            </a:extLst>
          </p:cNvPr>
          <p:cNvSpPr txBox="1"/>
          <p:nvPr/>
        </p:nvSpPr>
        <p:spPr>
          <a:xfrm>
            <a:off x="1074687" y="191449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Total no. of features: 14</a:t>
            </a:r>
            <a:endParaRPr lang="en-US" sz="1100" dirty="0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r>
              <a:rPr lang="en-US" dirty="0"/>
              <a:t>No. of instances: 29074</a:t>
            </a:r>
            <a:endParaRPr lang="en-US" sz="1100" dirty="0">
              <a:solidFill>
                <a:srgbClr val="1F1F1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95494-952E-B89C-4ABE-FFDA783B928F}"/>
              </a:ext>
            </a:extLst>
          </p:cNvPr>
          <p:cNvSpPr txBox="1"/>
          <p:nvPr/>
        </p:nvSpPr>
        <p:spPr>
          <a:xfrm>
            <a:off x="904989" y="2835659"/>
            <a:ext cx="6017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Features 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BFF4DE4-BA7F-2DFA-348F-C39AB0C0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03" y="3290888"/>
            <a:ext cx="1362075" cy="3019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5B22EF-238D-206F-B169-AE1AF9DC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50" y="1914492"/>
            <a:ext cx="3101609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CDDD2-35C2-2D6F-4525-CE118471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1476D-6ED3-E097-8E64-271F54BEF5F4}"/>
              </a:ext>
            </a:extLst>
          </p:cNvPr>
          <p:cNvSpPr txBox="1"/>
          <p:nvPr/>
        </p:nvSpPr>
        <p:spPr>
          <a:xfrm>
            <a:off x="1153263" y="915089"/>
            <a:ext cx="890203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In this  dataset one feature contains the addition of time which is recorded as start time and end time so there is no need to start time so I dropped the </a:t>
            </a:r>
            <a:r>
              <a:rPr lang="en-US" dirty="0" err="1"/>
              <a:t>start_time</a:t>
            </a:r>
            <a:r>
              <a:rPr lang="en-US" dirty="0"/>
              <a:t> and </a:t>
            </a:r>
            <a:r>
              <a:rPr lang="en-US" dirty="0" err="1"/>
              <a:t>end_time</a:t>
            </a:r>
            <a:r>
              <a:rPr lang="en-US" dirty="0"/>
              <a:t> features.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And I dropped the </a:t>
            </a:r>
            <a:r>
              <a:rPr lang="en-US" dirty="0" err="1"/>
              <a:t>job_id</a:t>
            </a:r>
            <a:r>
              <a:rPr lang="en-US" dirty="0"/>
              <a:t> which is unique for every row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are no null values in the dataset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Encoded the categorical values.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We dropped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numcpus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numnodes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/>
              <a:t>feature because it is highly co related with the </a:t>
            </a:r>
            <a:r>
              <a:rPr lang="en-US" dirty="0" err="1"/>
              <a:t>numtasks</a:t>
            </a:r>
            <a:r>
              <a:rPr lang="en-US" dirty="0"/>
              <a:t> feature, so we can choose any one feature. Same apply to </a:t>
            </a:r>
            <a:r>
              <a:rPr lang="en-US" dirty="0" err="1"/>
              <a:t>exename</a:t>
            </a:r>
            <a:r>
              <a:rPr lang="en-US" dirty="0"/>
              <a:t> and </a:t>
            </a:r>
            <a:r>
              <a:rPr lang="en-US" dirty="0" err="1"/>
              <a:t>appname</a:t>
            </a:r>
            <a:r>
              <a:rPr lang="en-US" dirty="0"/>
              <a:t>.</a:t>
            </a:r>
            <a:endParaRPr lang="en-US" sz="1100" dirty="0">
              <a:solidFill>
                <a:srgbClr val="1F1F1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6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39D5F9-8426-AE3A-BB5A-ABE8BCB8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 descr="A diagram of a heat map&#10;&#10;Description automatically generated">
            <a:extLst>
              <a:ext uri="{FF2B5EF4-FFF2-40B4-BE49-F238E27FC236}">
                <a16:creationId xmlns:a16="http://schemas.microsoft.com/office/drawing/2014/main" id="{4E16E67C-83E6-BA3A-C625-ADF397BC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5" y="1451"/>
            <a:ext cx="855373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8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F587-473E-E8E4-B9C0-611C6E97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04" y="0"/>
            <a:ext cx="10202248" cy="1325890"/>
          </a:xfrm>
        </p:spPr>
        <p:txBody>
          <a:bodyPr/>
          <a:lstStyle/>
          <a:p>
            <a:r>
              <a:rPr lang="en-IN" dirty="0"/>
              <a:t>Scatter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077A0-8202-FBFB-EE7C-B87AACC1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10102FD-443E-A0E0-C51C-DC7C9B91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325890"/>
            <a:ext cx="55340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39C9C3C-E75F-38FF-F081-04013928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" y="1325890"/>
            <a:ext cx="54387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5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AB15-1033-06B7-FD2A-32DF6016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26169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51E9-35CC-E773-5C6D-15CDB606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</a:rPr>
              <a:t>Energy consumption forecasting is vital for balancing electricity production and usage, preventing grid failures, and ensuring efficient resource allocation.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</a:rPr>
              <a:t>With increasing energy demand and the integration of renewable energy sources, accurate prediction models are essential for sustainability and operational efficiency.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</a:rPr>
              <a:t>This project leverages machine learning techniques to predict energy consumption based on historical data and external factors like weather conditions.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</a:rPr>
              <a:t>By evaluating and comparing various algorithms, we aim to develop a robust predictive tool that enhances energy planning, reduces costs, and supports real-time decision-making.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9D9EE-0E17-A52A-91E2-ED78C27E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002A-B94D-14ED-4471-E5A1738F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A0BB5-9B11-38EC-09F3-84F9795C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3CF20-F3DD-953B-A9A2-6C1BAF28879C}"/>
              </a:ext>
            </a:extLst>
          </p:cNvPr>
          <p:cNvSpPr txBox="1"/>
          <p:nvPr/>
        </p:nvSpPr>
        <p:spPr>
          <a:xfrm>
            <a:off x="1074687" y="191449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Total no. of features: 11</a:t>
            </a:r>
            <a:endParaRPr lang="en-US" sz="1100" dirty="0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r>
              <a:rPr lang="en-US" dirty="0"/>
              <a:t>No. of instances: 35040</a:t>
            </a:r>
            <a:endParaRPr lang="en-US" sz="1100">
              <a:solidFill>
                <a:srgbClr val="1F1F1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95494-952E-B89C-4ABE-FFDA783B928F}"/>
              </a:ext>
            </a:extLst>
          </p:cNvPr>
          <p:cNvSpPr txBox="1"/>
          <p:nvPr/>
        </p:nvSpPr>
        <p:spPr>
          <a:xfrm>
            <a:off x="904989" y="2835659"/>
            <a:ext cx="601784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Features :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Date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Usage_kwh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Lagging_Current_Reactive.Power_kVarh</a:t>
            </a:r>
            <a:endParaRPr lang="en-US" dirty="0" err="1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Arial Nova Light"/>
              </a:rPr>
              <a:t>Leading_Current_Reactive_Power_kVarh</a:t>
            </a:r>
            <a:r>
              <a:rPr lang="en-US" dirty="0">
                <a:solidFill>
                  <a:srgbClr val="000000"/>
                </a:solidFill>
                <a:latin typeface="Arial Nova Light"/>
              </a:rPr>
              <a:t>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CO2(tCO2)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Lagging_Current_Power_Factor</a:t>
            </a:r>
            <a:endParaRPr lang="en-US" dirty="0" err="1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Leading_Current_Power_Factor</a:t>
            </a:r>
            <a:endParaRPr lang="en-US" dirty="0" err="1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NSM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WeekStatus</a:t>
            </a: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Day_of_week</a:t>
            </a: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Load_Type</a:t>
            </a:r>
            <a:endParaRPr lang="en-US" err="1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D832-2A3B-C621-EE00-758041BB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38" y="2026798"/>
            <a:ext cx="4900085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CDDD2-35C2-2D6F-4525-CE118471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1476D-6ED3-E097-8E64-271F54BEF5F4}"/>
              </a:ext>
            </a:extLst>
          </p:cNvPr>
          <p:cNvSpPr txBox="1"/>
          <p:nvPr/>
        </p:nvSpPr>
        <p:spPr>
          <a:xfrm>
            <a:off x="1153263" y="915089"/>
            <a:ext cx="890203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Date feature is divided into 6 features which are  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Year</a:t>
            </a: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Month</a:t>
            </a: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Day</a:t>
            </a: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hour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hour_sin</a:t>
            </a:r>
            <a:endParaRPr lang="en-US" dirty="0" err="1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hour_cos</a:t>
            </a:r>
            <a:endParaRPr lang="en-US" dirty="0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By using </a:t>
            </a:r>
            <a:r>
              <a:rPr lang="en-US" b="1" dirty="0" err="1">
                <a:latin typeface="Arial Nova Light"/>
              </a:rPr>
              <a:t>hour_sin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 err="1">
                <a:latin typeface="Arial Nova Light"/>
              </a:rPr>
              <a:t>hour_cos</a:t>
            </a:r>
            <a:r>
              <a:rPr lang="en-US" dirty="0">
                <a:ea typeface="+mn-lt"/>
                <a:cs typeface="+mn-lt"/>
              </a:rPr>
              <a:t>, you ensure the model captures the inherent cyclic structure of the </a:t>
            </a:r>
            <a:r>
              <a:rPr lang="en-US" dirty="0">
                <a:latin typeface="Arial Nova Light"/>
              </a:rPr>
              <a:t>hour</a:t>
            </a:r>
            <a:r>
              <a:rPr lang="en-US" dirty="0">
                <a:ea typeface="+mn-lt"/>
                <a:cs typeface="+mn-lt"/>
              </a:rPr>
              <a:t> feature, improving prediction accuracy.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We dropped the year column because our dataset contains the data of only one year.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We dropped </a:t>
            </a:r>
            <a:r>
              <a:rPr lang="en-US" err="1"/>
              <a:t>nsm</a:t>
            </a:r>
            <a:r>
              <a:rPr lang="en-US" dirty="0"/>
              <a:t> feature because it is highly co related with the hour feature, so we can choose any one feature. 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are no null values in the dataset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Encoded the categorical values.</a:t>
            </a:r>
          </a:p>
        </p:txBody>
      </p:sp>
    </p:spTree>
    <p:extLst>
      <p:ext uri="{BB962C8B-B14F-4D97-AF65-F5344CB8AC3E}">
        <p14:creationId xmlns:p14="http://schemas.microsoft.com/office/powerpoint/2010/main" val="429296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050736-ACF8-A8DB-A17C-B441F994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FB9D4-7329-6FFB-55D8-923EC492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8" y="0"/>
            <a:ext cx="8980202" cy="66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96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0EEC-EF42-9F5C-4716-F40504BA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39" y="0"/>
            <a:ext cx="10202248" cy="1325890"/>
          </a:xfrm>
        </p:spPr>
        <p:txBody>
          <a:bodyPr/>
          <a:lstStyle/>
          <a:p>
            <a:r>
              <a:rPr lang="en-IN" dirty="0"/>
              <a:t>Scatter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78337-B3B3-E0BB-B11E-78354D61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1D2437-243D-6DAF-4195-31C223BA4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72" y="1504109"/>
            <a:ext cx="54387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F4E1810-ADE6-C4F5-F70A-5B5C266C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55" y="1504110"/>
            <a:ext cx="54387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3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5669-2633-6853-1408-B6EE812D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68E2-5753-D71E-A017-3AB36EAE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480AE-10D1-D538-E5F2-58C826F3F599}"/>
              </a:ext>
            </a:extLst>
          </p:cNvPr>
          <p:cNvSpPr txBox="1"/>
          <p:nvPr/>
        </p:nvSpPr>
        <p:spPr>
          <a:xfrm>
            <a:off x="1035843" y="1988343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1: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5D329-32FD-F152-481B-6B6BF05E8026}"/>
              </a:ext>
            </a:extLst>
          </p:cNvPr>
          <p:cNvSpPr txBox="1"/>
          <p:nvPr/>
        </p:nvSpPr>
        <p:spPr>
          <a:xfrm>
            <a:off x="6451122" y="1917222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2: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C77F5-435B-24ED-7215-08CA895FB27B}"/>
              </a:ext>
            </a:extLst>
          </p:cNvPr>
          <p:cNvSpPr txBox="1"/>
          <p:nvPr/>
        </p:nvSpPr>
        <p:spPr>
          <a:xfrm>
            <a:off x="1035841" y="4213381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3: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F5B00-AAF9-BA39-A514-B988E6CC6C9C}"/>
              </a:ext>
            </a:extLst>
          </p:cNvPr>
          <p:cNvSpPr txBox="1"/>
          <p:nvPr/>
        </p:nvSpPr>
        <p:spPr>
          <a:xfrm>
            <a:off x="6451120" y="4010180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4:</a:t>
            </a:r>
          </a:p>
          <a:p>
            <a:endParaRPr lang="en-US" dirty="0"/>
          </a:p>
        </p:txBody>
      </p:sp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E3395C1-D854-6CC2-541C-3A5F376A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97" y="4744720"/>
            <a:ext cx="3286125" cy="762000"/>
          </a:xfrm>
          <a:prstGeom prst="rect">
            <a:avLst/>
          </a:prstGeom>
        </p:spPr>
      </p:pic>
      <p:pic>
        <p:nvPicPr>
          <p:cNvPr id="14" name="Picture 1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60663764-7A3A-1138-E8BC-221A45D7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01" y="2639265"/>
            <a:ext cx="4714875" cy="1047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82505C-2C34-8D93-3CD9-67E37C73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472" y="4656511"/>
            <a:ext cx="3473392" cy="444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C72B1-811A-0202-96BF-C3620488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56" y="2576999"/>
            <a:ext cx="3996870" cy="5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28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5669-2633-6853-1408-B6EE812D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68E2-5753-D71E-A017-3AB36EAE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480AE-10D1-D538-E5F2-58C826F3F599}"/>
              </a:ext>
            </a:extLst>
          </p:cNvPr>
          <p:cNvSpPr txBox="1"/>
          <p:nvPr/>
        </p:nvSpPr>
        <p:spPr>
          <a:xfrm>
            <a:off x="1035843" y="1988343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1: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5D329-32FD-F152-481B-6B6BF05E8026}"/>
              </a:ext>
            </a:extLst>
          </p:cNvPr>
          <p:cNvSpPr txBox="1"/>
          <p:nvPr/>
        </p:nvSpPr>
        <p:spPr>
          <a:xfrm>
            <a:off x="6451122" y="1917222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2: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C77F5-435B-24ED-7215-08CA895FB27B}"/>
              </a:ext>
            </a:extLst>
          </p:cNvPr>
          <p:cNvSpPr txBox="1"/>
          <p:nvPr/>
        </p:nvSpPr>
        <p:spPr>
          <a:xfrm>
            <a:off x="1035841" y="4213381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3: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F5B00-AAF9-BA39-A514-B988E6CC6C9C}"/>
              </a:ext>
            </a:extLst>
          </p:cNvPr>
          <p:cNvSpPr txBox="1"/>
          <p:nvPr/>
        </p:nvSpPr>
        <p:spPr>
          <a:xfrm>
            <a:off x="6451120" y="4010180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4:</a:t>
            </a:r>
          </a:p>
          <a:p>
            <a:endParaRPr lang="en-US" dirty="0"/>
          </a:p>
        </p:txBody>
      </p:sp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BECCCD1-42AB-0B84-A5DD-F880D559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4862513"/>
            <a:ext cx="3038475" cy="61912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885DB77-EBB7-8039-971C-08A7A697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2338"/>
            <a:ext cx="5438775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D0C18-3001-122C-A03F-47F882012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38" y="4855229"/>
            <a:ext cx="3950404" cy="483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1B2992-A7F5-EDA1-7D1C-CDD55F647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56" y="2703345"/>
            <a:ext cx="2979450" cy="5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3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5669-2633-6853-1408-B6EE812D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68E2-5753-D71E-A017-3AB36EAE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480AE-10D1-D538-E5F2-58C826F3F599}"/>
              </a:ext>
            </a:extLst>
          </p:cNvPr>
          <p:cNvSpPr txBox="1"/>
          <p:nvPr/>
        </p:nvSpPr>
        <p:spPr>
          <a:xfrm>
            <a:off x="1035843" y="1988343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1: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5D329-32FD-F152-481B-6B6BF05E8026}"/>
              </a:ext>
            </a:extLst>
          </p:cNvPr>
          <p:cNvSpPr txBox="1"/>
          <p:nvPr/>
        </p:nvSpPr>
        <p:spPr>
          <a:xfrm>
            <a:off x="6451122" y="1917222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2: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C77F5-435B-24ED-7215-08CA895FB27B}"/>
              </a:ext>
            </a:extLst>
          </p:cNvPr>
          <p:cNvSpPr txBox="1"/>
          <p:nvPr/>
        </p:nvSpPr>
        <p:spPr>
          <a:xfrm>
            <a:off x="1035841" y="4213381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3: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F5B00-AAF9-BA39-A514-B988E6CC6C9C}"/>
              </a:ext>
            </a:extLst>
          </p:cNvPr>
          <p:cNvSpPr txBox="1"/>
          <p:nvPr/>
        </p:nvSpPr>
        <p:spPr>
          <a:xfrm>
            <a:off x="6451120" y="4010180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4:</a:t>
            </a:r>
          </a:p>
          <a:p>
            <a:endParaRPr lang="en-US" dirty="0"/>
          </a:p>
        </p:txBody>
      </p:sp>
      <p:pic>
        <p:nvPicPr>
          <p:cNvPr id="8" name="Picture 7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FDC6AD22-3E91-9660-0271-6F7072CC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22" y="4859712"/>
            <a:ext cx="4019550" cy="77152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65F63D3-C334-952B-19C3-BA457A515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057" y="2736424"/>
            <a:ext cx="3952875" cy="666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0FAEEA-0747-CB2A-FBB7-58D4D7989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53" y="4727084"/>
            <a:ext cx="3538694" cy="370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83025B-24FE-55F6-44A3-60E44A695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63" y="2679116"/>
            <a:ext cx="3585752" cy="3492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405129-B3AC-A234-8A7C-4B2218919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664" y="4656511"/>
            <a:ext cx="3712337" cy="544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CC7A16-18D3-13B8-BB9D-293F3B93E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028" y="2949623"/>
            <a:ext cx="2881219" cy="2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5669-2633-6853-1408-B6EE812D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68E2-5753-D71E-A017-3AB36EAE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480AE-10D1-D538-E5F2-58C826F3F599}"/>
              </a:ext>
            </a:extLst>
          </p:cNvPr>
          <p:cNvSpPr txBox="1"/>
          <p:nvPr/>
        </p:nvSpPr>
        <p:spPr>
          <a:xfrm>
            <a:off x="1035843" y="1988343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1: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5D329-32FD-F152-481B-6B6BF05E8026}"/>
              </a:ext>
            </a:extLst>
          </p:cNvPr>
          <p:cNvSpPr txBox="1"/>
          <p:nvPr/>
        </p:nvSpPr>
        <p:spPr>
          <a:xfrm>
            <a:off x="6451122" y="1917222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2: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1FE8BF7-26FB-D0F8-B156-F48D4167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3" y="2632956"/>
            <a:ext cx="4524375" cy="828675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91FA274-5172-663F-4D0E-B7029807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794" y="2624118"/>
            <a:ext cx="4276725" cy="752475"/>
          </a:xfrm>
          <a:prstGeom prst="rect">
            <a:avLst/>
          </a:prstGeom>
        </p:spPr>
      </p:pic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A3BCDB7-B01D-69CC-BA28-D2CDA81B8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326" y="4357274"/>
            <a:ext cx="4352925" cy="942975"/>
          </a:xfrm>
          <a:prstGeom prst="rect">
            <a:avLst/>
          </a:prstGeom>
        </p:spPr>
      </p:pic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2ABA27F-D4DE-0110-C06F-FC2C85F71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794" y="3501632"/>
            <a:ext cx="5827619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17987-5525-2170-F2F1-AE4C3BE86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842" y="3673179"/>
            <a:ext cx="5092627" cy="501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C6B1ED-F776-8A7D-32E6-6D2E89676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889" y="4497035"/>
            <a:ext cx="4605098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6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5669-2633-6853-1408-B6EE812D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68E2-5753-D71E-A017-3AB36EAE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480AE-10D1-D538-E5F2-58C826F3F599}"/>
              </a:ext>
            </a:extLst>
          </p:cNvPr>
          <p:cNvSpPr txBox="1"/>
          <p:nvPr/>
        </p:nvSpPr>
        <p:spPr>
          <a:xfrm>
            <a:off x="1035843" y="1988343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3: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5D329-32FD-F152-481B-6B6BF05E8026}"/>
              </a:ext>
            </a:extLst>
          </p:cNvPr>
          <p:cNvSpPr txBox="1"/>
          <p:nvPr/>
        </p:nvSpPr>
        <p:spPr>
          <a:xfrm>
            <a:off x="6451122" y="1917222"/>
            <a:ext cx="2952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4:</a:t>
            </a:r>
          </a:p>
          <a:p>
            <a:endParaRPr lang="en-US" dirty="0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9BDC054-5AD7-A09D-9AFB-AC919EB3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96" y="2793193"/>
            <a:ext cx="4314825" cy="676275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3058866-6795-ABAE-362D-02AC6944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96" y="3607862"/>
            <a:ext cx="4905375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05DDB7-9784-5BEE-3B7F-94BAD11F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68" y="2659203"/>
            <a:ext cx="4139586" cy="555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DD810A-9157-6868-E9B7-F30E8DA6B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56" y="3429000"/>
            <a:ext cx="4569967" cy="4680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C19AAE-16D7-198D-6D6F-100FC0EBF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56" y="4417487"/>
            <a:ext cx="3873393" cy="468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AC1675-6D19-1D79-0889-9DC57BE48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4296" y="4342989"/>
            <a:ext cx="4283431" cy="5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53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BA15-28A0-120C-9380-35772027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5887C-5C33-B265-3016-A5ABFDCC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4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D78B-5E33-9CB1-D470-B353EB61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678C-2321-7B8F-08E3-2F79132D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1919673"/>
            <a:ext cx="10260300" cy="3909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Decision tree Regression</a:t>
            </a:r>
          </a:p>
          <a:p>
            <a:r>
              <a:rPr lang="en-US" dirty="0"/>
              <a:t>Random forest Regression</a:t>
            </a:r>
          </a:p>
          <a:p>
            <a:r>
              <a:rPr lang="en-US" dirty="0"/>
              <a:t>Support vector machine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Why we used only regression models?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Energy consumption is measured in continuous values (e.g., kilowatt-hours), which is ideal for regression. Regression models are specifically designed to handle numerical outputs.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37F7B-A55D-FBE2-4F00-A94F855C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AB15-1033-06B7-FD2A-32DF6016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51E9-35CC-E773-5C6D-15CDB606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TRAINING THE MODEL</a:t>
            </a:r>
          </a:p>
          <a:p>
            <a:r>
              <a:rPr lang="en-US" dirty="0"/>
              <a:t>MODEL EVALUATION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9D9EE-0E17-A52A-91E2-ED78C27E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diagram of a machine learning life cycle&#10;&#10;Description automatically generated">
            <a:extLst>
              <a:ext uri="{FF2B5EF4-FFF2-40B4-BE49-F238E27FC236}">
                <a16:creationId xmlns:a16="http://schemas.microsoft.com/office/drawing/2014/main" id="{1ECDAF22-FB94-350E-3B58-46B4B75C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25" y="1714500"/>
            <a:ext cx="46958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8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C034-7ED2-6697-7F78-29C1F04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D599-00A9-41C7-1F62-45FD1075D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Removing non features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Encoding categorical values to numerical values: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Label Encoding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Ordinal encoding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Outlier detection</a:t>
            </a:r>
          </a:p>
          <a:p>
            <a:r>
              <a:rPr lang="en-US" dirty="0">
                <a:ea typeface="+mn-lt"/>
                <a:cs typeface="+mn-lt"/>
              </a:rPr>
              <a:t>Imputation of missing values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</a:t>
            </a:r>
            <a:endParaRPr lang="en-US" dirty="0">
              <a:solidFill>
                <a:srgbClr val="09283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AA82F-C8BC-2B74-34B0-42B15316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4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2FA-76DB-8256-862B-757945F7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683BC-2ECC-1BC9-2795-BA08D87D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4A785-B0A4-3084-8308-FF544DDA19D9}"/>
              </a:ext>
            </a:extLst>
          </p:cNvPr>
          <p:cNvSpPr txBox="1"/>
          <p:nvPr/>
        </p:nvSpPr>
        <p:spPr>
          <a:xfrm>
            <a:off x="1074687" y="191449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Total no. of features: 7</a:t>
            </a:r>
            <a:endParaRPr lang="en-US" sz="1100" dirty="0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r>
              <a:rPr lang="en-US" dirty="0"/>
              <a:t>No. of instances: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26495</a:t>
            </a:r>
            <a:endParaRPr lang="en-US" sz="1100" dirty="0">
              <a:solidFill>
                <a:srgbClr val="1F1F1F"/>
              </a:solidFill>
              <a:latin typeface="Arial Nova Light"/>
              <a:ea typeface="Roboto"/>
              <a:cs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61014-7C23-8EB2-D9DB-07DE4BD6D95D}"/>
              </a:ext>
            </a:extLst>
          </p:cNvPr>
          <p:cNvSpPr txBox="1"/>
          <p:nvPr/>
        </p:nvSpPr>
        <p:spPr>
          <a:xfrm>
            <a:off x="1076960" y="30683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Features: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B4E2644-D5ED-5E9D-0988-C9172464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3719513"/>
            <a:ext cx="2200275" cy="1819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A7A7F-DD8B-1BB3-C058-2C123513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33" y="1987956"/>
            <a:ext cx="4046571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BA5612-58ED-68BC-307B-28E24363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B1642-5A94-1770-FAEE-1E9C3C44958F}"/>
              </a:ext>
            </a:extLst>
          </p:cNvPr>
          <p:cNvSpPr txBox="1"/>
          <p:nvPr/>
        </p:nvSpPr>
        <p:spPr>
          <a:xfrm>
            <a:off x="1153263" y="915089"/>
            <a:ext cx="890203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 feature is divided into 6 features which are  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Year</a:t>
            </a: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Month</a:t>
            </a: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Day</a:t>
            </a: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 Nova Light"/>
              </a:rPr>
              <a:t>hour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hour_sin</a:t>
            </a:r>
            <a:endParaRPr lang="en-US" dirty="0" err="1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Arial Nova Light"/>
              </a:rPr>
              <a:t>hour_cos</a:t>
            </a:r>
            <a:endParaRPr lang="en-US" dirty="0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month_sin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Month_cos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By using </a:t>
            </a:r>
            <a:r>
              <a:rPr lang="en-US" b="1" dirty="0" err="1">
                <a:latin typeface="Arial Nova Light"/>
              </a:rPr>
              <a:t>hour_sin</a:t>
            </a:r>
            <a:r>
              <a:rPr lang="en-US" b="1" dirty="0">
                <a:ea typeface="+mn-lt"/>
                <a:cs typeface="+mn-lt"/>
              </a:rPr>
              <a:t>,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latin typeface="Arial Nova Light"/>
              </a:rPr>
              <a:t>hour_cos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month_sin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 err="1">
                <a:ea typeface="+mn-lt"/>
                <a:cs typeface="+mn-lt"/>
              </a:rPr>
              <a:t>month_cos</a:t>
            </a:r>
            <a:r>
              <a:rPr lang="en-US" b="1" dirty="0">
                <a:ea typeface="+mn-lt"/>
                <a:cs typeface="+mn-lt"/>
              </a:rPr>
              <a:t>,</a:t>
            </a:r>
            <a:r>
              <a:rPr lang="en-US" dirty="0">
                <a:ea typeface="+mn-lt"/>
                <a:cs typeface="+mn-lt"/>
              </a:rPr>
              <a:t> you ensure the model captures the inherent cyclic structure of the </a:t>
            </a:r>
            <a:r>
              <a:rPr lang="en-US" dirty="0">
                <a:latin typeface="Arial Nova Light"/>
              </a:rPr>
              <a:t>hour</a:t>
            </a:r>
            <a:r>
              <a:rPr lang="en-US" dirty="0">
                <a:ea typeface="+mn-lt"/>
                <a:cs typeface="+mn-lt"/>
              </a:rPr>
              <a:t> and month feature, improving prediction accuracy.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are no null values in the dataset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Removed the all outliers.</a:t>
            </a:r>
          </a:p>
        </p:txBody>
      </p:sp>
    </p:spTree>
    <p:extLst>
      <p:ext uri="{BB962C8B-B14F-4D97-AF65-F5344CB8AC3E}">
        <p14:creationId xmlns:p14="http://schemas.microsoft.com/office/powerpoint/2010/main" val="198704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5E8D3-CD01-0507-7306-035113A6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A diagram of heatmap&#10;&#10;Description automatically generated">
            <a:extLst>
              <a:ext uri="{FF2B5EF4-FFF2-40B4-BE49-F238E27FC236}">
                <a16:creationId xmlns:a16="http://schemas.microsoft.com/office/drawing/2014/main" id="{2A0BD54C-0B7A-91B7-6293-6CEC604E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3" y="0"/>
            <a:ext cx="8718634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1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0F4E-E899-7117-9718-9A9CD53F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366035"/>
            <a:ext cx="10202248" cy="1325890"/>
          </a:xfrm>
        </p:spPr>
        <p:txBody>
          <a:bodyPr/>
          <a:lstStyle/>
          <a:p>
            <a:r>
              <a:rPr lang="en-IN" dirty="0"/>
              <a:t>Scatter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4E60-0E9B-B448-B2E4-86871AB1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B2066F-7148-9D35-9A17-5064B4DA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2" y="1414462"/>
            <a:ext cx="55149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4037C1-FFF4-FFCB-D929-7610C24B3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93" y="1414462"/>
            <a:ext cx="54387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89811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B8CBF-35BC-4CBA-95E2-584C08F61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AE0DF-6B5F-4274-A760-FE77CC84C90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TotalTime>198</TotalTime>
  <Words>869</Words>
  <Application>Microsoft Office PowerPoint</Application>
  <PresentationFormat>Widescreen</PresentationFormat>
  <Paragraphs>186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Nova Light</vt:lpstr>
      <vt:lpstr>Arial,Sans-Serif</vt:lpstr>
      <vt:lpstr>Calibri</vt:lpstr>
      <vt:lpstr>Elephant</vt:lpstr>
      <vt:lpstr>Roboto</vt:lpstr>
      <vt:lpstr>ModOverlayVTI</vt:lpstr>
      <vt:lpstr>ENERGY CONSUMPTION  FORECASTING</vt:lpstr>
      <vt:lpstr>INTRODUCTION</vt:lpstr>
      <vt:lpstr>MODELS USED</vt:lpstr>
      <vt:lpstr>STEPS INVOLVED</vt:lpstr>
      <vt:lpstr>PREPROCESSING METHODS</vt:lpstr>
      <vt:lpstr>DATASET -1</vt:lpstr>
      <vt:lpstr>PowerPoint Presentation</vt:lpstr>
      <vt:lpstr>PowerPoint Presentation</vt:lpstr>
      <vt:lpstr>Scatter Plot</vt:lpstr>
      <vt:lpstr>DATASET -2 </vt:lpstr>
      <vt:lpstr>PowerPoint Presentation</vt:lpstr>
      <vt:lpstr>PowerPoint Presentation</vt:lpstr>
      <vt:lpstr>PowerPoint Presentation</vt:lpstr>
      <vt:lpstr>PowerPoint Presentation</vt:lpstr>
      <vt:lpstr>Scatter Plot</vt:lpstr>
      <vt:lpstr>DATASET -3 </vt:lpstr>
      <vt:lpstr>PowerPoint Presentation</vt:lpstr>
      <vt:lpstr>PowerPoint Presentation</vt:lpstr>
      <vt:lpstr>Scatter Plot</vt:lpstr>
      <vt:lpstr>DATASET -4</vt:lpstr>
      <vt:lpstr>PowerPoint Presentation</vt:lpstr>
      <vt:lpstr>PowerPoint Presentation</vt:lpstr>
      <vt:lpstr>Scatter Plot</vt:lpstr>
      <vt:lpstr>Linear Regression</vt:lpstr>
      <vt:lpstr>Random Forest Regression</vt:lpstr>
      <vt:lpstr>Decision Tree Regression</vt:lpstr>
      <vt:lpstr>Support Vector Machine Regression</vt:lpstr>
      <vt:lpstr>Support Vector Machine Regression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sai kumar</dc:creator>
  <cp:lastModifiedBy>naveen sai kumar</cp:lastModifiedBy>
  <cp:revision>696</cp:revision>
  <dcterms:created xsi:type="dcterms:W3CDTF">2024-12-16T10:20:49Z</dcterms:created>
  <dcterms:modified xsi:type="dcterms:W3CDTF">2024-12-20T06:11:29Z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