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1" r:id="rId8"/>
    <p:sldId id="262" r:id="rId9"/>
    <p:sldId id="263" r:id="rId10"/>
    <p:sldId id="269"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D8423E-69D2-4270-ADD6-798EE3B642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518C6E9-038C-4FB5-BE14-DF6E529FB9DF}">
      <dgm:prSet/>
      <dgm:spPr/>
      <dgm:t>
        <a:bodyPr/>
        <a:lstStyle/>
        <a:p>
          <a:r>
            <a:rPr lang="en-US" dirty="0"/>
            <a:t>Introduction</a:t>
          </a:r>
        </a:p>
      </dgm:t>
    </dgm:pt>
    <dgm:pt modelId="{DAA8F0C8-6F86-4EBE-AF6D-B378D2DE608F}" type="parTrans" cxnId="{5FF1C3E4-02D6-4833-85F4-6BAA747F3431}">
      <dgm:prSet/>
      <dgm:spPr/>
      <dgm:t>
        <a:bodyPr/>
        <a:lstStyle/>
        <a:p>
          <a:endParaRPr lang="en-US"/>
        </a:p>
      </dgm:t>
    </dgm:pt>
    <dgm:pt modelId="{F7D1AD2E-21F5-40FC-9D9B-95792E2A5777}" type="sibTrans" cxnId="{5FF1C3E4-02D6-4833-85F4-6BAA747F3431}">
      <dgm:prSet/>
      <dgm:spPr/>
      <dgm:t>
        <a:bodyPr/>
        <a:lstStyle/>
        <a:p>
          <a:endParaRPr lang="en-US"/>
        </a:p>
      </dgm:t>
    </dgm:pt>
    <dgm:pt modelId="{A759C177-E36F-45AC-94F2-CED6E25674AD}">
      <dgm:prSet/>
      <dgm:spPr/>
      <dgm:t>
        <a:bodyPr/>
        <a:lstStyle/>
        <a:p>
          <a:r>
            <a:rPr lang="en-US"/>
            <a:t>Problem Statement</a:t>
          </a:r>
        </a:p>
      </dgm:t>
    </dgm:pt>
    <dgm:pt modelId="{C3B0954A-2BD5-4349-A3A4-BF906BBE8501}" type="parTrans" cxnId="{321BCD03-BB16-4BC1-8DB7-FE414A58E1D8}">
      <dgm:prSet/>
      <dgm:spPr/>
      <dgm:t>
        <a:bodyPr/>
        <a:lstStyle/>
        <a:p>
          <a:endParaRPr lang="en-US"/>
        </a:p>
      </dgm:t>
    </dgm:pt>
    <dgm:pt modelId="{6775DFBA-B233-4F12-8E6A-AAB0FC6B0CA5}" type="sibTrans" cxnId="{321BCD03-BB16-4BC1-8DB7-FE414A58E1D8}">
      <dgm:prSet/>
      <dgm:spPr/>
      <dgm:t>
        <a:bodyPr/>
        <a:lstStyle/>
        <a:p>
          <a:endParaRPr lang="en-US"/>
        </a:p>
      </dgm:t>
    </dgm:pt>
    <dgm:pt modelId="{44875588-F6BC-48C5-9756-8C530302B56A}">
      <dgm:prSet/>
      <dgm:spPr/>
      <dgm:t>
        <a:bodyPr/>
        <a:lstStyle/>
        <a:p>
          <a:r>
            <a:rPr lang="en-US"/>
            <a:t>Grid</a:t>
          </a:r>
        </a:p>
      </dgm:t>
    </dgm:pt>
    <dgm:pt modelId="{008F228F-A73D-4DF1-B74B-8CAF0866C68C}" type="parTrans" cxnId="{44C64492-64F0-409C-946E-46E27A2D58B2}">
      <dgm:prSet/>
      <dgm:spPr/>
      <dgm:t>
        <a:bodyPr/>
        <a:lstStyle/>
        <a:p>
          <a:endParaRPr lang="en-US"/>
        </a:p>
      </dgm:t>
    </dgm:pt>
    <dgm:pt modelId="{35F49227-9406-4B95-B1F8-13F7942790EB}" type="sibTrans" cxnId="{44C64492-64F0-409C-946E-46E27A2D58B2}">
      <dgm:prSet/>
      <dgm:spPr/>
      <dgm:t>
        <a:bodyPr/>
        <a:lstStyle/>
        <a:p>
          <a:endParaRPr lang="en-US"/>
        </a:p>
      </dgm:t>
    </dgm:pt>
    <dgm:pt modelId="{E59B8402-A42E-4A22-AF8D-BD5C6FC204D2}">
      <dgm:prSet/>
      <dgm:spPr/>
      <dgm:t>
        <a:bodyPr/>
        <a:lstStyle/>
        <a:p>
          <a:r>
            <a:rPr lang="en-US"/>
            <a:t>Boundary Conditions</a:t>
          </a:r>
        </a:p>
      </dgm:t>
    </dgm:pt>
    <dgm:pt modelId="{7849D3A7-41A0-4A19-B6B2-F312B04D2A14}" type="parTrans" cxnId="{C01CC43A-C353-4F8F-9CDB-09412CD4E574}">
      <dgm:prSet/>
      <dgm:spPr/>
      <dgm:t>
        <a:bodyPr/>
        <a:lstStyle/>
        <a:p>
          <a:endParaRPr lang="en-US"/>
        </a:p>
      </dgm:t>
    </dgm:pt>
    <dgm:pt modelId="{D13AA191-3291-47C8-A74F-8081B3E17C0E}" type="sibTrans" cxnId="{C01CC43A-C353-4F8F-9CDB-09412CD4E574}">
      <dgm:prSet/>
      <dgm:spPr/>
      <dgm:t>
        <a:bodyPr/>
        <a:lstStyle/>
        <a:p>
          <a:endParaRPr lang="en-US"/>
        </a:p>
      </dgm:t>
    </dgm:pt>
    <dgm:pt modelId="{C3381F0D-47CF-473E-8104-9D44FC4CAD9D}">
      <dgm:prSet/>
      <dgm:spPr/>
      <dgm:t>
        <a:bodyPr/>
        <a:lstStyle/>
        <a:p>
          <a:r>
            <a:rPr lang="en-US"/>
            <a:t>Results and Discussions</a:t>
          </a:r>
        </a:p>
      </dgm:t>
    </dgm:pt>
    <dgm:pt modelId="{1589DF35-08D7-47BB-9871-4834BF3B6E87}" type="parTrans" cxnId="{1934F5AC-944A-4DBB-9ECB-D8B17204A6A8}">
      <dgm:prSet/>
      <dgm:spPr/>
      <dgm:t>
        <a:bodyPr/>
        <a:lstStyle/>
        <a:p>
          <a:endParaRPr lang="en-US"/>
        </a:p>
      </dgm:t>
    </dgm:pt>
    <dgm:pt modelId="{A1A68D6C-1779-4E5F-9948-3F25E00C5A0A}" type="sibTrans" cxnId="{1934F5AC-944A-4DBB-9ECB-D8B17204A6A8}">
      <dgm:prSet/>
      <dgm:spPr/>
      <dgm:t>
        <a:bodyPr/>
        <a:lstStyle/>
        <a:p>
          <a:endParaRPr lang="en-US"/>
        </a:p>
      </dgm:t>
    </dgm:pt>
    <dgm:pt modelId="{A6836ADE-D823-480B-8E36-9B62273B869B}">
      <dgm:prSet phldr="0"/>
      <dgm:spPr/>
      <dgm:t>
        <a:bodyPr/>
        <a:lstStyle/>
        <a:p>
          <a:r>
            <a:rPr lang="en-US">
              <a:latin typeface="Calibri Light" panose="020F0302020204030204"/>
            </a:rPr>
            <a:t>Conclusion</a:t>
          </a:r>
        </a:p>
      </dgm:t>
    </dgm:pt>
    <dgm:pt modelId="{E0A9D505-CCCC-40DE-A418-E3660A7ED4C8}" type="parTrans" cxnId="{0F4FB93B-A6AA-44BE-8986-D2B818DF215A}">
      <dgm:prSet/>
      <dgm:spPr/>
      <dgm:t>
        <a:bodyPr/>
        <a:lstStyle/>
        <a:p>
          <a:endParaRPr lang="en-IN"/>
        </a:p>
      </dgm:t>
    </dgm:pt>
    <dgm:pt modelId="{4320DF2C-0865-40DE-8297-EEB9798B96F0}" type="sibTrans" cxnId="{0F4FB93B-A6AA-44BE-8986-D2B818DF215A}">
      <dgm:prSet/>
      <dgm:spPr/>
      <dgm:t>
        <a:bodyPr/>
        <a:lstStyle/>
        <a:p>
          <a:endParaRPr lang="en-IN"/>
        </a:p>
      </dgm:t>
    </dgm:pt>
    <dgm:pt modelId="{8FF54A02-AC2A-44E7-9C50-2FAF59DF94F2}" type="pres">
      <dgm:prSet presAssocID="{DFD8423E-69D2-4270-ADD6-798EE3B64288}" presName="linear" presStyleCnt="0">
        <dgm:presLayoutVars>
          <dgm:animLvl val="lvl"/>
          <dgm:resizeHandles val="exact"/>
        </dgm:presLayoutVars>
      </dgm:prSet>
      <dgm:spPr/>
    </dgm:pt>
    <dgm:pt modelId="{475B867F-D2E1-4262-88C5-C19CB939EAAC}" type="pres">
      <dgm:prSet presAssocID="{4518C6E9-038C-4FB5-BE14-DF6E529FB9DF}" presName="parentText" presStyleLbl="node1" presStyleIdx="0" presStyleCnt="6">
        <dgm:presLayoutVars>
          <dgm:chMax val="0"/>
          <dgm:bulletEnabled val="1"/>
        </dgm:presLayoutVars>
      </dgm:prSet>
      <dgm:spPr/>
    </dgm:pt>
    <dgm:pt modelId="{851B3848-5C20-4F1D-9FAA-B73546ACE9A2}" type="pres">
      <dgm:prSet presAssocID="{F7D1AD2E-21F5-40FC-9D9B-95792E2A5777}" presName="spacer" presStyleCnt="0"/>
      <dgm:spPr/>
    </dgm:pt>
    <dgm:pt modelId="{3AC5BE93-3AA4-4200-860A-7183C709825E}" type="pres">
      <dgm:prSet presAssocID="{A759C177-E36F-45AC-94F2-CED6E25674AD}" presName="parentText" presStyleLbl="node1" presStyleIdx="1" presStyleCnt="6">
        <dgm:presLayoutVars>
          <dgm:chMax val="0"/>
          <dgm:bulletEnabled val="1"/>
        </dgm:presLayoutVars>
      </dgm:prSet>
      <dgm:spPr/>
    </dgm:pt>
    <dgm:pt modelId="{A3D49AD0-3C6F-42E0-847B-C8F82EB9BF03}" type="pres">
      <dgm:prSet presAssocID="{6775DFBA-B233-4F12-8E6A-AAB0FC6B0CA5}" presName="spacer" presStyleCnt="0"/>
      <dgm:spPr/>
    </dgm:pt>
    <dgm:pt modelId="{F9366C9E-9A49-4D36-BBF3-DFE80DBCBE4B}" type="pres">
      <dgm:prSet presAssocID="{44875588-F6BC-48C5-9756-8C530302B56A}" presName="parentText" presStyleLbl="node1" presStyleIdx="2" presStyleCnt="6">
        <dgm:presLayoutVars>
          <dgm:chMax val="0"/>
          <dgm:bulletEnabled val="1"/>
        </dgm:presLayoutVars>
      </dgm:prSet>
      <dgm:spPr/>
    </dgm:pt>
    <dgm:pt modelId="{30235889-9689-477A-8A10-5B9001AA4DDA}" type="pres">
      <dgm:prSet presAssocID="{35F49227-9406-4B95-B1F8-13F7942790EB}" presName="spacer" presStyleCnt="0"/>
      <dgm:spPr/>
    </dgm:pt>
    <dgm:pt modelId="{47D211E2-877F-42A7-AACD-1DB0DA6572B2}" type="pres">
      <dgm:prSet presAssocID="{E59B8402-A42E-4A22-AF8D-BD5C6FC204D2}" presName="parentText" presStyleLbl="node1" presStyleIdx="3" presStyleCnt="6">
        <dgm:presLayoutVars>
          <dgm:chMax val="0"/>
          <dgm:bulletEnabled val="1"/>
        </dgm:presLayoutVars>
      </dgm:prSet>
      <dgm:spPr/>
    </dgm:pt>
    <dgm:pt modelId="{C05B139E-17A3-4E1C-8F03-74530C4B444A}" type="pres">
      <dgm:prSet presAssocID="{D13AA191-3291-47C8-A74F-8081B3E17C0E}" presName="spacer" presStyleCnt="0"/>
      <dgm:spPr/>
    </dgm:pt>
    <dgm:pt modelId="{B56ACC67-D416-4C98-B269-B21BC033BC66}" type="pres">
      <dgm:prSet presAssocID="{C3381F0D-47CF-473E-8104-9D44FC4CAD9D}" presName="parentText" presStyleLbl="node1" presStyleIdx="4" presStyleCnt="6">
        <dgm:presLayoutVars>
          <dgm:chMax val="0"/>
          <dgm:bulletEnabled val="1"/>
        </dgm:presLayoutVars>
      </dgm:prSet>
      <dgm:spPr/>
    </dgm:pt>
    <dgm:pt modelId="{4B2052FA-BF8E-4E7E-8781-B1EDADDD198F}" type="pres">
      <dgm:prSet presAssocID="{A1A68D6C-1779-4E5F-9948-3F25E00C5A0A}" presName="spacer" presStyleCnt="0"/>
      <dgm:spPr/>
    </dgm:pt>
    <dgm:pt modelId="{158577F0-F99B-4F32-9666-7D58A26B8A5B}" type="pres">
      <dgm:prSet presAssocID="{A6836ADE-D823-480B-8E36-9B62273B869B}" presName="parentText" presStyleLbl="node1" presStyleIdx="5" presStyleCnt="6">
        <dgm:presLayoutVars>
          <dgm:chMax val="0"/>
          <dgm:bulletEnabled val="1"/>
        </dgm:presLayoutVars>
      </dgm:prSet>
      <dgm:spPr/>
    </dgm:pt>
  </dgm:ptLst>
  <dgm:cxnLst>
    <dgm:cxn modelId="{321BCD03-BB16-4BC1-8DB7-FE414A58E1D8}" srcId="{DFD8423E-69D2-4270-ADD6-798EE3B64288}" destId="{A759C177-E36F-45AC-94F2-CED6E25674AD}" srcOrd="1" destOrd="0" parTransId="{C3B0954A-2BD5-4349-A3A4-BF906BBE8501}" sibTransId="{6775DFBA-B233-4F12-8E6A-AAB0FC6B0CA5}"/>
    <dgm:cxn modelId="{331F8907-0045-47C8-B6DB-44A05935B456}" type="presOf" srcId="{DFD8423E-69D2-4270-ADD6-798EE3B64288}" destId="{8FF54A02-AC2A-44E7-9C50-2FAF59DF94F2}" srcOrd="0" destOrd="0" presId="urn:microsoft.com/office/officeart/2005/8/layout/vList2"/>
    <dgm:cxn modelId="{C01CC43A-C353-4F8F-9CDB-09412CD4E574}" srcId="{DFD8423E-69D2-4270-ADD6-798EE3B64288}" destId="{E59B8402-A42E-4A22-AF8D-BD5C6FC204D2}" srcOrd="3" destOrd="0" parTransId="{7849D3A7-41A0-4A19-B6B2-F312B04D2A14}" sibTransId="{D13AA191-3291-47C8-A74F-8081B3E17C0E}"/>
    <dgm:cxn modelId="{0F4FB93B-A6AA-44BE-8986-D2B818DF215A}" srcId="{DFD8423E-69D2-4270-ADD6-798EE3B64288}" destId="{A6836ADE-D823-480B-8E36-9B62273B869B}" srcOrd="5" destOrd="0" parTransId="{E0A9D505-CCCC-40DE-A418-E3660A7ED4C8}" sibTransId="{4320DF2C-0865-40DE-8297-EEB9798B96F0}"/>
    <dgm:cxn modelId="{C9457D52-4D6E-4D83-8A44-2F881B183102}" type="presOf" srcId="{A759C177-E36F-45AC-94F2-CED6E25674AD}" destId="{3AC5BE93-3AA4-4200-860A-7183C709825E}" srcOrd="0" destOrd="0" presId="urn:microsoft.com/office/officeart/2005/8/layout/vList2"/>
    <dgm:cxn modelId="{A76CB453-C1FF-406B-BFAC-584E0172A5BE}" type="presOf" srcId="{44875588-F6BC-48C5-9756-8C530302B56A}" destId="{F9366C9E-9A49-4D36-BBF3-DFE80DBCBE4B}" srcOrd="0" destOrd="0" presId="urn:microsoft.com/office/officeart/2005/8/layout/vList2"/>
    <dgm:cxn modelId="{E57A5D85-F3BC-4FF9-BD74-96A02D4A83B6}" type="presOf" srcId="{C3381F0D-47CF-473E-8104-9D44FC4CAD9D}" destId="{B56ACC67-D416-4C98-B269-B21BC033BC66}" srcOrd="0" destOrd="0" presId="urn:microsoft.com/office/officeart/2005/8/layout/vList2"/>
    <dgm:cxn modelId="{777C308A-13C6-4533-9E27-2D8ED0F8D154}" type="presOf" srcId="{4518C6E9-038C-4FB5-BE14-DF6E529FB9DF}" destId="{475B867F-D2E1-4262-88C5-C19CB939EAAC}" srcOrd="0" destOrd="0" presId="urn:microsoft.com/office/officeart/2005/8/layout/vList2"/>
    <dgm:cxn modelId="{44C64492-64F0-409C-946E-46E27A2D58B2}" srcId="{DFD8423E-69D2-4270-ADD6-798EE3B64288}" destId="{44875588-F6BC-48C5-9756-8C530302B56A}" srcOrd="2" destOrd="0" parTransId="{008F228F-A73D-4DF1-B74B-8CAF0866C68C}" sibTransId="{35F49227-9406-4B95-B1F8-13F7942790EB}"/>
    <dgm:cxn modelId="{1934F5AC-944A-4DBB-9ECB-D8B17204A6A8}" srcId="{DFD8423E-69D2-4270-ADD6-798EE3B64288}" destId="{C3381F0D-47CF-473E-8104-9D44FC4CAD9D}" srcOrd="4" destOrd="0" parTransId="{1589DF35-08D7-47BB-9871-4834BF3B6E87}" sibTransId="{A1A68D6C-1779-4E5F-9948-3F25E00C5A0A}"/>
    <dgm:cxn modelId="{800B1AAD-FCE3-4112-9F0B-EF5EAD523CFF}" type="presOf" srcId="{E59B8402-A42E-4A22-AF8D-BD5C6FC204D2}" destId="{47D211E2-877F-42A7-AACD-1DB0DA6572B2}" srcOrd="0" destOrd="0" presId="urn:microsoft.com/office/officeart/2005/8/layout/vList2"/>
    <dgm:cxn modelId="{5FF1C3E4-02D6-4833-85F4-6BAA747F3431}" srcId="{DFD8423E-69D2-4270-ADD6-798EE3B64288}" destId="{4518C6E9-038C-4FB5-BE14-DF6E529FB9DF}" srcOrd="0" destOrd="0" parTransId="{DAA8F0C8-6F86-4EBE-AF6D-B378D2DE608F}" sibTransId="{F7D1AD2E-21F5-40FC-9D9B-95792E2A5777}"/>
    <dgm:cxn modelId="{3C2B14E6-2639-4FA1-B975-F8574F24B65C}" type="presOf" srcId="{A6836ADE-D823-480B-8E36-9B62273B869B}" destId="{158577F0-F99B-4F32-9666-7D58A26B8A5B}" srcOrd="0" destOrd="0" presId="urn:microsoft.com/office/officeart/2005/8/layout/vList2"/>
    <dgm:cxn modelId="{12A1A358-8F55-4325-9AA2-A357F03DF21A}" type="presParOf" srcId="{8FF54A02-AC2A-44E7-9C50-2FAF59DF94F2}" destId="{475B867F-D2E1-4262-88C5-C19CB939EAAC}" srcOrd="0" destOrd="0" presId="urn:microsoft.com/office/officeart/2005/8/layout/vList2"/>
    <dgm:cxn modelId="{3EE83F9F-785F-4D00-97DF-541A0CD0F3A0}" type="presParOf" srcId="{8FF54A02-AC2A-44E7-9C50-2FAF59DF94F2}" destId="{851B3848-5C20-4F1D-9FAA-B73546ACE9A2}" srcOrd="1" destOrd="0" presId="urn:microsoft.com/office/officeart/2005/8/layout/vList2"/>
    <dgm:cxn modelId="{AB4E0649-C1C5-425D-A7B5-48CFD6017938}" type="presParOf" srcId="{8FF54A02-AC2A-44E7-9C50-2FAF59DF94F2}" destId="{3AC5BE93-3AA4-4200-860A-7183C709825E}" srcOrd="2" destOrd="0" presId="urn:microsoft.com/office/officeart/2005/8/layout/vList2"/>
    <dgm:cxn modelId="{AF43223F-6448-4FAA-83E2-FFC9BA5D7101}" type="presParOf" srcId="{8FF54A02-AC2A-44E7-9C50-2FAF59DF94F2}" destId="{A3D49AD0-3C6F-42E0-847B-C8F82EB9BF03}" srcOrd="3" destOrd="0" presId="urn:microsoft.com/office/officeart/2005/8/layout/vList2"/>
    <dgm:cxn modelId="{67C5F48D-5A82-444F-A28F-A18CC57CA41A}" type="presParOf" srcId="{8FF54A02-AC2A-44E7-9C50-2FAF59DF94F2}" destId="{F9366C9E-9A49-4D36-BBF3-DFE80DBCBE4B}" srcOrd="4" destOrd="0" presId="urn:microsoft.com/office/officeart/2005/8/layout/vList2"/>
    <dgm:cxn modelId="{1A647FE2-C88B-4C37-B84F-455E73022485}" type="presParOf" srcId="{8FF54A02-AC2A-44E7-9C50-2FAF59DF94F2}" destId="{30235889-9689-477A-8A10-5B9001AA4DDA}" srcOrd="5" destOrd="0" presId="urn:microsoft.com/office/officeart/2005/8/layout/vList2"/>
    <dgm:cxn modelId="{64F78DB2-1325-4EEE-AB40-A88F8E7824F9}" type="presParOf" srcId="{8FF54A02-AC2A-44E7-9C50-2FAF59DF94F2}" destId="{47D211E2-877F-42A7-AACD-1DB0DA6572B2}" srcOrd="6" destOrd="0" presId="urn:microsoft.com/office/officeart/2005/8/layout/vList2"/>
    <dgm:cxn modelId="{A5128DCE-773F-480D-A1B1-52FBFBEE3F24}" type="presParOf" srcId="{8FF54A02-AC2A-44E7-9C50-2FAF59DF94F2}" destId="{C05B139E-17A3-4E1C-8F03-74530C4B444A}" srcOrd="7" destOrd="0" presId="urn:microsoft.com/office/officeart/2005/8/layout/vList2"/>
    <dgm:cxn modelId="{490CFA77-24A2-45DE-96F8-15E859127A69}" type="presParOf" srcId="{8FF54A02-AC2A-44E7-9C50-2FAF59DF94F2}" destId="{B56ACC67-D416-4C98-B269-B21BC033BC66}" srcOrd="8" destOrd="0" presId="urn:microsoft.com/office/officeart/2005/8/layout/vList2"/>
    <dgm:cxn modelId="{7F8801F9-0F59-43CE-959F-AB9FA550FAD6}" type="presParOf" srcId="{8FF54A02-AC2A-44E7-9C50-2FAF59DF94F2}" destId="{4B2052FA-BF8E-4E7E-8781-B1EDADDD198F}" srcOrd="9" destOrd="0" presId="urn:microsoft.com/office/officeart/2005/8/layout/vList2"/>
    <dgm:cxn modelId="{8ED61B32-0D0D-4024-A21C-C1B808BE9F94}" type="presParOf" srcId="{8FF54A02-AC2A-44E7-9C50-2FAF59DF94F2}" destId="{158577F0-F99B-4F32-9666-7D58A26B8A5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B867F-D2E1-4262-88C5-C19CB939EAAC}">
      <dsp:nvSpPr>
        <dsp:cNvPr id="0" name=""/>
        <dsp:cNvSpPr/>
      </dsp:nvSpPr>
      <dsp:spPr>
        <a:xfrm>
          <a:off x="0" y="24248"/>
          <a:ext cx="6245265"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Introduction</a:t>
          </a:r>
        </a:p>
      </dsp:txBody>
      <dsp:txXfrm>
        <a:off x="40980" y="65228"/>
        <a:ext cx="6163305" cy="757514"/>
      </dsp:txXfrm>
    </dsp:sp>
    <dsp:sp modelId="{3AC5BE93-3AA4-4200-860A-7183C709825E}">
      <dsp:nvSpPr>
        <dsp:cNvPr id="0" name=""/>
        <dsp:cNvSpPr/>
      </dsp:nvSpPr>
      <dsp:spPr>
        <a:xfrm>
          <a:off x="0" y="964523"/>
          <a:ext cx="6245265" cy="839474"/>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Problem Statement</a:t>
          </a:r>
        </a:p>
      </dsp:txBody>
      <dsp:txXfrm>
        <a:off x="40980" y="1005503"/>
        <a:ext cx="6163305" cy="757514"/>
      </dsp:txXfrm>
    </dsp:sp>
    <dsp:sp modelId="{F9366C9E-9A49-4D36-BBF3-DFE80DBCBE4B}">
      <dsp:nvSpPr>
        <dsp:cNvPr id="0" name=""/>
        <dsp:cNvSpPr/>
      </dsp:nvSpPr>
      <dsp:spPr>
        <a:xfrm>
          <a:off x="0" y="1904798"/>
          <a:ext cx="6245265" cy="839474"/>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Grid</a:t>
          </a:r>
        </a:p>
      </dsp:txBody>
      <dsp:txXfrm>
        <a:off x="40980" y="1945778"/>
        <a:ext cx="6163305" cy="757514"/>
      </dsp:txXfrm>
    </dsp:sp>
    <dsp:sp modelId="{47D211E2-877F-42A7-AACD-1DB0DA6572B2}">
      <dsp:nvSpPr>
        <dsp:cNvPr id="0" name=""/>
        <dsp:cNvSpPr/>
      </dsp:nvSpPr>
      <dsp:spPr>
        <a:xfrm>
          <a:off x="0" y="2845073"/>
          <a:ext cx="6245265" cy="839474"/>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Boundary Conditions</a:t>
          </a:r>
        </a:p>
      </dsp:txBody>
      <dsp:txXfrm>
        <a:off x="40980" y="2886053"/>
        <a:ext cx="6163305" cy="757514"/>
      </dsp:txXfrm>
    </dsp:sp>
    <dsp:sp modelId="{B56ACC67-D416-4C98-B269-B21BC033BC66}">
      <dsp:nvSpPr>
        <dsp:cNvPr id="0" name=""/>
        <dsp:cNvSpPr/>
      </dsp:nvSpPr>
      <dsp:spPr>
        <a:xfrm>
          <a:off x="0" y="3785348"/>
          <a:ext cx="6245265" cy="839474"/>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Results and Discussions</a:t>
          </a:r>
        </a:p>
      </dsp:txBody>
      <dsp:txXfrm>
        <a:off x="40980" y="3826328"/>
        <a:ext cx="6163305" cy="757514"/>
      </dsp:txXfrm>
    </dsp:sp>
    <dsp:sp modelId="{158577F0-F99B-4F32-9666-7D58A26B8A5B}">
      <dsp:nvSpPr>
        <dsp:cNvPr id="0" name=""/>
        <dsp:cNvSpPr/>
      </dsp:nvSpPr>
      <dsp:spPr>
        <a:xfrm>
          <a:off x="0" y="4725623"/>
          <a:ext cx="6245265"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Calibri Light" panose="020F0302020204030204"/>
            </a:rPr>
            <a:t>Conclusion</a:t>
          </a:r>
        </a:p>
      </dsp:txBody>
      <dsp:txXfrm>
        <a:off x="40980" y="4766603"/>
        <a:ext cx="6163305"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plane&#10;&#10;Description automatically generated">
            <a:extLst>
              <a:ext uri="{FF2B5EF4-FFF2-40B4-BE49-F238E27FC236}">
                <a16:creationId xmlns:a16="http://schemas.microsoft.com/office/drawing/2014/main" id="{3F8D39CB-472B-B9BA-1832-652BA7F9D3AA}"/>
              </a:ext>
            </a:extLst>
          </p:cNvPr>
          <p:cNvPicPr>
            <a:picLocks noChangeAspect="1"/>
          </p:cNvPicPr>
          <p:nvPr/>
        </p:nvPicPr>
        <p:blipFill rotWithShape="1">
          <a:blip r:embed="rId2"/>
          <a:srcRect r="4230"/>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E5084-1E5E-8E87-77C3-44898203FDE7}"/>
              </a:ext>
            </a:extLst>
          </p:cNvPr>
          <p:cNvSpPr>
            <a:spLocks noGrp="1"/>
          </p:cNvSpPr>
          <p:nvPr>
            <p:ph type="ctrTitle"/>
          </p:nvPr>
        </p:nvSpPr>
        <p:spPr>
          <a:xfrm>
            <a:off x="477981" y="1122363"/>
            <a:ext cx="4023360" cy="3204134"/>
          </a:xfrm>
        </p:spPr>
        <p:txBody>
          <a:bodyPr anchor="b">
            <a:normAutofit/>
          </a:bodyPr>
          <a:lstStyle/>
          <a:p>
            <a:pPr algn="l"/>
            <a:r>
              <a:rPr lang="en-US" sz="4800" b="1">
                <a:solidFill>
                  <a:schemeClr val="bg1"/>
                </a:solidFill>
                <a:cs typeface="Calibri Light"/>
              </a:rPr>
              <a:t>Mach 7 Hypersonic Ramp</a:t>
            </a:r>
            <a:endParaRPr lang="en-US" sz="4800" b="1">
              <a:solidFill>
                <a:schemeClr val="bg1"/>
              </a:solidFill>
            </a:endParaRPr>
          </a:p>
        </p:txBody>
      </p:sp>
      <p:sp>
        <p:nvSpPr>
          <p:cNvPr id="3" name="Subtitle 2">
            <a:extLst>
              <a:ext uri="{FF2B5EF4-FFF2-40B4-BE49-F238E27FC236}">
                <a16:creationId xmlns:a16="http://schemas.microsoft.com/office/drawing/2014/main" id="{3F72A2E7-EBDA-E4BA-A2D2-410DA5E79D44}"/>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solidFill>
                  <a:schemeClr val="bg1"/>
                </a:solidFill>
                <a:cs typeface="Calibri"/>
              </a:rPr>
              <a:t>Hareesh Chinthakuntla (231010028)</a:t>
            </a:r>
          </a:p>
          <a:p>
            <a:pPr algn="l"/>
            <a:r>
              <a:rPr lang="en-US" sz="2000">
                <a:solidFill>
                  <a:schemeClr val="bg1"/>
                </a:solidFill>
                <a:cs typeface="Calibri"/>
              </a:rPr>
              <a:t>B Naveen Teja (208070266)</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84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BABDF-5059-00BB-DBC0-35EE3DD04DAC}"/>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Comparison of results:</a:t>
            </a:r>
          </a:p>
        </p:txBody>
      </p:sp>
      <p:pic>
        <p:nvPicPr>
          <p:cNvPr id="4" name="Picture 3" descr="A yellow square with a number of colored lines&#10;&#10;Description automatically generated">
            <a:extLst>
              <a:ext uri="{FF2B5EF4-FFF2-40B4-BE49-F238E27FC236}">
                <a16:creationId xmlns:a16="http://schemas.microsoft.com/office/drawing/2014/main" id="{00CC9331-9EFD-01A6-E569-F7B192D00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607" y="2386396"/>
            <a:ext cx="3669129" cy="3265525"/>
          </a:xfrm>
          <a:prstGeom prst="rect">
            <a:avLst/>
          </a:prstGeom>
        </p:spPr>
      </p:pic>
      <p:pic>
        <p:nvPicPr>
          <p:cNvPr id="8" name="Picture 7" descr="A pink and yellow paper&#10;&#10;Description automatically generated">
            <a:extLst>
              <a:ext uri="{FF2B5EF4-FFF2-40B4-BE49-F238E27FC236}">
                <a16:creationId xmlns:a16="http://schemas.microsoft.com/office/drawing/2014/main" id="{9607E08F-74A0-7F26-E785-27CBA68BC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641" y="2371257"/>
            <a:ext cx="5671823" cy="3346376"/>
          </a:xfrm>
          <a:prstGeom prst="rect">
            <a:avLst/>
          </a:prstGeom>
        </p:spPr>
      </p:pic>
    </p:spTree>
    <p:extLst>
      <p:ext uri="{BB962C8B-B14F-4D97-AF65-F5344CB8AC3E}">
        <p14:creationId xmlns:p14="http://schemas.microsoft.com/office/powerpoint/2010/main" val="321947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358D-6A8A-FF25-4123-4DE28464E10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Results and Discussions</a:t>
            </a:r>
          </a:p>
        </p:txBody>
      </p:sp>
      <p:pic>
        <p:nvPicPr>
          <p:cNvPr id="4" name="Content Placeholder 3" descr="A graph of a function&#10;&#10;Description automatically generated">
            <a:extLst>
              <a:ext uri="{FF2B5EF4-FFF2-40B4-BE49-F238E27FC236}">
                <a16:creationId xmlns:a16="http://schemas.microsoft.com/office/drawing/2014/main" id="{273D4B1B-991F-D787-7DFF-F535BF7D1671}"/>
              </a:ext>
            </a:extLst>
          </p:cNvPr>
          <p:cNvPicPr>
            <a:picLocks noGrp="1" noChangeAspect="1"/>
          </p:cNvPicPr>
          <p:nvPr>
            <p:ph idx="1"/>
          </p:nvPr>
        </p:nvPicPr>
        <p:blipFill>
          <a:blip r:embed="rId2"/>
          <a:stretch>
            <a:fillRect/>
          </a:stretch>
        </p:blipFill>
        <p:spPr>
          <a:xfrm>
            <a:off x="5037112" y="643466"/>
            <a:ext cx="6261108" cy="5568739"/>
          </a:xfrm>
          <a:prstGeom prst="rect">
            <a:avLst/>
          </a:prstGeom>
        </p:spPr>
      </p:pic>
    </p:spTree>
    <p:extLst>
      <p:ext uri="{BB962C8B-B14F-4D97-AF65-F5344CB8AC3E}">
        <p14:creationId xmlns:p14="http://schemas.microsoft.com/office/powerpoint/2010/main" val="102084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FE52-4B43-6A98-81F8-5F5FA5F1E2A4}"/>
              </a:ext>
            </a:extLst>
          </p:cNvPr>
          <p:cNvSpPr>
            <a:spLocks noGrp="1"/>
          </p:cNvSpPr>
          <p:nvPr>
            <p:ph type="title"/>
          </p:nvPr>
        </p:nvSpPr>
        <p:spPr/>
        <p:txBody>
          <a:bodyPr/>
          <a:lstStyle/>
          <a:p>
            <a:r>
              <a:rPr lang="en-US" b="1" dirty="0">
                <a:cs typeface="Calibri Light"/>
              </a:rPr>
              <a:t>Conclusion</a:t>
            </a:r>
            <a:endParaRPr lang="en-US" b="1" dirty="0"/>
          </a:p>
        </p:txBody>
      </p:sp>
      <p:sp>
        <p:nvSpPr>
          <p:cNvPr id="3" name="Content Placeholder 2">
            <a:extLst>
              <a:ext uri="{FF2B5EF4-FFF2-40B4-BE49-F238E27FC236}">
                <a16:creationId xmlns:a16="http://schemas.microsoft.com/office/drawing/2014/main" id="{2CA888EF-7FC0-B80D-BD2B-7B300D561BE4}"/>
              </a:ext>
            </a:extLst>
          </p:cNvPr>
          <p:cNvSpPr>
            <a:spLocks noGrp="1"/>
          </p:cNvSpPr>
          <p:nvPr>
            <p:ph idx="1"/>
          </p:nvPr>
        </p:nvSpPr>
        <p:spPr/>
        <p:txBody>
          <a:bodyPr/>
          <a:lstStyle/>
          <a:p>
            <a:pPr marL="0" indent="0">
              <a:buNone/>
            </a:pPr>
            <a:r>
              <a:rPr lang="en-US" dirty="0"/>
              <a:t>	We were able to approach the  problem statement using different approach. At this current approach we were able to get good simulations for flow with </a:t>
            </a:r>
            <a:r>
              <a:rPr lang="en-US" dirty="0" err="1"/>
              <a:t>mach</a:t>
            </a:r>
            <a:r>
              <a:rPr lang="en-US" dirty="0"/>
              <a:t> number 7 over a ramp of 15 degrees. We observed the formation of oblique shock from the start of ramp, and it is bending the upstream flow towards the inclined surface. We also observed how the number of iterations, number of grid points effect the time of computation and quality of results.</a:t>
            </a:r>
          </a:p>
        </p:txBody>
      </p:sp>
    </p:spTree>
    <p:extLst>
      <p:ext uri="{BB962C8B-B14F-4D97-AF65-F5344CB8AC3E}">
        <p14:creationId xmlns:p14="http://schemas.microsoft.com/office/powerpoint/2010/main" val="1712905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Magnifying glass on clear background">
            <a:extLst>
              <a:ext uri="{FF2B5EF4-FFF2-40B4-BE49-F238E27FC236}">
                <a16:creationId xmlns:a16="http://schemas.microsoft.com/office/drawing/2014/main" id="{6229BCDF-1D74-7134-21F3-7F12AD9AF3AE}"/>
              </a:ext>
            </a:extLst>
          </p:cNvPr>
          <p:cNvPicPr>
            <a:picLocks noChangeAspect="1"/>
          </p:cNvPicPr>
          <p:nvPr/>
        </p:nvPicPr>
        <p:blipFill rotWithShape="1">
          <a:blip r:embed="rId2"/>
          <a:srcRect l="13194" r="10099" b="9083"/>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6C5CD-B490-DFC3-D5E4-9839BB9B5FE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solidFill>
                  <a:schemeClr val="bg1"/>
                </a:solidFill>
              </a:rPr>
              <a:t>Thank you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66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B075D28-8015-E548-8514-0EBBE3C5AA2E}"/>
              </a:ext>
            </a:extLst>
          </p:cNvPr>
          <p:cNvSpPr>
            <a:spLocks noGrp="1"/>
          </p:cNvSpPr>
          <p:nvPr>
            <p:ph type="title"/>
          </p:nvPr>
        </p:nvSpPr>
        <p:spPr>
          <a:xfrm>
            <a:off x="479394" y="1070800"/>
            <a:ext cx="3939688" cy="5583126"/>
          </a:xfrm>
        </p:spPr>
        <p:txBody>
          <a:bodyPr>
            <a:normAutofit/>
          </a:bodyPr>
          <a:lstStyle/>
          <a:p>
            <a:pPr algn="r"/>
            <a:r>
              <a:rPr lang="en-US" sz="8000">
                <a:latin typeface="Calibri"/>
                <a:cs typeface="Calibri Light"/>
              </a:rPr>
              <a:t>Contents</a:t>
            </a:r>
            <a:endParaRPr lang="en-US" sz="8000">
              <a:latin typeface="Calibri"/>
              <a:cs typeface="Calibri"/>
            </a:endParaRPr>
          </a:p>
        </p:txBody>
      </p:sp>
      <p:cxnSp>
        <p:nvCxnSpPr>
          <p:cNvPr id="21"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4B905B76-F17D-BD1A-8A13-F9B5AA910110}"/>
              </a:ext>
            </a:extLst>
          </p:cNvPr>
          <p:cNvGraphicFramePr>
            <a:graphicFrameLocks noGrp="1"/>
          </p:cNvGraphicFramePr>
          <p:nvPr>
            <p:ph idx="1"/>
            <p:extLst>
              <p:ext uri="{D42A27DB-BD31-4B8C-83A1-F6EECF244321}">
                <p14:modId xmlns:p14="http://schemas.microsoft.com/office/powerpoint/2010/main" val="377479422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34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6CBD-9593-EECF-A29D-9B371BABDC56}"/>
              </a:ext>
            </a:extLst>
          </p:cNvPr>
          <p:cNvSpPr>
            <a:spLocks noGrp="1"/>
          </p:cNvSpPr>
          <p:nvPr>
            <p:ph type="title"/>
          </p:nvPr>
        </p:nvSpPr>
        <p:spPr>
          <a:xfrm>
            <a:off x="478766" y="192597"/>
            <a:ext cx="10515600" cy="1038016"/>
          </a:xfrm>
        </p:spPr>
        <p:txBody>
          <a:bodyPr/>
          <a:lstStyle/>
          <a:p>
            <a:r>
              <a:rPr lang="en-US" b="1" dirty="0">
                <a:cs typeface="Calibri Light"/>
              </a:rPr>
              <a:t>Motivation:</a:t>
            </a:r>
            <a:endParaRPr lang="en-US" b="1" dirty="0"/>
          </a:p>
        </p:txBody>
      </p:sp>
      <p:sp>
        <p:nvSpPr>
          <p:cNvPr id="5" name="TextBox 4">
            <a:extLst>
              <a:ext uri="{FF2B5EF4-FFF2-40B4-BE49-F238E27FC236}">
                <a16:creationId xmlns:a16="http://schemas.microsoft.com/office/drawing/2014/main" id="{F75F04E0-2AB7-A3E1-9CD8-71158016260C}"/>
              </a:ext>
            </a:extLst>
          </p:cNvPr>
          <p:cNvSpPr txBox="1"/>
          <p:nvPr/>
        </p:nvSpPr>
        <p:spPr>
          <a:xfrm>
            <a:off x="478681" y="1242923"/>
            <a:ext cx="1128050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0" i="0" u="none" strike="noStrike" dirty="0">
                <a:effectLst/>
                <a:ea typeface="Calibri Light" panose="020F0302020204030204" pitchFamily="34" charset="0"/>
                <a:cs typeface="Calibri Light" panose="020F0302020204030204" pitchFamily="34" charset="0"/>
              </a:rPr>
              <a:t>	In recent times, there has been a rapid surge in research on hypersonic flows, particularly in making jets go even faster. Working with topics related to hypersonic flow is incredibly fascinating. Additionally, we are focused on understanding the shocks formed by ramps due to flow interaction. This exploration holds the potential to learn more about real-world scenarios.</a:t>
            </a:r>
            <a:endParaRPr lang="en-US" sz="3200" dirty="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3947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B63D-3B04-2A72-045A-34203A06D7C2}"/>
              </a:ext>
            </a:extLst>
          </p:cNvPr>
          <p:cNvSpPr>
            <a:spLocks noGrp="1"/>
          </p:cNvSpPr>
          <p:nvPr>
            <p:ph type="title"/>
          </p:nvPr>
        </p:nvSpPr>
        <p:spPr/>
        <p:txBody>
          <a:bodyPr>
            <a:normAutofit/>
          </a:bodyPr>
          <a:lstStyle/>
          <a:p>
            <a:r>
              <a:rPr lang="en-US" sz="4800" b="1" dirty="0">
                <a:cs typeface="Calibri Light"/>
              </a:rPr>
              <a:t>Introduction</a:t>
            </a:r>
            <a:endParaRPr lang="en-US" sz="4800" b="1" dirty="0"/>
          </a:p>
        </p:txBody>
      </p:sp>
      <p:sp>
        <p:nvSpPr>
          <p:cNvPr id="3" name="Content Placeholder 2">
            <a:extLst>
              <a:ext uri="{FF2B5EF4-FFF2-40B4-BE49-F238E27FC236}">
                <a16:creationId xmlns:a16="http://schemas.microsoft.com/office/drawing/2014/main" id="{FAE89894-7B2F-BE07-4953-06ABA7622EDF}"/>
              </a:ext>
            </a:extLst>
          </p:cNvPr>
          <p:cNvSpPr>
            <a:spLocks noGrp="1"/>
          </p:cNvSpPr>
          <p:nvPr>
            <p:ph idx="1"/>
          </p:nvPr>
        </p:nvSpPr>
        <p:spPr>
          <a:xfrm>
            <a:off x="838200" y="1538078"/>
            <a:ext cx="10515600" cy="4638885"/>
          </a:xfrm>
        </p:spPr>
        <p:txBody>
          <a:bodyPr/>
          <a:lstStyle/>
          <a:p>
            <a:pPr marL="0" indent="0">
              <a:buNone/>
            </a:pPr>
            <a:r>
              <a:rPr lang="en-US" dirty="0"/>
              <a:t>	 </a:t>
            </a:r>
            <a:r>
              <a:rPr lang="en-US" sz="3000" dirty="0"/>
              <a:t>Under hypersonic flow, when the flow reaches the starting point of a ramp, an oblique shock is produced, which deflects the upstream streamlines uniformly. Oblique shocks are often used in engineering applications because they result in more favorable post-shock conditions than normal shocks. Oblique shocks have fewer losses than normal shocks. In high-speed inlets, oblique shocks are used to compress the air going into the engine. The air pressure is increased without using any rotating machinery.</a:t>
            </a:r>
          </a:p>
        </p:txBody>
      </p:sp>
    </p:spTree>
    <p:extLst>
      <p:ext uri="{BB962C8B-B14F-4D97-AF65-F5344CB8AC3E}">
        <p14:creationId xmlns:p14="http://schemas.microsoft.com/office/powerpoint/2010/main" val="15182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6CBD-9593-EECF-A29D-9B371BABDC56}"/>
              </a:ext>
            </a:extLst>
          </p:cNvPr>
          <p:cNvSpPr>
            <a:spLocks noGrp="1"/>
          </p:cNvSpPr>
          <p:nvPr>
            <p:ph type="title"/>
          </p:nvPr>
        </p:nvSpPr>
        <p:spPr>
          <a:xfrm>
            <a:off x="478766" y="192597"/>
            <a:ext cx="10515600" cy="1038016"/>
          </a:xfrm>
        </p:spPr>
        <p:txBody>
          <a:bodyPr/>
          <a:lstStyle/>
          <a:p>
            <a:r>
              <a:rPr lang="en-US" b="1" dirty="0">
                <a:cs typeface="Calibri Light"/>
              </a:rPr>
              <a:t>Problem Statement</a:t>
            </a:r>
            <a:endParaRPr lang="en-US" b="1" dirty="0"/>
          </a:p>
        </p:txBody>
      </p:sp>
      <p:pic>
        <p:nvPicPr>
          <p:cNvPr id="4" name="Content Placeholder 3" descr="A graph of a function&#10;&#10;Description automatically generated">
            <a:extLst>
              <a:ext uri="{FF2B5EF4-FFF2-40B4-BE49-F238E27FC236}">
                <a16:creationId xmlns:a16="http://schemas.microsoft.com/office/drawing/2014/main" id="{78762DB2-5FB2-CF95-7E48-56DED8A32633}"/>
              </a:ext>
            </a:extLst>
          </p:cNvPr>
          <p:cNvPicPr>
            <a:picLocks noGrp="1" noChangeAspect="1"/>
          </p:cNvPicPr>
          <p:nvPr>
            <p:ph idx="1"/>
          </p:nvPr>
        </p:nvPicPr>
        <p:blipFill>
          <a:blip r:embed="rId2"/>
          <a:stretch>
            <a:fillRect/>
          </a:stretch>
        </p:blipFill>
        <p:spPr>
          <a:xfrm>
            <a:off x="7103970" y="1239403"/>
            <a:ext cx="4626399" cy="4114800"/>
          </a:xfrm>
        </p:spPr>
      </p:pic>
      <p:sp>
        <p:nvSpPr>
          <p:cNvPr id="5" name="TextBox 4">
            <a:extLst>
              <a:ext uri="{FF2B5EF4-FFF2-40B4-BE49-F238E27FC236}">
                <a16:creationId xmlns:a16="http://schemas.microsoft.com/office/drawing/2014/main" id="{F75F04E0-2AB7-A3E1-9CD8-71158016260C}"/>
              </a:ext>
            </a:extLst>
          </p:cNvPr>
          <p:cNvSpPr txBox="1"/>
          <p:nvPr/>
        </p:nvSpPr>
        <p:spPr>
          <a:xfrm>
            <a:off x="478681" y="1242923"/>
            <a:ext cx="636443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cs typeface="Calibri" panose="020F0502020204030204"/>
              </a:rPr>
              <a:t>Air flow from left to right at </a:t>
            </a:r>
            <a:r>
              <a:rPr lang="en-US" sz="3200" dirty="0" err="1">
                <a:cs typeface="Calibri" panose="020F0502020204030204"/>
              </a:rPr>
              <a:t>mach</a:t>
            </a:r>
            <a:r>
              <a:rPr lang="en-US" sz="3200" dirty="0">
                <a:cs typeface="Calibri" panose="020F0502020204030204"/>
              </a:rPr>
              <a:t> number 7.0 .</a:t>
            </a:r>
          </a:p>
          <a:p>
            <a:pPr marL="285750" indent="-285750">
              <a:buFont typeface="Arial"/>
              <a:buChar char="•"/>
            </a:pPr>
            <a:r>
              <a:rPr lang="en-US" sz="3200" dirty="0">
                <a:cs typeface="Calibri" panose="020F0502020204030204"/>
              </a:rPr>
              <a:t>The Ramp is inclined at an angle of 15°.</a:t>
            </a:r>
          </a:p>
          <a:p>
            <a:pPr marL="285750" indent="-285750">
              <a:buFont typeface="Arial"/>
              <a:buChar char="•"/>
            </a:pPr>
            <a:r>
              <a:rPr lang="en-US" sz="3200" dirty="0">
                <a:cs typeface="Calibri" panose="020F0502020204030204"/>
              </a:rPr>
              <a:t>Both the upper and lower surfaces are walls.</a:t>
            </a:r>
          </a:p>
          <a:p>
            <a:pPr marL="285750" indent="-285750">
              <a:buFont typeface="Arial"/>
              <a:buChar char="•"/>
            </a:pPr>
            <a:r>
              <a:rPr lang="en-US" sz="3200" dirty="0">
                <a:cs typeface="Calibri" panose="020F0502020204030204"/>
              </a:rPr>
              <a:t>The pressure given is 14.7psia or 101352.9 Pa.</a:t>
            </a:r>
          </a:p>
          <a:p>
            <a:pPr marL="285750" indent="-285750">
              <a:buFont typeface="Arial"/>
              <a:buChar char="•"/>
            </a:pPr>
            <a:r>
              <a:rPr lang="en-US" sz="3200" dirty="0">
                <a:cs typeface="Calibri" panose="020F0502020204030204"/>
              </a:rPr>
              <a:t>Temperature given is 520 R or 15.6°C.</a:t>
            </a:r>
          </a:p>
        </p:txBody>
      </p:sp>
    </p:spTree>
    <p:extLst>
      <p:ext uri="{BB962C8B-B14F-4D97-AF65-F5344CB8AC3E}">
        <p14:creationId xmlns:p14="http://schemas.microsoft.com/office/powerpoint/2010/main" val="193366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3812-7DEC-6DB4-EC9F-01385CF8B473}"/>
              </a:ext>
            </a:extLst>
          </p:cNvPr>
          <p:cNvSpPr>
            <a:spLocks noGrp="1"/>
          </p:cNvSpPr>
          <p:nvPr>
            <p:ph type="title"/>
          </p:nvPr>
        </p:nvSpPr>
        <p:spPr>
          <a:xfrm>
            <a:off x="392502" y="365125"/>
            <a:ext cx="10515600" cy="664205"/>
          </a:xfrm>
        </p:spPr>
        <p:txBody>
          <a:bodyPr>
            <a:normAutofit fontScale="90000"/>
          </a:bodyPr>
          <a:lstStyle/>
          <a:p>
            <a:r>
              <a:rPr lang="en-US" b="1">
                <a:cs typeface="Calibri Light"/>
              </a:rPr>
              <a:t>Grid generation</a:t>
            </a:r>
            <a:endParaRPr lang="en-US" b="1"/>
          </a:p>
        </p:txBody>
      </p:sp>
      <p:pic>
        <p:nvPicPr>
          <p:cNvPr id="4" name="Content Placeholder 3" descr="A graph of a function&#10;&#10;Description automatically generated">
            <a:extLst>
              <a:ext uri="{FF2B5EF4-FFF2-40B4-BE49-F238E27FC236}">
                <a16:creationId xmlns:a16="http://schemas.microsoft.com/office/drawing/2014/main" id="{86CD11B2-3810-4913-D6C6-0856C8F5E484}"/>
              </a:ext>
            </a:extLst>
          </p:cNvPr>
          <p:cNvPicPr>
            <a:picLocks noGrp="1" noChangeAspect="1"/>
          </p:cNvPicPr>
          <p:nvPr>
            <p:ph idx="1"/>
          </p:nvPr>
        </p:nvPicPr>
        <p:blipFill>
          <a:blip r:embed="rId2"/>
          <a:stretch>
            <a:fillRect/>
          </a:stretch>
        </p:blipFill>
        <p:spPr>
          <a:xfrm>
            <a:off x="396935" y="1038121"/>
            <a:ext cx="2901111" cy="2677064"/>
          </a:xfrm>
        </p:spPr>
      </p:pic>
      <p:pic>
        <p:nvPicPr>
          <p:cNvPr id="5" name="Picture 4" descr="A graph of a function&#10;&#10;Description automatically generated">
            <a:extLst>
              <a:ext uri="{FF2B5EF4-FFF2-40B4-BE49-F238E27FC236}">
                <a16:creationId xmlns:a16="http://schemas.microsoft.com/office/drawing/2014/main" id="{B31A7297-64B6-6F7D-9C2E-138A042B08A9}"/>
              </a:ext>
            </a:extLst>
          </p:cNvPr>
          <p:cNvPicPr>
            <a:picLocks noChangeAspect="1"/>
          </p:cNvPicPr>
          <p:nvPr/>
        </p:nvPicPr>
        <p:blipFill>
          <a:blip r:embed="rId3"/>
          <a:stretch>
            <a:fillRect/>
          </a:stretch>
        </p:blipFill>
        <p:spPr>
          <a:xfrm>
            <a:off x="4055973" y="1040921"/>
            <a:ext cx="2929866" cy="2662687"/>
          </a:xfrm>
          <a:prstGeom prst="rect">
            <a:avLst/>
          </a:prstGeom>
        </p:spPr>
      </p:pic>
      <p:pic>
        <p:nvPicPr>
          <p:cNvPr id="6" name="Picture 5" descr="A graph of a graph&#10;&#10;Description automatically generated">
            <a:extLst>
              <a:ext uri="{FF2B5EF4-FFF2-40B4-BE49-F238E27FC236}">
                <a16:creationId xmlns:a16="http://schemas.microsoft.com/office/drawing/2014/main" id="{C9B6CBE9-2038-3D1F-6246-CB900B48AFB1}"/>
              </a:ext>
            </a:extLst>
          </p:cNvPr>
          <p:cNvPicPr>
            <a:picLocks noChangeAspect="1"/>
          </p:cNvPicPr>
          <p:nvPr/>
        </p:nvPicPr>
        <p:blipFill>
          <a:blip r:embed="rId4"/>
          <a:stretch>
            <a:fillRect/>
          </a:stretch>
        </p:blipFill>
        <p:spPr>
          <a:xfrm>
            <a:off x="8067255" y="1040921"/>
            <a:ext cx="3131150" cy="2662687"/>
          </a:xfrm>
          <a:prstGeom prst="rect">
            <a:avLst/>
          </a:prstGeom>
        </p:spPr>
      </p:pic>
      <p:pic>
        <p:nvPicPr>
          <p:cNvPr id="7" name="Picture 6" descr="A graph of a graph&#10;&#10;Description automatically generated">
            <a:extLst>
              <a:ext uri="{FF2B5EF4-FFF2-40B4-BE49-F238E27FC236}">
                <a16:creationId xmlns:a16="http://schemas.microsoft.com/office/drawing/2014/main" id="{9924D857-A24C-B12F-C101-BDC91C306157}"/>
              </a:ext>
            </a:extLst>
          </p:cNvPr>
          <p:cNvPicPr>
            <a:picLocks noChangeAspect="1"/>
          </p:cNvPicPr>
          <p:nvPr/>
        </p:nvPicPr>
        <p:blipFill>
          <a:blip r:embed="rId5"/>
          <a:stretch>
            <a:fillRect/>
          </a:stretch>
        </p:blipFill>
        <p:spPr>
          <a:xfrm>
            <a:off x="1856238" y="3930769"/>
            <a:ext cx="3131147" cy="2576423"/>
          </a:xfrm>
          <a:prstGeom prst="rect">
            <a:avLst/>
          </a:prstGeom>
        </p:spPr>
      </p:pic>
      <p:pic>
        <p:nvPicPr>
          <p:cNvPr id="3" name="Picture 2" descr="A graph of a graph&#10;&#10;Description automatically generated">
            <a:extLst>
              <a:ext uri="{FF2B5EF4-FFF2-40B4-BE49-F238E27FC236}">
                <a16:creationId xmlns:a16="http://schemas.microsoft.com/office/drawing/2014/main" id="{784835F2-12A7-FD94-0D86-A01F1D4ECAF2}"/>
              </a:ext>
            </a:extLst>
          </p:cNvPr>
          <p:cNvPicPr>
            <a:picLocks noChangeAspect="1"/>
          </p:cNvPicPr>
          <p:nvPr/>
        </p:nvPicPr>
        <p:blipFill>
          <a:blip r:embed="rId6"/>
          <a:stretch>
            <a:fillRect/>
          </a:stretch>
        </p:blipFill>
        <p:spPr>
          <a:xfrm>
            <a:off x="6500122" y="3930770"/>
            <a:ext cx="3145527" cy="2562046"/>
          </a:xfrm>
          <a:prstGeom prst="rect">
            <a:avLst/>
          </a:prstGeom>
        </p:spPr>
      </p:pic>
      <p:sp>
        <p:nvSpPr>
          <p:cNvPr id="8" name="TextBox 7">
            <a:extLst>
              <a:ext uri="{FF2B5EF4-FFF2-40B4-BE49-F238E27FC236}">
                <a16:creationId xmlns:a16="http://schemas.microsoft.com/office/drawing/2014/main" id="{CDA5DA2C-ADBF-7B5E-3CBD-3A352F2C2F58}"/>
              </a:ext>
            </a:extLst>
          </p:cNvPr>
          <p:cNvSpPr txBox="1"/>
          <p:nvPr/>
        </p:nvSpPr>
        <p:spPr>
          <a:xfrm>
            <a:off x="1235242" y="1075124"/>
            <a:ext cx="881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61 x 41</a:t>
            </a:r>
            <a:endParaRPr lang="en-US"/>
          </a:p>
        </p:txBody>
      </p:sp>
      <p:sp>
        <p:nvSpPr>
          <p:cNvPr id="9" name="TextBox 8">
            <a:extLst>
              <a:ext uri="{FF2B5EF4-FFF2-40B4-BE49-F238E27FC236}">
                <a16:creationId xmlns:a16="http://schemas.microsoft.com/office/drawing/2014/main" id="{E3348761-3FFD-5971-22AC-2F843F759847}"/>
              </a:ext>
            </a:extLst>
          </p:cNvPr>
          <p:cNvSpPr txBox="1"/>
          <p:nvPr/>
        </p:nvSpPr>
        <p:spPr>
          <a:xfrm>
            <a:off x="4857466" y="1081820"/>
            <a:ext cx="12352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91 x 61</a:t>
            </a:r>
            <a:endParaRPr lang="en-US"/>
          </a:p>
        </p:txBody>
      </p:sp>
      <p:sp>
        <p:nvSpPr>
          <p:cNvPr id="10" name="TextBox 9">
            <a:extLst>
              <a:ext uri="{FF2B5EF4-FFF2-40B4-BE49-F238E27FC236}">
                <a16:creationId xmlns:a16="http://schemas.microsoft.com/office/drawing/2014/main" id="{2C30DEDE-50B5-61A1-7308-315F0D36C46C}"/>
              </a:ext>
            </a:extLst>
          </p:cNvPr>
          <p:cNvSpPr txBox="1"/>
          <p:nvPr/>
        </p:nvSpPr>
        <p:spPr>
          <a:xfrm>
            <a:off x="8955505" y="1102895"/>
            <a:ext cx="10587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121 x 81</a:t>
            </a:r>
            <a:endParaRPr lang="en-US"/>
          </a:p>
        </p:txBody>
      </p:sp>
      <p:sp>
        <p:nvSpPr>
          <p:cNvPr id="11" name="TextBox 10">
            <a:extLst>
              <a:ext uri="{FF2B5EF4-FFF2-40B4-BE49-F238E27FC236}">
                <a16:creationId xmlns:a16="http://schemas.microsoft.com/office/drawing/2014/main" id="{8D8E3CDC-1D5D-1240-9645-35A4E0C22883}"/>
              </a:ext>
            </a:extLst>
          </p:cNvPr>
          <p:cNvSpPr txBox="1"/>
          <p:nvPr/>
        </p:nvSpPr>
        <p:spPr>
          <a:xfrm>
            <a:off x="2713121" y="3972389"/>
            <a:ext cx="1382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151 x 101</a:t>
            </a:r>
            <a:endParaRPr lang="en-US"/>
          </a:p>
        </p:txBody>
      </p:sp>
      <p:sp>
        <p:nvSpPr>
          <p:cNvPr id="12" name="TextBox 11">
            <a:extLst>
              <a:ext uri="{FF2B5EF4-FFF2-40B4-BE49-F238E27FC236}">
                <a16:creationId xmlns:a16="http://schemas.microsoft.com/office/drawing/2014/main" id="{3B80CBA2-B0B6-8D3C-D3DE-9D9BB01B915B}"/>
              </a:ext>
            </a:extLst>
          </p:cNvPr>
          <p:cNvSpPr txBox="1"/>
          <p:nvPr/>
        </p:nvSpPr>
        <p:spPr>
          <a:xfrm>
            <a:off x="7432527" y="3965691"/>
            <a:ext cx="12600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181 x 121</a:t>
            </a:r>
            <a:endParaRPr lang="en-US"/>
          </a:p>
        </p:txBody>
      </p:sp>
    </p:spTree>
    <p:extLst>
      <p:ext uri="{BB962C8B-B14F-4D97-AF65-F5344CB8AC3E}">
        <p14:creationId xmlns:p14="http://schemas.microsoft.com/office/powerpoint/2010/main" val="153816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A7AD-7E1C-818C-4FAC-740C15C9F0C4}"/>
              </a:ext>
            </a:extLst>
          </p:cNvPr>
          <p:cNvSpPr>
            <a:spLocks noGrp="1"/>
          </p:cNvSpPr>
          <p:nvPr>
            <p:ph type="title"/>
          </p:nvPr>
        </p:nvSpPr>
        <p:spPr>
          <a:xfrm>
            <a:off x="838200" y="365125"/>
            <a:ext cx="10515600" cy="1109903"/>
          </a:xfrm>
        </p:spPr>
        <p:txBody>
          <a:bodyPr/>
          <a:lstStyle/>
          <a:p>
            <a:r>
              <a:rPr lang="en-US">
                <a:cs typeface="Calibri Light"/>
              </a:rPr>
              <a:t>Boundary Conditions</a:t>
            </a:r>
            <a:endParaRPr lang="en-US"/>
          </a:p>
        </p:txBody>
      </p:sp>
      <p:graphicFrame>
        <p:nvGraphicFramePr>
          <p:cNvPr id="4" name="Content Placeholder 3">
            <a:extLst>
              <a:ext uri="{FF2B5EF4-FFF2-40B4-BE49-F238E27FC236}">
                <a16:creationId xmlns:a16="http://schemas.microsoft.com/office/drawing/2014/main" id="{4C804936-D880-1629-D474-1521427511BE}"/>
              </a:ext>
            </a:extLst>
          </p:cNvPr>
          <p:cNvGraphicFramePr>
            <a:graphicFrameLocks noGrp="1"/>
          </p:cNvGraphicFramePr>
          <p:nvPr>
            <p:ph idx="1"/>
            <p:extLst>
              <p:ext uri="{D42A27DB-BD31-4B8C-83A1-F6EECF244321}">
                <p14:modId xmlns:p14="http://schemas.microsoft.com/office/powerpoint/2010/main" val="1046909414"/>
              </p:ext>
            </p:extLst>
          </p:nvPr>
        </p:nvGraphicFramePr>
        <p:xfrm>
          <a:off x="838200" y="1825625"/>
          <a:ext cx="10515600" cy="383423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891960866"/>
                    </a:ext>
                  </a:extLst>
                </a:gridCol>
                <a:gridCol w="2103120">
                  <a:extLst>
                    <a:ext uri="{9D8B030D-6E8A-4147-A177-3AD203B41FA5}">
                      <a16:colId xmlns:a16="http://schemas.microsoft.com/office/drawing/2014/main" val="2340796727"/>
                    </a:ext>
                  </a:extLst>
                </a:gridCol>
                <a:gridCol w="2103120">
                  <a:extLst>
                    <a:ext uri="{9D8B030D-6E8A-4147-A177-3AD203B41FA5}">
                      <a16:colId xmlns:a16="http://schemas.microsoft.com/office/drawing/2014/main" val="3393494990"/>
                    </a:ext>
                  </a:extLst>
                </a:gridCol>
                <a:gridCol w="2103120">
                  <a:extLst>
                    <a:ext uri="{9D8B030D-6E8A-4147-A177-3AD203B41FA5}">
                      <a16:colId xmlns:a16="http://schemas.microsoft.com/office/drawing/2014/main" val="3702757123"/>
                    </a:ext>
                  </a:extLst>
                </a:gridCol>
                <a:gridCol w="2103120">
                  <a:extLst>
                    <a:ext uri="{9D8B030D-6E8A-4147-A177-3AD203B41FA5}">
                      <a16:colId xmlns:a16="http://schemas.microsoft.com/office/drawing/2014/main" val="1937343020"/>
                    </a:ext>
                  </a:extLst>
                </a:gridCol>
              </a:tblGrid>
              <a:tr h="691859">
                <a:tc>
                  <a:txBody>
                    <a:bodyPr/>
                    <a:lstStyle/>
                    <a:p>
                      <a:endParaRPr lang="en-US"/>
                    </a:p>
                  </a:txBody>
                  <a:tcPr/>
                </a:tc>
                <a:tc>
                  <a:txBody>
                    <a:bodyPr/>
                    <a:lstStyle/>
                    <a:p>
                      <a:pPr lvl="0">
                        <a:buNone/>
                      </a:pPr>
                      <a:r>
                        <a:rPr lang="en-US" sz="2800"/>
                        <a:t>U Velocity m/s</a:t>
                      </a:r>
                    </a:p>
                  </a:txBody>
                  <a:tcPr/>
                </a:tc>
                <a:tc>
                  <a:txBody>
                    <a:bodyPr/>
                    <a:lstStyle/>
                    <a:p>
                      <a:r>
                        <a:rPr lang="en-US" sz="3200"/>
                        <a:t>V Velocity m/s</a:t>
                      </a:r>
                    </a:p>
                  </a:txBody>
                  <a:tcPr/>
                </a:tc>
                <a:tc>
                  <a:txBody>
                    <a:bodyPr/>
                    <a:lstStyle/>
                    <a:p>
                      <a:r>
                        <a:rPr lang="en-US" sz="3200"/>
                        <a:t>Density </a:t>
                      </a:r>
                    </a:p>
                    <a:p>
                      <a:pPr lvl="0">
                        <a:buNone/>
                      </a:pPr>
                      <a:r>
                        <a:rPr lang="en-US" sz="3200"/>
                        <a:t>Kg/m^3</a:t>
                      </a:r>
                    </a:p>
                  </a:txBody>
                  <a:tcPr/>
                </a:tc>
                <a:tc>
                  <a:txBody>
                    <a:bodyPr/>
                    <a:lstStyle/>
                    <a:p>
                      <a:r>
                        <a:rPr lang="en-US" sz="3200"/>
                        <a:t>Pressure</a:t>
                      </a:r>
                    </a:p>
                    <a:p>
                      <a:pPr lvl="0">
                        <a:buNone/>
                      </a:pPr>
                      <a:r>
                        <a:rPr lang="en-US" sz="3200"/>
                        <a:t>Pa</a:t>
                      </a:r>
                    </a:p>
                  </a:txBody>
                  <a:tcPr/>
                </a:tc>
                <a:extLst>
                  <a:ext uri="{0D108BD9-81ED-4DB2-BD59-A6C34878D82A}">
                    <a16:rowId xmlns:a16="http://schemas.microsoft.com/office/drawing/2014/main" val="695782008"/>
                  </a:ext>
                </a:extLst>
              </a:tr>
              <a:tr h="691859">
                <a:tc>
                  <a:txBody>
                    <a:bodyPr/>
                    <a:lstStyle/>
                    <a:p>
                      <a:r>
                        <a:rPr lang="en-US" sz="3600"/>
                        <a:t>Inlet</a:t>
                      </a:r>
                    </a:p>
                  </a:txBody>
                  <a:tcPr/>
                </a:tc>
                <a:tc>
                  <a:txBody>
                    <a:bodyPr/>
                    <a:lstStyle/>
                    <a:p>
                      <a:r>
                        <a:rPr lang="en-US" sz="2800"/>
                        <a:t>2383.6976</a:t>
                      </a:r>
                    </a:p>
                  </a:txBody>
                  <a:tcPr/>
                </a:tc>
                <a:tc>
                  <a:txBody>
                    <a:bodyPr/>
                    <a:lstStyle/>
                    <a:p>
                      <a:r>
                        <a:rPr lang="en-US" sz="2800"/>
                        <a:t>0.0</a:t>
                      </a:r>
                    </a:p>
                  </a:txBody>
                  <a:tcPr/>
                </a:tc>
                <a:tc>
                  <a:txBody>
                    <a:bodyPr/>
                    <a:lstStyle/>
                    <a:p>
                      <a:r>
                        <a:rPr lang="en-US" sz="2800"/>
                        <a:t>1.225</a:t>
                      </a:r>
                    </a:p>
                  </a:txBody>
                  <a:tcPr/>
                </a:tc>
                <a:tc>
                  <a:txBody>
                    <a:bodyPr/>
                    <a:lstStyle/>
                    <a:p>
                      <a:r>
                        <a:rPr lang="en-US" sz="2800"/>
                        <a:t>101352.9</a:t>
                      </a:r>
                    </a:p>
                  </a:txBody>
                  <a:tcPr/>
                </a:tc>
                <a:extLst>
                  <a:ext uri="{0D108BD9-81ED-4DB2-BD59-A6C34878D82A}">
                    <a16:rowId xmlns:a16="http://schemas.microsoft.com/office/drawing/2014/main" val="2221828669"/>
                  </a:ext>
                </a:extLst>
              </a:tr>
              <a:tr h="691859">
                <a:tc>
                  <a:txBody>
                    <a:bodyPr/>
                    <a:lstStyle/>
                    <a:p>
                      <a:r>
                        <a:rPr lang="en-US" sz="3600"/>
                        <a:t>Outlet</a:t>
                      </a:r>
                    </a:p>
                  </a:txBody>
                  <a:tcPr/>
                </a:tc>
                <a:tc>
                  <a:txBody>
                    <a:bodyPr/>
                    <a:lstStyle/>
                    <a:p>
                      <a:r>
                        <a:rPr lang="en-US" sz="3200"/>
                        <a:t>Neumann</a:t>
                      </a:r>
                    </a:p>
                  </a:txBody>
                  <a:tcPr/>
                </a:tc>
                <a:tc>
                  <a:txBody>
                    <a:bodyPr/>
                    <a:lstStyle/>
                    <a:p>
                      <a:pPr lvl="0">
                        <a:buNone/>
                      </a:pPr>
                      <a:r>
                        <a:rPr lang="en-US" sz="3200" b="0" i="0" u="none" strike="noStrike" noProof="0">
                          <a:solidFill>
                            <a:srgbClr val="000000"/>
                          </a:solidFill>
                          <a:latin typeface="Calibri"/>
                        </a:rPr>
                        <a:t>Neumann</a:t>
                      </a:r>
                      <a:endParaRPr lang="en-US"/>
                    </a:p>
                  </a:txBody>
                  <a:tcPr/>
                </a:tc>
                <a:tc>
                  <a:txBody>
                    <a:bodyPr/>
                    <a:lstStyle/>
                    <a:p>
                      <a:pPr lvl="0">
                        <a:buNone/>
                      </a:pPr>
                      <a:r>
                        <a:rPr lang="en-US" sz="3200" b="0" i="0" u="none" strike="noStrike" noProof="0">
                          <a:solidFill>
                            <a:srgbClr val="000000"/>
                          </a:solidFill>
                          <a:latin typeface="Calibri"/>
                        </a:rPr>
                        <a:t>Neumann</a:t>
                      </a:r>
                      <a:endParaRPr lang="en-US"/>
                    </a:p>
                  </a:txBody>
                  <a:tcPr/>
                </a:tc>
                <a:tc>
                  <a:txBody>
                    <a:bodyPr/>
                    <a:lstStyle/>
                    <a:p>
                      <a:pPr lvl="0">
                        <a:buNone/>
                      </a:pPr>
                      <a:r>
                        <a:rPr lang="en-US" sz="3200" b="0" i="0" u="none" strike="noStrike" noProof="0">
                          <a:solidFill>
                            <a:srgbClr val="000000"/>
                          </a:solidFill>
                          <a:latin typeface="Calibri"/>
                        </a:rPr>
                        <a:t>Neumann</a:t>
                      </a:r>
                      <a:endParaRPr lang="en-US"/>
                    </a:p>
                  </a:txBody>
                  <a:tcPr/>
                </a:tc>
                <a:extLst>
                  <a:ext uri="{0D108BD9-81ED-4DB2-BD59-A6C34878D82A}">
                    <a16:rowId xmlns:a16="http://schemas.microsoft.com/office/drawing/2014/main" val="2286012651"/>
                  </a:ext>
                </a:extLst>
              </a:tr>
              <a:tr h="691859">
                <a:tc>
                  <a:txBody>
                    <a:bodyPr/>
                    <a:lstStyle/>
                    <a:p>
                      <a:r>
                        <a:rPr lang="en-US" sz="3200"/>
                        <a:t>Upper Wall</a:t>
                      </a:r>
                    </a:p>
                  </a:txBody>
                  <a:tcPr/>
                </a:tc>
                <a:tc>
                  <a:txBody>
                    <a:bodyPr/>
                    <a:lstStyle/>
                    <a:p>
                      <a:r>
                        <a:rPr lang="en-US" sz="3200"/>
                        <a:t>0.0</a:t>
                      </a:r>
                    </a:p>
                  </a:txBody>
                  <a:tcPr/>
                </a:tc>
                <a:tc>
                  <a:txBody>
                    <a:bodyPr/>
                    <a:lstStyle/>
                    <a:p>
                      <a:r>
                        <a:rPr lang="en-US" sz="3200"/>
                        <a:t>0.0</a:t>
                      </a:r>
                    </a:p>
                  </a:txBody>
                  <a:tcPr/>
                </a:tc>
                <a:tc>
                  <a:txBody>
                    <a:bodyPr/>
                    <a:lstStyle/>
                    <a:p>
                      <a:pPr lvl="0">
                        <a:buNone/>
                      </a:pPr>
                      <a:r>
                        <a:rPr lang="en-US" sz="3200" b="0" i="0" u="none" strike="noStrike" noProof="0">
                          <a:solidFill>
                            <a:srgbClr val="000000"/>
                          </a:solidFill>
                          <a:latin typeface="Calibri"/>
                        </a:rPr>
                        <a:t>Neumann</a:t>
                      </a:r>
                      <a:endParaRPr lang="en-US"/>
                    </a:p>
                  </a:txBody>
                  <a:tcPr/>
                </a:tc>
                <a:tc>
                  <a:txBody>
                    <a:bodyPr/>
                    <a:lstStyle/>
                    <a:p>
                      <a:pPr lvl="0">
                        <a:buNone/>
                      </a:pPr>
                      <a:r>
                        <a:rPr lang="en-US" sz="3200" b="0" i="0" u="none" strike="noStrike" noProof="0">
                          <a:solidFill>
                            <a:srgbClr val="000000"/>
                          </a:solidFill>
                          <a:latin typeface="Calibri"/>
                        </a:rPr>
                        <a:t>Neumann</a:t>
                      </a:r>
                      <a:endParaRPr lang="en-US"/>
                    </a:p>
                  </a:txBody>
                  <a:tcPr/>
                </a:tc>
                <a:extLst>
                  <a:ext uri="{0D108BD9-81ED-4DB2-BD59-A6C34878D82A}">
                    <a16:rowId xmlns:a16="http://schemas.microsoft.com/office/drawing/2014/main" val="682110296"/>
                  </a:ext>
                </a:extLst>
              </a:tr>
              <a:tr h="691859">
                <a:tc>
                  <a:txBody>
                    <a:bodyPr/>
                    <a:lstStyle/>
                    <a:p>
                      <a:r>
                        <a:rPr lang="en-US" sz="3200"/>
                        <a:t>Lower wall</a:t>
                      </a:r>
                    </a:p>
                  </a:txBody>
                  <a:tcPr/>
                </a:tc>
                <a:tc>
                  <a:txBody>
                    <a:bodyPr/>
                    <a:lstStyle/>
                    <a:p>
                      <a:r>
                        <a:rPr lang="en-US" sz="3200"/>
                        <a:t>0.0</a:t>
                      </a:r>
                    </a:p>
                  </a:txBody>
                  <a:tcPr/>
                </a:tc>
                <a:tc>
                  <a:txBody>
                    <a:bodyPr/>
                    <a:lstStyle/>
                    <a:p>
                      <a:r>
                        <a:rPr lang="en-US" sz="2800"/>
                        <a:t>0.0</a:t>
                      </a:r>
                    </a:p>
                  </a:txBody>
                  <a:tcPr/>
                </a:tc>
                <a:tc>
                  <a:txBody>
                    <a:bodyPr/>
                    <a:lstStyle/>
                    <a:p>
                      <a:pPr lvl="0">
                        <a:buNone/>
                      </a:pPr>
                      <a:r>
                        <a:rPr lang="en-US" sz="3200" b="0" i="0" u="none" strike="noStrike" noProof="0">
                          <a:solidFill>
                            <a:srgbClr val="000000"/>
                          </a:solidFill>
                          <a:latin typeface="Calibri"/>
                        </a:rPr>
                        <a:t>Neumann</a:t>
                      </a:r>
                      <a:endParaRPr lang="en-US"/>
                    </a:p>
                  </a:txBody>
                  <a:tcPr/>
                </a:tc>
                <a:tc>
                  <a:txBody>
                    <a:bodyPr/>
                    <a:lstStyle/>
                    <a:p>
                      <a:pPr lvl="0">
                        <a:buNone/>
                      </a:pPr>
                      <a:r>
                        <a:rPr lang="en-US" sz="3200" b="0" i="0" u="none" strike="noStrike" noProof="0">
                          <a:solidFill>
                            <a:srgbClr val="000000"/>
                          </a:solidFill>
                          <a:latin typeface="Calibri"/>
                        </a:rPr>
                        <a:t>Neumann</a:t>
                      </a:r>
                      <a:endParaRPr lang="en-US"/>
                    </a:p>
                  </a:txBody>
                  <a:tcPr/>
                </a:tc>
                <a:extLst>
                  <a:ext uri="{0D108BD9-81ED-4DB2-BD59-A6C34878D82A}">
                    <a16:rowId xmlns:a16="http://schemas.microsoft.com/office/drawing/2014/main" val="1320521297"/>
                  </a:ext>
                </a:extLst>
              </a:tr>
            </a:tbl>
          </a:graphicData>
        </a:graphic>
      </p:graphicFrame>
    </p:spTree>
    <p:extLst>
      <p:ext uri="{BB962C8B-B14F-4D97-AF65-F5344CB8AC3E}">
        <p14:creationId xmlns:p14="http://schemas.microsoft.com/office/powerpoint/2010/main" val="59699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9CE9-F6C6-8A36-4575-D175EEC730BE}"/>
              </a:ext>
            </a:extLst>
          </p:cNvPr>
          <p:cNvSpPr>
            <a:spLocks noGrp="1"/>
          </p:cNvSpPr>
          <p:nvPr>
            <p:ph type="title"/>
          </p:nvPr>
        </p:nvSpPr>
        <p:spPr>
          <a:xfrm>
            <a:off x="838200" y="365125"/>
            <a:ext cx="10515600" cy="908620"/>
          </a:xfrm>
        </p:spPr>
        <p:txBody>
          <a:bodyPr/>
          <a:lstStyle/>
          <a:p>
            <a:r>
              <a:rPr lang="en-US" b="1">
                <a:cs typeface="Calibri Light"/>
              </a:rPr>
              <a:t>Results and Discussions</a:t>
            </a:r>
            <a:endParaRPr lang="en-US" b="1"/>
          </a:p>
        </p:txBody>
      </p:sp>
      <p:pic>
        <p:nvPicPr>
          <p:cNvPr id="4" name="Content Placeholder 3">
            <a:extLst>
              <a:ext uri="{FF2B5EF4-FFF2-40B4-BE49-F238E27FC236}">
                <a16:creationId xmlns:a16="http://schemas.microsoft.com/office/drawing/2014/main" id="{1646D411-D6BE-05CE-A076-F71973259381}"/>
              </a:ext>
            </a:extLst>
          </p:cNvPr>
          <p:cNvPicPr>
            <a:picLocks noGrp="1" noChangeAspect="1"/>
          </p:cNvPicPr>
          <p:nvPr>
            <p:ph idx="1"/>
          </p:nvPr>
        </p:nvPicPr>
        <p:blipFill>
          <a:blip r:embed="rId2"/>
          <a:stretch>
            <a:fillRect/>
          </a:stretch>
        </p:blipFill>
        <p:spPr>
          <a:xfrm>
            <a:off x="835445" y="1289725"/>
            <a:ext cx="3073640" cy="2662687"/>
          </a:xfrm>
        </p:spPr>
      </p:pic>
      <p:pic>
        <p:nvPicPr>
          <p:cNvPr id="5" name="Picture 4" descr="A yellow square with a number of colored lines&#10;&#10;Description automatically generated">
            <a:extLst>
              <a:ext uri="{FF2B5EF4-FFF2-40B4-BE49-F238E27FC236}">
                <a16:creationId xmlns:a16="http://schemas.microsoft.com/office/drawing/2014/main" id="{FF82498C-8DEB-C346-BBD9-CF444BE85D74}"/>
              </a:ext>
            </a:extLst>
          </p:cNvPr>
          <p:cNvPicPr>
            <a:picLocks noChangeAspect="1"/>
          </p:cNvPicPr>
          <p:nvPr/>
        </p:nvPicPr>
        <p:blipFill>
          <a:blip r:embed="rId3"/>
          <a:stretch>
            <a:fillRect/>
          </a:stretch>
        </p:blipFill>
        <p:spPr>
          <a:xfrm>
            <a:off x="4889859" y="1285336"/>
            <a:ext cx="3030508" cy="2648310"/>
          </a:xfrm>
          <a:prstGeom prst="rect">
            <a:avLst/>
          </a:prstGeom>
        </p:spPr>
      </p:pic>
      <p:pic>
        <p:nvPicPr>
          <p:cNvPr id="6" name="Picture 5" descr="A yellow square with a number of colored lines&#10;&#10;Description automatically generated">
            <a:extLst>
              <a:ext uri="{FF2B5EF4-FFF2-40B4-BE49-F238E27FC236}">
                <a16:creationId xmlns:a16="http://schemas.microsoft.com/office/drawing/2014/main" id="{B4726EED-4714-0EAE-160E-6C13C71E4CF2}"/>
              </a:ext>
            </a:extLst>
          </p:cNvPr>
          <p:cNvPicPr>
            <a:picLocks noChangeAspect="1"/>
          </p:cNvPicPr>
          <p:nvPr/>
        </p:nvPicPr>
        <p:blipFill>
          <a:blip r:embed="rId4"/>
          <a:stretch>
            <a:fillRect/>
          </a:stretch>
        </p:blipFill>
        <p:spPr>
          <a:xfrm>
            <a:off x="8556086" y="1285336"/>
            <a:ext cx="3001753" cy="2648310"/>
          </a:xfrm>
          <a:prstGeom prst="rect">
            <a:avLst/>
          </a:prstGeom>
        </p:spPr>
      </p:pic>
      <p:pic>
        <p:nvPicPr>
          <p:cNvPr id="7" name="Picture 6" descr="A yellow square with a number of colored lines&#10;&#10;Description automatically generated">
            <a:extLst>
              <a:ext uri="{FF2B5EF4-FFF2-40B4-BE49-F238E27FC236}">
                <a16:creationId xmlns:a16="http://schemas.microsoft.com/office/drawing/2014/main" id="{2206A3F1-5BDA-21C0-5DBB-AB82C67A7CBE}"/>
              </a:ext>
            </a:extLst>
          </p:cNvPr>
          <p:cNvPicPr>
            <a:picLocks noChangeAspect="1"/>
          </p:cNvPicPr>
          <p:nvPr/>
        </p:nvPicPr>
        <p:blipFill>
          <a:blip r:embed="rId5"/>
          <a:stretch>
            <a:fillRect/>
          </a:stretch>
        </p:blipFill>
        <p:spPr>
          <a:xfrm>
            <a:off x="2718878" y="3945147"/>
            <a:ext cx="2987376" cy="2648310"/>
          </a:xfrm>
          <a:prstGeom prst="rect">
            <a:avLst/>
          </a:prstGeom>
        </p:spPr>
      </p:pic>
      <p:pic>
        <p:nvPicPr>
          <p:cNvPr id="8" name="Picture 7" descr="A yellow square with a number of colored lines&#10;&#10;Description automatically generated">
            <a:extLst>
              <a:ext uri="{FF2B5EF4-FFF2-40B4-BE49-F238E27FC236}">
                <a16:creationId xmlns:a16="http://schemas.microsoft.com/office/drawing/2014/main" id="{BD0DD01C-07DB-743D-9B64-2B3BF91FCABE}"/>
              </a:ext>
            </a:extLst>
          </p:cNvPr>
          <p:cNvPicPr>
            <a:picLocks noChangeAspect="1"/>
          </p:cNvPicPr>
          <p:nvPr/>
        </p:nvPicPr>
        <p:blipFill>
          <a:blip r:embed="rId6"/>
          <a:stretch>
            <a:fillRect/>
          </a:stretch>
        </p:blipFill>
        <p:spPr>
          <a:xfrm>
            <a:off x="6787671" y="3945147"/>
            <a:ext cx="3059262" cy="2648310"/>
          </a:xfrm>
          <a:prstGeom prst="rect">
            <a:avLst/>
          </a:prstGeom>
        </p:spPr>
      </p:pic>
    </p:spTree>
    <p:extLst>
      <p:ext uri="{BB962C8B-B14F-4D97-AF65-F5344CB8AC3E}">
        <p14:creationId xmlns:p14="http://schemas.microsoft.com/office/powerpoint/2010/main" val="481997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D9DC-9353-35C0-EA43-5609AD175506}"/>
              </a:ext>
            </a:extLst>
          </p:cNvPr>
          <p:cNvSpPr>
            <a:spLocks noGrp="1"/>
          </p:cNvSpPr>
          <p:nvPr>
            <p:ph type="title"/>
          </p:nvPr>
        </p:nvSpPr>
        <p:spPr>
          <a:xfrm>
            <a:off x="263106" y="149465"/>
            <a:ext cx="10515600" cy="966130"/>
          </a:xfrm>
        </p:spPr>
        <p:txBody>
          <a:bodyPr/>
          <a:lstStyle/>
          <a:p>
            <a:r>
              <a:rPr lang="en-US" b="1">
                <a:cs typeface="Calibri Light"/>
              </a:rPr>
              <a:t>Results and Discussions</a:t>
            </a:r>
            <a:endParaRPr lang="en-US" b="1"/>
          </a:p>
        </p:txBody>
      </p:sp>
      <p:pic>
        <p:nvPicPr>
          <p:cNvPr id="4" name="Content Placeholder 3" descr="A graph of a function&#10;&#10;Description automatically generated">
            <a:extLst>
              <a:ext uri="{FF2B5EF4-FFF2-40B4-BE49-F238E27FC236}">
                <a16:creationId xmlns:a16="http://schemas.microsoft.com/office/drawing/2014/main" id="{8D0D4ACA-2723-E95F-5545-471B3227535D}"/>
              </a:ext>
            </a:extLst>
          </p:cNvPr>
          <p:cNvPicPr>
            <a:picLocks noGrp="1" noChangeAspect="1"/>
          </p:cNvPicPr>
          <p:nvPr>
            <p:ph idx="1"/>
          </p:nvPr>
        </p:nvPicPr>
        <p:blipFill>
          <a:blip r:embed="rId2"/>
          <a:stretch>
            <a:fillRect/>
          </a:stretch>
        </p:blipFill>
        <p:spPr>
          <a:xfrm>
            <a:off x="6385100" y="4165195"/>
            <a:ext cx="2958627" cy="2576424"/>
          </a:xfrm>
        </p:spPr>
      </p:pic>
      <p:pic>
        <p:nvPicPr>
          <p:cNvPr id="5" name="Picture 4" descr="A graph with a purple and yellow gradient&#10;&#10;Description automatically generated">
            <a:extLst>
              <a:ext uri="{FF2B5EF4-FFF2-40B4-BE49-F238E27FC236}">
                <a16:creationId xmlns:a16="http://schemas.microsoft.com/office/drawing/2014/main" id="{C87C99BB-2D94-9E9D-12D6-0EEA173B4CCD}"/>
              </a:ext>
            </a:extLst>
          </p:cNvPr>
          <p:cNvPicPr>
            <a:picLocks noChangeAspect="1"/>
          </p:cNvPicPr>
          <p:nvPr/>
        </p:nvPicPr>
        <p:blipFill>
          <a:blip r:embed="rId3"/>
          <a:stretch>
            <a:fillRect/>
          </a:stretch>
        </p:blipFill>
        <p:spPr>
          <a:xfrm>
            <a:off x="1773564" y="4039393"/>
            <a:ext cx="2973003" cy="2705819"/>
          </a:xfrm>
          <a:prstGeom prst="rect">
            <a:avLst/>
          </a:prstGeom>
        </p:spPr>
      </p:pic>
      <p:pic>
        <p:nvPicPr>
          <p:cNvPr id="6" name="Picture 5" descr="A yellow square with a number of colored lines&#10;&#10;Description automatically generated">
            <a:extLst>
              <a:ext uri="{FF2B5EF4-FFF2-40B4-BE49-F238E27FC236}">
                <a16:creationId xmlns:a16="http://schemas.microsoft.com/office/drawing/2014/main" id="{24B165F4-F359-4D54-15D8-6822614FC28A}"/>
              </a:ext>
            </a:extLst>
          </p:cNvPr>
          <p:cNvPicPr>
            <a:picLocks noChangeAspect="1"/>
          </p:cNvPicPr>
          <p:nvPr/>
        </p:nvPicPr>
        <p:blipFill>
          <a:blip r:embed="rId4"/>
          <a:stretch>
            <a:fillRect/>
          </a:stretch>
        </p:blipFill>
        <p:spPr>
          <a:xfrm>
            <a:off x="1777159" y="937479"/>
            <a:ext cx="2973003" cy="2648310"/>
          </a:xfrm>
          <a:prstGeom prst="rect">
            <a:avLst/>
          </a:prstGeom>
        </p:spPr>
      </p:pic>
      <p:pic>
        <p:nvPicPr>
          <p:cNvPr id="7" name="Picture 6">
            <a:extLst>
              <a:ext uri="{FF2B5EF4-FFF2-40B4-BE49-F238E27FC236}">
                <a16:creationId xmlns:a16="http://schemas.microsoft.com/office/drawing/2014/main" id="{BFBA13CC-A447-0268-01C3-CA93B83306F6}"/>
              </a:ext>
            </a:extLst>
          </p:cNvPr>
          <p:cNvPicPr>
            <a:picLocks noChangeAspect="1"/>
          </p:cNvPicPr>
          <p:nvPr/>
        </p:nvPicPr>
        <p:blipFill>
          <a:blip r:embed="rId5"/>
          <a:stretch>
            <a:fillRect/>
          </a:stretch>
        </p:blipFill>
        <p:spPr>
          <a:xfrm>
            <a:off x="6381507" y="941073"/>
            <a:ext cx="2958626" cy="2633933"/>
          </a:xfrm>
          <a:prstGeom prst="rect">
            <a:avLst/>
          </a:prstGeom>
        </p:spPr>
      </p:pic>
    </p:spTree>
    <p:extLst>
      <p:ext uri="{BB962C8B-B14F-4D97-AF65-F5344CB8AC3E}">
        <p14:creationId xmlns:p14="http://schemas.microsoft.com/office/powerpoint/2010/main" val="42103359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392</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Mach 7 Hypersonic Ramp</vt:lpstr>
      <vt:lpstr>Contents</vt:lpstr>
      <vt:lpstr>Motivation:</vt:lpstr>
      <vt:lpstr>Introduction</vt:lpstr>
      <vt:lpstr>Problem Statement</vt:lpstr>
      <vt:lpstr>Grid generation</vt:lpstr>
      <vt:lpstr>Boundary Conditions</vt:lpstr>
      <vt:lpstr>Results and Discussions</vt:lpstr>
      <vt:lpstr>Results and Discussions</vt:lpstr>
      <vt:lpstr>Comparison of results:</vt:lpstr>
      <vt:lpstr>Results and Discussions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B.Naveen Teja</cp:lastModifiedBy>
  <cp:revision>5</cp:revision>
  <dcterms:created xsi:type="dcterms:W3CDTF">2013-07-15T20:26:40Z</dcterms:created>
  <dcterms:modified xsi:type="dcterms:W3CDTF">2024-04-21T18:14:17Z</dcterms:modified>
</cp:coreProperties>
</file>