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sha Srivastava[CSE - 2020]" userId="b3a9477f-237d-4175-bde8-dee2f8243caf" providerId="ADAL" clId="{12323989-8F88-4029-B5D9-1A4B98D5DEF4}"/>
    <pc:docChg chg="modSld sldOrd">
      <pc:chgData name="Naveesha Srivastava[CSE - 2020]" userId="b3a9477f-237d-4175-bde8-dee2f8243caf" providerId="ADAL" clId="{12323989-8F88-4029-B5D9-1A4B98D5DEF4}" dt="2023-04-15T17:20:40.752" v="21"/>
      <pc:docMkLst>
        <pc:docMk/>
      </pc:docMkLst>
      <pc:sldChg chg="modSp mod">
        <pc:chgData name="Naveesha Srivastava[CSE - 2020]" userId="b3a9477f-237d-4175-bde8-dee2f8243caf" providerId="ADAL" clId="{12323989-8F88-4029-B5D9-1A4B98D5DEF4}" dt="2023-04-15T17:20:32.613" v="19" actId="20577"/>
        <pc:sldMkLst>
          <pc:docMk/>
          <pc:sldMk cId="2544121578" sldId="257"/>
        </pc:sldMkLst>
        <pc:spChg chg="mod">
          <ac:chgData name="Naveesha Srivastava[CSE - 2020]" userId="b3a9477f-237d-4175-bde8-dee2f8243caf" providerId="ADAL" clId="{12323989-8F88-4029-B5D9-1A4B98D5DEF4}" dt="2023-04-15T17:20:32.613" v="19" actId="20577"/>
          <ac:spMkLst>
            <pc:docMk/>
            <pc:sldMk cId="2544121578" sldId="257"/>
            <ac:spMk id="2" creationId="{09F2B05B-ED3A-63E8-76A0-E4797BEEB215}"/>
          </ac:spMkLst>
        </pc:spChg>
      </pc:sldChg>
      <pc:sldChg chg="ord">
        <pc:chgData name="Naveesha Srivastava[CSE - 2020]" userId="b3a9477f-237d-4175-bde8-dee2f8243caf" providerId="ADAL" clId="{12323989-8F88-4029-B5D9-1A4B98D5DEF4}" dt="2023-04-15T17:20:40.752" v="21"/>
        <pc:sldMkLst>
          <pc:docMk/>
          <pc:sldMk cId="1152678086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4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5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8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3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9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31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7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7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3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8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70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59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82C1C4-D961-459C-91C5-334ABD6E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16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7B8B125-A98E-403C-9A7F-494FF789C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B13FC1C-1993-6A8C-24E4-4AA1B11685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3167" r="19929" b="-1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E57005-E68C-2132-37C9-5D7E7FAA5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323046" cy="3238465"/>
          </a:xfrm>
        </p:spPr>
        <p:txBody>
          <a:bodyPr anchor="t">
            <a:normAutofit/>
          </a:bodyPr>
          <a:lstStyle/>
          <a:p>
            <a:r>
              <a:rPr lang="en-IN" sz="6600" dirty="0"/>
              <a:t>Laptop Price</a:t>
            </a:r>
            <a:br>
              <a:rPr lang="en-IN" sz="6600" dirty="0"/>
            </a:br>
            <a:r>
              <a:rPr lang="en-IN" sz="6600" dirty="0"/>
              <a:t>Prediction</a:t>
            </a:r>
            <a:br>
              <a:rPr lang="en-IN" sz="6600" dirty="0"/>
            </a:br>
            <a:r>
              <a:rPr lang="en-IN" sz="2800" dirty="0"/>
              <a:t>using </a:t>
            </a:r>
            <a:br>
              <a:rPr lang="en-IN" sz="2800" dirty="0"/>
            </a:br>
            <a:r>
              <a:rPr lang="en-IN" sz="2800" dirty="0"/>
              <a:t>Machine learning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C9C6D-94A6-8519-F567-D9DB1DF4C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891" y="5301247"/>
            <a:ext cx="4496783" cy="1179915"/>
          </a:xfrm>
        </p:spPr>
        <p:txBody>
          <a:bodyPr anchor="t">
            <a:normAutofit/>
          </a:bodyPr>
          <a:lstStyle/>
          <a:p>
            <a:r>
              <a:rPr lang="en-IN" dirty="0"/>
              <a:t>Naveesha Srivastava</a:t>
            </a:r>
          </a:p>
          <a:p>
            <a:r>
              <a:rPr lang="en-IN" dirty="0"/>
              <a:t>209301372</a:t>
            </a:r>
          </a:p>
          <a:p>
            <a:r>
              <a:rPr lang="en-IN" dirty="0"/>
              <a:t>Section - F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B1C5DD-CB08-4407-9D12-CC2C42B04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26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262F-40C6-639D-4D65-127321F4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237" y="1209041"/>
            <a:ext cx="3754120" cy="914400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Heatmap</a:t>
            </a:r>
            <a:br>
              <a:rPr lang="en-IN" dirty="0"/>
            </a:b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B2B19F-B062-AB08-1CD2-492BCE12B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237" y="1838148"/>
            <a:ext cx="5699689" cy="346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1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09A2C-E827-151B-5581-61DA3FAE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631" y="1181102"/>
            <a:ext cx="3533033" cy="1562100"/>
          </a:xfrm>
        </p:spPr>
        <p:txBody>
          <a:bodyPr anchor="t">
            <a:normAutofit fontScale="90000"/>
          </a:bodyPr>
          <a:lstStyle/>
          <a:p>
            <a:pPr marL="0" marR="0" lvl="0" indent="4572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br>
              <a:rPr lang="en-US" altLang="en-US" sz="1300" dirty="0" bmk="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1800" dirty="0" bmk="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bmk="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Evaluation Parameter for three train test ratio 70:30, 80:20, 60:40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Table filled with VotingRegressor Algorithm: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</a:br>
            <a:endParaRPr lang="en-IN" sz="1800" dirty="0">
              <a:latin typeface="+mn-lt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0CF138-9892-2BB2-A510-F69DD44998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30947"/>
              </p:ext>
            </p:extLst>
          </p:nvPr>
        </p:nvGraphicFramePr>
        <p:xfrm>
          <a:off x="6083225" y="2209356"/>
          <a:ext cx="5102665" cy="2436555"/>
        </p:xfrm>
        <a:graphic>
          <a:graphicData uri="http://schemas.openxmlformats.org/drawingml/2006/table">
            <a:tbl>
              <a:tblPr firstRow="1" firstCol="1" bandRow="1">
                <a:noFill/>
                <a:tableStyleId>{9D7B26C5-4107-4FEC-AEDC-1716B250A1EF}</a:tableStyleId>
              </a:tblPr>
              <a:tblGrid>
                <a:gridCol w="1580446">
                  <a:extLst>
                    <a:ext uri="{9D8B030D-6E8A-4147-A177-3AD203B41FA5}">
                      <a16:colId xmlns:a16="http://schemas.microsoft.com/office/drawing/2014/main" val="807411886"/>
                    </a:ext>
                  </a:extLst>
                </a:gridCol>
                <a:gridCol w="1174073">
                  <a:extLst>
                    <a:ext uri="{9D8B030D-6E8A-4147-A177-3AD203B41FA5}">
                      <a16:colId xmlns:a16="http://schemas.microsoft.com/office/drawing/2014/main" val="2087801060"/>
                    </a:ext>
                  </a:extLst>
                </a:gridCol>
                <a:gridCol w="1174073">
                  <a:extLst>
                    <a:ext uri="{9D8B030D-6E8A-4147-A177-3AD203B41FA5}">
                      <a16:colId xmlns:a16="http://schemas.microsoft.com/office/drawing/2014/main" val="323496549"/>
                    </a:ext>
                  </a:extLst>
                </a:gridCol>
                <a:gridCol w="1174073">
                  <a:extLst>
                    <a:ext uri="{9D8B030D-6E8A-4147-A177-3AD203B41FA5}">
                      <a16:colId xmlns:a16="http://schemas.microsoft.com/office/drawing/2014/main" val="3587739524"/>
                    </a:ext>
                  </a:extLst>
                </a:gridCol>
              </a:tblGrid>
              <a:tr h="7625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b="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Algorithms→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b="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Measures↓ </a:t>
                      </a:r>
                      <a:endParaRPr lang="en-IN" sz="1700" b="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9618" marT="19539" marB="9769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b="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Train test ratio 1 </a:t>
                      </a:r>
                      <a:endParaRPr lang="en-IN" sz="1700" b="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9618" marT="19539" marB="9769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b="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Train test ratio 2 </a:t>
                      </a:r>
                      <a:endParaRPr lang="en-IN" sz="1700" b="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9618" marT="19539" marB="9769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b="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Train test ratio 3 </a:t>
                      </a:r>
                      <a:endParaRPr lang="en-IN" sz="1700" b="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9618" marT="19539" marB="9769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788259"/>
                  </a:ext>
                </a:extLst>
              </a:tr>
              <a:tr h="418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b="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MAE</a:t>
                      </a:r>
                      <a:endParaRPr lang="en-IN" sz="1700" b="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9618" marT="29308" marB="976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3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0.1477  </a:t>
                      </a:r>
                      <a:endParaRPr lang="en-IN" sz="13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9618" marT="29308" marB="976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3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0.1534  </a:t>
                      </a:r>
                      <a:endParaRPr lang="en-IN" sz="13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9618" marT="29308" marB="976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3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0.1567</a:t>
                      </a:r>
                      <a:endParaRPr lang="en-IN" sz="13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9618" marT="29308" marB="976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740420"/>
                  </a:ext>
                </a:extLst>
              </a:tr>
              <a:tr h="418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b="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MSE</a:t>
                      </a:r>
                      <a:endParaRPr lang="en-IN" sz="1700" b="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9618" marT="29308" marB="976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3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0.0372  </a:t>
                      </a:r>
                      <a:endParaRPr lang="en-IN" sz="13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9618" marT="29308" marB="976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3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0.04  </a:t>
                      </a:r>
                      <a:endParaRPr lang="en-IN" sz="13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9618" marT="29308" marB="976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3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0.0409  </a:t>
                      </a:r>
                      <a:endParaRPr lang="en-IN" sz="13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9618" marT="29308" marB="976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66274"/>
                  </a:ext>
                </a:extLst>
              </a:tr>
              <a:tr h="418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b="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RMSE </a:t>
                      </a:r>
                      <a:endParaRPr lang="en-IN" sz="1700" b="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9618" marT="29308" marB="976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3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0.193 </a:t>
                      </a:r>
                      <a:endParaRPr lang="en-IN" sz="13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9618" marT="29308" marB="976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0.2  </a:t>
                      </a:r>
                      <a:endParaRPr lang="en-IN" sz="13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9618" marT="29308" marB="976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3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0.2024  </a:t>
                      </a:r>
                      <a:endParaRPr lang="en-IN" sz="13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9618" marT="29308" marB="976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387266"/>
                  </a:ext>
                </a:extLst>
              </a:tr>
              <a:tr h="418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b="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R2</a:t>
                      </a:r>
                      <a:endParaRPr lang="en-IN" sz="1700" b="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9618" marT="29308" marB="976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1300" kern="0" cap="none" spc="0" dirty="0">
                          <a:solidFill>
                            <a:schemeClr val="tx1"/>
                          </a:solidFill>
                          <a:effectLst/>
                        </a:rPr>
                        <a:t>0.8945</a:t>
                      </a:r>
                      <a:r>
                        <a:rPr lang="en-IN" sz="13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  </a:t>
                      </a:r>
                      <a:endParaRPr lang="en-IN" sz="13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9618" marT="29308" marB="976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0.888</a:t>
                      </a:r>
                      <a:endParaRPr lang="en-IN" sz="13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9618" marT="29308" marB="976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3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0.8835  </a:t>
                      </a:r>
                      <a:endParaRPr lang="en-IN" sz="13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9618" marT="29308" marB="976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960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39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5FC1D-4F5F-71AA-10FB-AA4C7F265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7929" y="1181101"/>
            <a:ext cx="7236143" cy="2610914"/>
          </a:xfrm>
        </p:spPr>
        <p:txBody>
          <a:bodyPr anchor="b">
            <a:normAutofit/>
          </a:bodyPr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21871-9CF0-932E-C866-0F61A3AEC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054" y="4901055"/>
            <a:ext cx="5899356" cy="1271142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DSML PROJECT PRESENTATION</a:t>
            </a:r>
          </a:p>
          <a:p>
            <a:pPr algn="ctr"/>
            <a:r>
              <a:rPr lang="en-IN" dirty="0"/>
              <a:t>CS3203</a:t>
            </a:r>
          </a:p>
          <a:p>
            <a:pPr algn="ctr"/>
            <a:r>
              <a:rPr lang="en-IN" dirty="0"/>
              <a:t>Course Instructor: Mr. Tarun Jain</a:t>
            </a:r>
          </a:p>
          <a:p>
            <a:pPr algn="ctr"/>
            <a:endParaRPr lang="en-IN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9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D1F4DC3-EDAB-401A-BD21-33D25AB5F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text, indoor, computer, computer&#10;&#10;Description automatically generated">
            <a:extLst>
              <a:ext uri="{FF2B5EF4-FFF2-40B4-BE49-F238E27FC236}">
                <a16:creationId xmlns:a16="http://schemas.microsoft.com/office/drawing/2014/main" id="{C193C472-4C34-D7D2-02FB-D6348D1E80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-1" y="10"/>
            <a:ext cx="12192002" cy="685798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59D4DD-D247-47C8-B574-B36CB222C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2B05B-ED3A-63E8-76A0-E4797BEE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1"/>
            <a:ext cx="4953000" cy="283240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cap="all" spc="300" dirty="0">
                <a:solidFill>
                  <a:srgbClr val="FFFFFF"/>
                </a:solidFill>
              </a:rPr>
              <a:t>Contents</a:t>
            </a:r>
            <a:br>
              <a:rPr lang="en-US" sz="2300" cap="all" spc="300" dirty="0">
                <a:solidFill>
                  <a:srgbClr val="FFFFFF"/>
                </a:solidFill>
              </a:rPr>
            </a:br>
            <a:br>
              <a:rPr lang="en-US" sz="2300" cap="all" spc="300" dirty="0">
                <a:solidFill>
                  <a:srgbClr val="FFFFFF"/>
                </a:solidFill>
              </a:rPr>
            </a:br>
            <a:r>
              <a:rPr lang="en-US" sz="2300" cap="all" spc="300" dirty="0">
                <a:solidFill>
                  <a:srgbClr val="FFFFFF"/>
                </a:solidFill>
              </a:rPr>
              <a:t>1. Introduction </a:t>
            </a:r>
            <a:br>
              <a:rPr lang="en-US" sz="2300" cap="all" spc="300" dirty="0">
                <a:solidFill>
                  <a:srgbClr val="FFFFFF"/>
                </a:solidFill>
              </a:rPr>
            </a:br>
            <a:r>
              <a:rPr lang="en-US" sz="2300" cap="all" spc="300" dirty="0">
                <a:solidFill>
                  <a:srgbClr val="FFFFFF"/>
                </a:solidFill>
              </a:rPr>
              <a:t>2. Dataset description</a:t>
            </a:r>
            <a:br>
              <a:rPr lang="en-US" sz="2300" cap="all" spc="300" dirty="0">
                <a:solidFill>
                  <a:srgbClr val="FFFFFF"/>
                </a:solidFill>
              </a:rPr>
            </a:br>
            <a:r>
              <a:rPr lang="en-US" sz="2300" cap="all" spc="300" dirty="0">
                <a:solidFill>
                  <a:srgbClr val="FFFFFF"/>
                </a:solidFill>
              </a:rPr>
              <a:t>3. Data Visualization</a:t>
            </a:r>
            <a:br>
              <a:rPr lang="en-US" sz="2300" cap="all" spc="300" dirty="0">
                <a:solidFill>
                  <a:srgbClr val="FFFFFF"/>
                </a:solidFill>
              </a:rPr>
            </a:br>
            <a:r>
              <a:rPr lang="en-US" sz="2300" cap="all" spc="300" dirty="0">
                <a:solidFill>
                  <a:srgbClr val="FFFFFF"/>
                </a:solidFill>
              </a:rPr>
              <a:t>4. Algorithm used</a:t>
            </a:r>
            <a:br>
              <a:rPr lang="en-US" sz="2300" cap="all" spc="300" dirty="0">
                <a:solidFill>
                  <a:srgbClr val="FFFFFF"/>
                </a:solidFill>
              </a:rPr>
            </a:br>
            <a:r>
              <a:rPr lang="en-US" sz="2300" cap="all" spc="300" dirty="0">
                <a:solidFill>
                  <a:srgbClr val="FFFFFF"/>
                </a:solidFill>
              </a:rPr>
              <a:t>5. Result Analysis</a:t>
            </a:r>
          </a:p>
        </p:txBody>
      </p:sp>
    </p:spTree>
    <p:extLst>
      <p:ext uri="{BB962C8B-B14F-4D97-AF65-F5344CB8AC3E}">
        <p14:creationId xmlns:p14="http://schemas.microsoft.com/office/powerpoint/2010/main" val="254412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3869-7916-DAA2-5A7A-60D627A2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F2AE6-833A-9B0F-D28C-47D7D7B2C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Problem statement for Laptop Price Prediction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This project focuses on building a model to predict the price of the laptop based numerous user configuration attributes like </a:t>
            </a:r>
            <a:r>
              <a:rPr lang="en-IN" sz="1800" dirty="0">
                <a:effectLst/>
                <a:latin typeface="Walbaum Display (Body)"/>
                <a:ea typeface="Calibri" panose="020F0502020204030204" pitchFamily="34" charset="0"/>
              </a:rPr>
              <a:t>brand and model, RAM, ROM, GPU, CPU, size, weight, etc.</a:t>
            </a:r>
          </a:p>
          <a:p>
            <a:pPr marL="0" indent="0">
              <a:buNone/>
            </a:pPr>
            <a:r>
              <a:rPr lang="en-IN" dirty="0">
                <a:latin typeface="Walbaum Display (Body)"/>
              </a:rPr>
              <a:t>First and the foremost task it to clean the dataset which needs a lot of feature engineering, and preprocessing.</a:t>
            </a:r>
          </a:p>
        </p:txBody>
      </p:sp>
    </p:spTree>
    <p:extLst>
      <p:ext uri="{BB962C8B-B14F-4D97-AF65-F5344CB8AC3E}">
        <p14:creationId xmlns:p14="http://schemas.microsoft.com/office/powerpoint/2010/main" val="168708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1E451-B656-01B9-B158-7595391C1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53" y="285328"/>
            <a:ext cx="5798126" cy="1360898"/>
          </a:xfrm>
        </p:spPr>
        <p:txBody>
          <a:bodyPr>
            <a:normAutofit/>
          </a:bodyPr>
          <a:lstStyle/>
          <a:p>
            <a:r>
              <a:rPr lang="en-IN" dirty="0"/>
              <a:t>2. DATASET DESCRIPTION</a:t>
            </a: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6CEC03C6-B997-F627-50FC-3F08E32E9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3" y="3156376"/>
            <a:ext cx="10584026" cy="32545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D67B-4C6A-DD14-D38B-B957D8BBD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553" y="1931554"/>
            <a:ext cx="5798126" cy="102077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Table below contains data about various laptops and their prices depending on their configuration. Sample data were obtained from Kaggle.com </a:t>
            </a:r>
          </a:p>
          <a:p>
            <a:pPr marL="0" indent="0">
              <a:buNone/>
            </a:pPr>
            <a:b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8728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2C00-5D43-46FD-BBDB-29ED9ECCC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8527" y="822636"/>
            <a:ext cx="6484620" cy="958038"/>
          </a:xfrm>
        </p:spPr>
        <p:txBody>
          <a:bodyPr>
            <a:noAutofit/>
          </a:bodyPr>
          <a:lstStyle/>
          <a:p>
            <a:pPr algn="l"/>
            <a:r>
              <a:rPr lang="en-IN" sz="2400" dirty="0"/>
              <a:t>Dataset information</a:t>
            </a:r>
            <a:br>
              <a:rPr lang="en-IN" sz="2400" dirty="0"/>
            </a:br>
            <a:br>
              <a:rPr lang="en-IN" sz="2400" dirty="0"/>
            </a:br>
            <a:r>
              <a:rPr lang="en-US" sz="1600" dirty="0">
                <a:latin typeface="+mn-lt"/>
              </a:rPr>
              <a:t>Tuples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: 1303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Data columns: 13</a:t>
            </a:r>
            <a:br>
              <a:rPr lang="en-IN" sz="2400" dirty="0"/>
            </a:br>
            <a:endParaRPr lang="en-IN" sz="2400" dirty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02DDA87-84D7-316A-ED85-F1B4BC46F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527" y="2045501"/>
            <a:ext cx="4487137" cy="3739281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E66E2D50-8914-1526-A7FF-BC0C596F5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4046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66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F65737-ED85-CEED-53C6-1926A7F83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74" y="441098"/>
            <a:ext cx="5798126" cy="1360898"/>
          </a:xfrm>
        </p:spPr>
        <p:txBody>
          <a:bodyPr>
            <a:normAutofit/>
          </a:bodyPr>
          <a:lstStyle/>
          <a:p>
            <a:r>
              <a:rPr lang="en-IN" dirty="0"/>
              <a:t>4. DATA VISUALIZATION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C56FC41-12B7-E082-F147-1571FDD0A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3" y="3007311"/>
            <a:ext cx="6001247" cy="34807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96212-47DE-18F7-2986-6B3457AA2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53" y="1957578"/>
            <a:ext cx="5798126" cy="1049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 Frequency count of each unique value in the "Company" column of the "data" data frame.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C2D86E66-9D52-6C3D-C8B9-A260B9EF8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673" y="3007311"/>
            <a:ext cx="5759406" cy="34807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D42CB1-3722-6B0D-EAC1-7D0C5B8AB8BC}"/>
              </a:ext>
            </a:extLst>
          </p:cNvPr>
          <p:cNvSpPr txBox="1"/>
          <p:nvPr/>
        </p:nvSpPr>
        <p:spPr>
          <a:xfrm>
            <a:off x="6299123" y="1962736"/>
            <a:ext cx="4856480" cy="674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 Frequency count of each unique value in the "TypeName" column of the "data" data frame.</a:t>
            </a:r>
          </a:p>
        </p:txBody>
      </p:sp>
    </p:spTree>
    <p:extLst>
      <p:ext uri="{BB962C8B-B14F-4D97-AF65-F5344CB8AC3E}">
        <p14:creationId xmlns:p14="http://schemas.microsoft.com/office/powerpoint/2010/main" val="115267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4" descr="Top view of cubes connected with black lines">
            <a:extLst>
              <a:ext uri="{FF2B5EF4-FFF2-40B4-BE49-F238E27FC236}">
                <a16:creationId xmlns:a16="http://schemas.microsoft.com/office/drawing/2014/main" id="{72A3E518-6325-E4B0-E122-6AFD8BBE9D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A1F98-0FCF-B6F9-5AA0-EF6A375FA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IN" dirty="0"/>
              <a:t>3. ALGORITHM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EF886-C905-ADFF-9F8A-1F79B7645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1000" dirty="0">
                <a:effectLst/>
                <a:ea typeface="Calibri" panose="020F0502020204030204" pitchFamily="34" charset="0"/>
              </a:rPr>
              <a:t>Machine learning pipeline uses an ensemble of regression models to predict the target variable. Here's a breakdown of the pipeline:</a:t>
            </a:r>
          </a:p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IN" sz="1000" kern="100" dirty="0">
                <a:effectLst/>
                <a:latin typeface="Walbaum Display (Body)"/>
                <a:ea typeface="Calibri" panose="020F0502020204030204" pitchFamily="34" charset="0"/>
                <a:cs typeface="Times New Roman" panose="02020603050405020304" pitchFamily="18" charset="0"/>
              </a:rPr>
              <a:t>Step 1: Data pre-processing using Column Transformer. It applies One-Hot Encoder to categorical columns specified in the transformers list and passes through the remaining columns.</a:t>
            </a:r>
          </a:p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IN" sz="1000" kern="100" dirty="0">
                <a:effectLst/>
                <a:latin typeface="Walbaum Display (Body)"/>
                <a:ea typeface="Calibri" panose="020F0502020204030204" pitchFamily="34" charset="0"/>
                <a:cs typeface="Times New Roman" panose="02020603050405020304" pitchFamily="18" charset="0"/>
              </a:rPr>
              <a:t>Step 2: Ensemble of regression defined in Voting Regressor. The following models are used:</a:t>
            </a:r>
          </a:p>
          <a:p>
            <a:pPr marL="342900" lvl="0" indent="-342900">
              <a:lnSpc>
                <a:spcPct val="110000"/>
              </a:lnSpc>
              <a:buFont typeface="+mj-lt"/>
              <a:buAutoNum type="romanLcPeriod"/>
            </a:pPr>
            <a:r>
              <a:rPr lang="en-IN" sz="1000" kern="100" dirty="0">
                <a:effectLst/>
                <a:latin typeface="Walbaum Display (Body)"/>
                <a:ea typeface="Calibri" panose="020F0502020204030204" pitchFamily="34" charset="0"/>
                <a:cs typeface="Times New Roman" panose="02020603050405020304" pitchFamily="18" charset="0"/>
              </a:rPr>
              <a:t>Random Forest Regressor</a:t>
            </a:r>
          </a:p>
          <a:p>
            <a:pPr marL="342900" lvl="0" indent="-342900">
              <a:lnSpc>
                <a:spcPct val="110000"/>
              </a:lnSpc>
              <a:buFont typeface="+mj-lt"/>
              <a:buAutoNum type="romanLcPeriod"/>
            </a:pPr>
            <a:r>
              <a:rPr lang="en-IN" sz="1000" kern="100" dirty="0">
                <a:effectLst/>
                <a:latin typeface="Walbaum Display (Body)"/>
                <a:ea typeface="Calibri" panose="020F0502020204030204" pitchFamily="34" charset="0"/>
                <a:cs typeface="Times New Roman" panose="02020603050405020304" pitchFamily="18" charset="0"/>
              </a:rPr>
              <a:t>Gradient Boosting Regressor</a:t>
            </a:r>
          </a:p>
          <a:p>
            <a:pPr marL="342900" lvl="0" indent="-342900">
              <a:lnSpc>
                <a:spcPct val="110000"/>
              </a:lnSpc>
              <a:buFont typeface="+mj-lt"/>
              <a:buAutoNum type="romanLcPeriod"/>
            </a:pPr>
            <a:r>
              <a:rPr lang="en-IN" sz="1000" kern="100" dirty="0">
                <a:effectLst/>
                <a:latin typeface="Walbaum Display (Body)"/>
                <a:ea typeface="Calibri" panose="020F0502020204030204" pitchFamily="34" charset="0"/>
                <a:cs typeface="Times New Roman" panose="02020603050405020304" pitchFamily="18" charset="0"/>
              </a:rPr>
              <a:t>XGB Regressor</a:t>
            </a:r>
          </a:p>
          <a:p>
            <a:pPr marL="342900" lvl="0" indent="-342900">
              <a:lnSpc>
                <a:spcPct val="110000"/>
              </a:lnSpc>
              <a:buFont typeface="+mj-lt"/>
              <a:buAutoNum type="romanLcPeriod"/>
            </a:pPr>
            <a:r>
              <a:rPr lang="en-IN" sz="1000" kern="100" dirty="0">
                <a:effectLst/>
                <a:latin typeface="Walbaum Display (Body)"/>
                <a:ea typeface="Calibri" panose="020F0502020204030204" pitchFamily="34" charset="0"/>
                <a:cs typeface="Times New Roman" panose="02020603050405020304" pitchFamily="18" charset="0"/>
              </a:rPr>
              <a:t>Extra Trees Regressor</a:t>
            </a:r>
          </a:p>
          <a:p>
            <a:pPr marL="0" lvl="0" indent="0">
              <a:lnSpc>
                <a:spcPct val="110000"/>
              </a:lnSpc>
              <a:buNone/>
            </a:pPr>
            <a:r>
              <a:rPr lang="en-IN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Voting Regressor combines the predictions of these models by averaging their outputs.</a:t>
            </a:r>
            <a:endParaRPr lang="en-IN" sz="1000" i="1" dirty="0">
              <a:effectLst/>
              <a:latin typeface="Walbaum Display (Body)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33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799366D-AAB5-A22D-D965-DFA0BC0C8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657" y="1904306"/>
            <a:ext cx="8498685" cy="304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9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6ECB-1616-704D-2348-86F9A0DA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5. RESULT ANALYSIS</a:t>
            </a:r>
            <a:br>
              <a:rPr lang="en-IN" dirty="0"/>
            </a:br>
            <a:br>
              <a:rPr lang="en-IN" dirty="0"/>
            </a:br>
            <a:r>
              <a:rPr lang="en-IN" sz="1800" dirty="0"/>
              <a:t>1.  Correlation</a:t>
            </a:r>
            <a:br>
              <a:rPr lang="en-IN" sz="1800" dirty="0"/>
            </a:br>
            <a:br>
              <a:rPr lang="en-IN" sz="1800" dirty="0"/>
            </a:br>
            <a:br>
              <a:rPr lang="en-IN" sz="1800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6CF48-6857-78F8-E6E3-DA3D61645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973774"/>
            <a:ext cx="8520952" cy="813266"/>
          </a:xfrm>
        </p:spPr>
        <p:txBody>
          <a:bodyPr/>
          <a:lstStyle/>
          <a:p>
            <a:r>
              <a:rPr lang="en-IN" dirty="0"/>
              <a:t>It is observed that maximum correlation of price is with Ram which is 0.734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7E2B89E-5D0C-6AFF-9A9F-A49621E3D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24" y="2574053"/>
            <a:ext cx="4489776" cy="219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15137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393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Walbaum Display</vt:lpstr>
      <vt:lpstr>Walbaum Display (Body)</vt:lpstr>
      <vt:lpstr>RegattaVTI</vt:lpstr>
      <vt:lpstr>Laptop Price Prediction using  Machine learning</vt:lpstr>
      <vt:lpstr>Contents  1. Introduction  2. Dataset description 3. Data Visualization 4. Algorithm used 5. Result Analysis</vt:lpstr>
      <vt:lpstr>1. INTRODUCTION</vt:lpstr>
      <vt:lpstr>2. DATASET DESCRIPTION</vt:lpstr>
      <vt:lpstr>Dataset information  Tuples: 1303 Data columns: 13 </vt:lpstr>
      <vt:lpstr>4. DATA VISUALIZATION</vt:lpstr>
      <vt:lpstr>3. ALGORITHM USED</vt:lpstr>
      <vt:lpstr>PowerPoint Presentation</vt:lpstr>
      <vt:lpstr>5. RESULT ANALYSIS  1.  Correlation     </vt:lpstr>
      <vt:lpstr>Heatmap </vt:lpstr>
      <vt:lpstr>  Evaluation Parameter for three train test ratio 70:30, 80:20, 60:40   Table filled with VotingRegressor Algorithm: 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 Price Prediction using  Machine learning</dc:title>
  <dc:creator>Naveesha Srivastava[CSE - 2020]</dc:creator>
  <cp:lastModifiedBy>Naveesha Srivastava[CSE - 2020]</cp:lastModifiedBy>
  <cp:revision>1</cp:revision>
  <dcterms:created xsi:type="dcterms:W3CDTF">2023-04-15T13:09:30Z</dcterms:created>
  <dcterms:modified xsi:type="dcterms:W3CDTF">2023-04-15T17:20:41Z</dcterms:modified>
</cp:coreProperties>
</file>