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AC5337-52EF-4DE7-97B6-C238E9F921B8}" v="2" dt="2024-09-29T04:22:13.332"/>
    <p1510:client id="{0E8E8EBD-38F2-4A88-AAFD-A82BFDE0F508}" v="2" dt="2024-09-29T03:57:04.984"/>
    <p1510:client id="{11F59021-061F-4123-AB4B-73FDE3ACED7D}" v="3" dt="2024-09-29T03:17:24.491"/>
    <p1510:client id="{22FC1ED9-FB78-4D0A-A016-E01E857FB5C1}" v="3" dt="2024-09-29T03:13:19.514"/>
    <p1510:client id="{2BF58CDD-3474-4AB5-B828-6BC76AC36BB7}" v="4" dt="2024-09-29T04:15:17.133"/>
    <p1510:client id="{39FAE6A1-AE40-41B5-9536-D627D1E1CB13}" v="3" dt="2024-09-29T04:03:06.674"/>
    <p1510:client id="{5F3C0ABB-D4C8-49EF-849F-52080942CD43}" v="4" dt="2024-09-29T03:54:42.832"/>
    <p1510:client id="{5FBE1BE6-468C-4EC2-9A7E-F8CC34923EDF}" v="2" dt="2024-09-29T03:59:33.097"/>
    <p1510:client id="{7B10D084-D32D-400E-A926-270B95868F51}" v="3" dt="2024-09-29T04:10:42.141"/>
    <p1510:client id="{8085FC7C-FB09-4825-97CD-4694B1B87A5D}" v="4" dt="2024-09-29T03:22:35.826"/>
    <p1510:client id="{88720BC4-4DBF-48E9-9187-4ECEE46FB545}" v="5" dt="2024-09-29T04:08:15.175"/>
    <p1510:client id="{8B0BD07F-C116-48EB-BF1F-CA234AC93BC5}" v="3" dt="2024-09-29T03:25:59.505"/>
    <p1510:client id="{8D0F90B6-A7C0-4A84-8678-CED6BFB4B759}" v="4" dt="2024-09-29T03:20:16.103"/>
    <p1510:client id="{BB1BE3C7-A501-4874-81D7-7D7B96454F2A}" v="3" dt="2024-09-29T04:12:59.415"/>
    <p1510:client id="{C6F95095-D8B6-4656-956C-8089D9F6DF6D}" v="11" dt="2024-09-29T04:19:01.988"/>
    <p1510:client id="{DD9DBE78-B493-4A13-9709-4B53B6690EBD}" v="2" dt="2024-09-29T03:29:11.332"/>
    <p1510:client id="{E886BF3B-DC16-45A3-8F6A-F06120C7E49B}" v="11" dt="2024-09-29T03:10:57.0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69" d="100"/>
          <a:sy n="69" d="100"/>
        </p:scale>
        <p:origin x="708" y="6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sak\Downloads\employee_data.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[employee_data.csv]Sheet4!PivotTable3</c:name>
    <c:fmtId val="106"/>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Sheet4!$B$3:$B$4</c:f>
              <c:strCache>
                <c:ptCount val="1"/>
                <c:pt idx="0">
                  <c:v>HIGH</c:v>
                </c:pt>
              </c:strCache>
            </c:strRef>
          </c:tx>
          <c:spPr>
            <a:solidFill>
              <a:schemeClr val="accent1"/>
            </a:solidFill>
            <a:ln>
              <a:noFill/>
            </a:ln>
            <a:effectLst/>
            <a:sp3d/>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6C8-491A-9EF9-6C800DE5D175}"/>
            </c:ext>
          </c:extLst>
        </c:ser>
        <c:ser>
          <c:idx val="1"/>
          <c:order val="1"/>
          <c:tx>
            <c:strRef>
              <c:f>Sheet4!$C$3:$C$4</c:f>
              <c:strCache>
                <c:ptCount val="1"/>
                <c:pt idx="0">
                  <c:v>LOW</c:v>
                </c:pt>
              </c:strCache>
            </c:strRef>
          </c:tx>
          <c:spPr>
            <a:solidFill>
              <a:schemeClr val="accent2"/>
            </a:solidFill>
            <a:ln>
              <a:noFill/>
            </a:ln>
            <a:effectLst/>
            <a:sp3d/>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6C8-491A-9EF9-6C800DE5D175}"/>
            </c:ext>
          </c:extLst>
        </c:ser>
        <c:ser>
          <c:idx val="2"/>
          <c:order val="2"/>
          <c:tx>
            <c:strRef>
              <c:f>Sheet4!$D$3:$D$4</c:f>
              <c:strCache>
                <c:ptCount val="1"/>
                <c:pt idx="0">
                  <c:v>MEDIUM</c:v>
                </c:pt>
              </c:strCache>
            </c:strRef>
          </c:tx>
          <c:spPr>
            <a:solidFill>
              <a:schemeClr val="accent3"/>
            </a:solidFill>
            <a:ln>
              <a:noFill/>
            </a:ln>
            <a:effectLst/>
            <a:sp3d/>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6C8-491A-9EF9-6C800DE5D175}"/>
            </c:ext>
          </c:extLst>
        </c:ser>
        <c:ser>
          <c:idx val="3"/>
          <c:order val="3"/>
          <c:tx>
            <c:strRef>
              <c:f>Sheet4!$E$3:$E$4</c:f>
              <c:strCache>
                <c:ptCount val="1"/>
                <c:pt idx="0">
                  <c:v>VERY HIGHT</c:v>
                </c:pt>
              </c:strCache>
            </c:strRef>
          </c:tx>
          <c:spPr>
            <a:solidFill>
              <a:schemeClr val="accent4"/>
            </a:solidFill>
            <a:ln>
              <a:noFill/>
            </a:ln>
            <a:effectLst/>
            <a:sp3d/>
          </c:spPr>
          <c:invertIfNegative val="0"/>
          <c:cat>
            <c:strRef>
              <c:f>Sheet4!$A$5:$A$15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Sheet4!$E$5:$E$15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6C8-491A-9EF9-6C800DE5D175}"/>
            </c:ext>
          </c:extLst>
        </c:ser>
        <c:dLbls>
          <c:showLegendKey val="0"/>
          <c:showVal val="0"/>
          <c:showCatName val="0"/>
          <c:showSerName val="0"/>
          <c:showPercent val="0"/>
          <c:showBubbleSize val="0"/>
        </c:dLbls>
        <c:gapWidth val="150"/>
        <c:shape val="box"/>
        <c:axId val="342341951"/>
        <c:axId val="342356351"/>
        <c:axId val="0"/>
      </c:bar3DChart>
      <c:catAx>
        <c:axId val="34234195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356351"/>
        <c:crosses val="autoZero"/>
        <c:auto val="1"/>
        <c:lblAlgn val="ctr"/>
        <c:lblOffset val="100"/>
        <c:noMultiLvlLbl val="0"/>
      </c:catAx>
      <c:valAx>
        <c:axId val="34235635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23419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9/29/2024</a:t>
            </a:fld>
            <a:endParaRPr lang="zh-CN" altLang="en-US" sz="1200">
              <a:latin typeface="Calibri" charset="0"/>
              <a:ea typeface="等线" charset="0"/>
              <a:cs typeface="Calibri"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52969240"/>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64726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7841264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2524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119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2041150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930106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83975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091052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14541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82601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1308866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12789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45330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94406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313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647351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790165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90072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6008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538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5280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858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905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619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6723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9265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9/29/2024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5635319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itchFamily="18" charset="0"/>
                <a:ea typeface="宋体" charset="0"/>
                <a:cs typeface="Times New Roman" pitchFamily="18" charset="0"/>
              </a:rPr>
              <a:t>Employee Data Analysis using Excel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3297382" y="837686"/>
            <a:ext cx="6788726"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b="0" i="0" u="none" strike="noStrike" kern="1200" cap="none" spc="0" baseline="0" dirty="0">
                <a:solidFill>
                  <a:srgbClr val="0070C0"/>
                </a:solidFill>
                <a:latin typeface="Calibri" charset="0"/>
                <a:ea typeface="宋体" charset="0"/>
                <a:cs typeface="Calibri" charset="0"/>
              </a:rPr>
              <a:t>NAVEETHA.A</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b="0" i="0" u="none" strike="noStrike" kern="1200" cap="none" spc="0" baseline="0" dirty="0">
                <a:solidFill>
                  <a:srgbClr val="0070C0"/>
                </a:solidFill>
                <a:latin typeface="Calibri" charset="0"/>
                <a:ea typeface="宋体" charset="0"/>
                <a:cs typeface="Calibri" charset="0"/>
              </a:rPr>
              <a:t>312220097</a:t>
            </a: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DEPARTMENT: </a:t>
            </a:r>
            <a:r>
              <a:rPr lang="en-US" altLang="zh-CN" sz="2400" b="0" i="0" u="none" strike="noStrike" kern="1200" cap="none" spc="0" baseline="0" dirty="0">
                <a:solidFill>
                  <a:srgbClr val="0070C0"/>
                </a:solidFill>
                <a:latin typeface="Calibri" charset="0"/>
                <a:ea typeface="宋体" charset="0"/>
                <a:cs typeface="Calibri" charset="0"/>
              </a:rPr>
              <a:t>B.COM </a:t>
            </a:r>
            <a:r>
              <a:rPr lang="en-US" altLang="zh-CN" sz="2400" dirty="0">
                <a:solidFill>
                  <a:srgbClr val="0070C0"/>
                </a:solidFill>
                <a:latin typeface="Calibri" charset="0"/>
                <a:cs typeface="Calibri" charset="0"/>
              </a:rPr>
              <a:t>(GENERAL)</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b="0" i="0" u="none" strike="noStrike" kern="1200" cap="none" spc="0" baseline="0" dirty="0">
                <a:solidFill>
                  <a:srgbClr val="0070C0"/>
                </a:solidFill>
                <a:latin typeface="Calibri" charset="0"/>
                <a:ea typeface="宋体" charset="0"/>
                <a:cs typeface="Calibri" charset="0"/>
              </a:rPr>
              <a:t>SRI BALAJI COLLEGE OF ARTS AND SCIENCE</a:t>
            </a:r>
            <a:r>
              <a:rPr lang="en-US" altLang="zh-CN" sz="2400" b="0" i="0" u="none" strike="noStrike" kern="1200" cap="none" spc="0" baseline="0" dirty="0">
                <a:solidFill>
                  <a:schemeClr val="tx1"/>
                </a:solidFill>
                <a:latin typeface="Calibri" charset="0"/>
                <a:ea typeface="宋体" charset="0"/>
                <a:cs typeface="Calibri" charset="0"/>
              </a:rPr>
              <a:t> </a:t>
            </a:r>
            <a:endParaRPr lang="en-US" altLang="zh-CN" sz="2400" b="0" i="0" u="none" strike="noStrike" kern="1200" cap="none" spc="0" baseline="0" dirty="0">
              <a:solidFill>
                <a:srgbClr val="0070C0"/>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815014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charset="0"/>
              <a:ea typeface="宋体" charset="0"/>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charset="0"/>
              <a:ea typeface="宋体" charset="0"/>
              <a:cs typeface="Lucida Sans"/>
            </a:endParaRPr>
          </a:p>
        </p:txBody>
      </p:sp>
    </p:spTree>
    <p:extLst>
      <p:ext uri="{BB962C8B-B14F-4D97-AF65-F5344CB8AC3E}">
        <p14:creationId xmlns:p14="http://schemas.microsoft.com/office/powerpoint/2010/main" val="1745114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78" name="文本框"/>
          <p:cNvSpPr>
            <a:spLocks noGrp="1"/>
          </p:cNvSpPr>
          <p:nvPr>
            <p:ph type="body" idx="1"/>
          </p:nvPr>
        </p:nvSpPr>
        <p:spPr>
          <a:xfrm>
            <a:off x="609600" y="1577340"/>
            <a:ext cx="10972800" cy="78483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itchFamily="18" charset="0"/>
                <a:ea typeface="宋体" charset="0"/>
                <a:cs typeface="Times New Roman" pitchFamily="18" charset="0"/>
              </a:rPr>
              <a:t>                =IFS(employee_data!Z8&gt;=5,"VERY HIGHT",employee_data!Z8&gt;=4,"HIGH",employee_data!Z8&gt;=3,"MEDIUM",TRUE,"LOW")</a:t>
            </a:r>
            <a:endParaRPr lang="zh-CN" altLang="en-US" sz="1500" b="0" i="0" u="none" strike="noStrike" kern="0" cap="none" spc="0" baseline="0" dirty="0">
              <a:latin typeface="Times New Roman" pitchFamily="18" charset="0"/>
              <a:ea typeface="宋体" charset="0"/>
              <a:cs typeface="Times New Roman" pitchFamily="18" charset="0"/>
            </a:endParaRPr>
          </a:p>
        </p:txBody>
      </p:sp>
      <p:sp>
        <p:nvSpPr>
          <p:cNvPr id="17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graphicFrame>
        <p:nvGraphicFramePr>
          <p:cNvPr id="2" name="Chart 1">
            <a:extLst>
              <a:ext uri="{FF2B5EF4-FFF2-40B4-BE49-F238E27FC236}">
                <a16:creationId xmlns:a16="http://schemas.microsoft.com/office/drawing/2014/main" id="{8F8EA564-0296-31B4-BE41-D4359E1611F7}"/>
              </a:ext>
            </a:extLst>
          </p:cNvPr>
          <p:cNvGraphicFramePr>
            <a:graphicFrameLocks/>
          </p:cNvGraphicFramePr>
          <p:nvPr>
            <p:extLst>
              <p:ext uri="{D42A27DB-BD31-4B8C-83A1-F6EECF244321}">
                <p14:modId xmlns:p14="http://schemas.microsoft.com/office/powerpoint/2010/main" val="2622100762"/>
              </p:ext>
            </p:extLst>
          </p:nvPr>
        </p:nvGraphicFramePr>
        <p:xfrm>
          <a:off x="755332" y="2687782"/>
          <a:ext cx="8333250" cy="320819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70692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dirty="0">
              <a:solidFill>
                <a:schemeClr val="tx1"/>
              </a:solidFill>
              <a:latin typeface="Times New Roman" pitchFamily="18" charset="0"/>
              <a:ea typeface="宋体" charset="0"/>
              <a:cs typeface="Times New Roman"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2400" b="0" i="0" u="none" strike="noStrike" kern="0" cap="none" spc="0" baseline="0" dirty="0">
                <a:latin typeface="Times New Roman" pitchFamily="18" charset="0"/>
                <a:ea typeface="宋体" charset="0"/>
                <a:cs typeface="Times New Roman"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41318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2939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a:spLocks/>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a:spLocks/>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a:spLocks/>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a:spLocks/>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a:picLocks/>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a:picLocks/>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5"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549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591168" y="2895600"/>
            <a:ext cx="2762248" cy="3257550"/>
            <a:chOff x="8591168" y="2895600"/>
            <a:chExt cx="2762248" cy="3257550"/>
          </a:xfrm>
        </p:grpSpPr>
        <p:sp>
          <p:nvSpPr>
            <p:cNvPr id="121" name="曲线"/>
            <p:cNvSpPr>
              <a:spLocks/>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a:spLocks/>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28"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1846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a:grpSpLocks/>
          </p:cNvGrpSpPr>
          <p:nvPr/>
        </p:nvGrpSpPr>
        <p:grpSpPr>
          <a:xfrm>
            <a:off x="8658225" y="2647950"/>
            <a:ext cx="3533775" cy="3810000"/>
            <a:chOff x="8658225" y="2647950"/>
            <a:chExt cx="3533775" cy="3810000"/>
          </a:xfrm>
        </p:grpSpPr>
        <p:sp>
          <p:nvSpPr>
            <p:cNvPr id="13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36"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8" name="矩形"/>
          <p:cNvSpPr>
            <a:spLocks/>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charset="0"/>
                <a:cs typeface="Times New Roman"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charset="0"/>
                <a:cs typeface="Times New Roman"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itchFamily="18" charset="0"/>
              <a:ea typeface="宋体"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charset="0"/>
              <a:ea typeface="宋体" charset="0"/>
              <a:cs typeface="Calibri"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charset="0"/>
                <a:ea typeface="宋体" charset="0"/>
                <a:cs typeface="Calibri" charset="0"/>
              </a:rPr>
              <a:t>Challenges:</a:t>
            </a:r>
            <a:r>
              <a:rPr lang="en-US" altLang="zh-CN" sz="2400" b="0" i="0" u="none" strike="noStrike" kern="1200" cap="none" spc="0" baseline="0">
                <a:solidFill>
                  <a:schemeClr val="tx1"/>
                </a:solidFill>
                <a:latin typeface="Calibri" charset="0"/>
                <a:ea typeface="宋体" charset="0"/>
                <a:cs typeface="Calibri"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22986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Employees</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Executives/Senior Leadership</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HR Department</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Managers/Supervisors </a:t>
            </a: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charset="0"/>
                <a:cs typeface="Times New Roman" pitchFamily="18" charset="0"/>
              </a:rPr>
              <a:t>Training and Development Teams</a:t>
            </a:r>
            <a:endParaRPr lang="zh-CN" altLang="en-US" sz="2800" b="0" i="0" u="none" strike="noStrike" kern="0" cap="none" spc="0" baseline="0">
              <a:latin typeface="Times New Roman" pitchFamily="18" charset="0"/>
              <a:ea typeface="宋体" charset="0"/>
              <a:cs typeface="Times New Roman"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45"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extLst>
      <p:ext uri="{BB962C8B-B14F-4D97-AF65-F5344CB8AC3E}">
        <p14:creationId xmlns:p14="http://schemas.microsoft.com/office/powerpoint/2010/main" val="94004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800" b="0" i="0" u="none" strike="noStrike" kern="0" cap="none" spc="0" baseline="0" dirty="0">
                <a:latin typeface="Times New Roman" pitchFamily="18" charset="0"/>
                <a:ea typeface="宋体"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itchFamily="18" charset="0"/>
              <a:ea typeface="宋体" charset="0"/>
              <a:cs typeface="Times New Roman"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pic>
        <p:nvPicPr>
          <p:cNvPr id="153" name="图片"/>
          <p:cNvPicPr>
            <a:picLocks/>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extLst>
      <p:ext uri="{BB962C8B-B14F-4D97-AF65-F5344CB8AC3E}">
        <p14:creationId xmlns:p14="http://schemas.microsoft.com/office/powerpoint/2010/main" val="827272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Tree>
    <p:extLst>
      <p:ext uri="{BB962C8B-B14F-4D97-AF65-F5344CB8AC3E}">
        <p14:creationId xmlns:p14="http://schemas.microsoft.com/office/powerpoint/2010/main" val="1601094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Personalized Insights: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Custom feedback tailored to individual strengths and career goals.</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Real-Time Analytics:</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Instant performance tracking and feedback.</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Engaging Experience:</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Gamified elements to motivate and reward high performance.</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charset="0"/>
                <a:cs typeface="Times New Roman" pitchFamily="18" charset="0"/>
              </a:rPr>
              <a:t>Holistic Approach:</a:t>
            </a:r>
            <a:endParaRPr lang="en-US" altLang="zh-CN" sz="2400" b="0" i="0" u="none" strike="noStrike" kern="0" cap="none" spc="0" baseline="0">
              <a:latin typeface="Times New Roman" pitchFamily="18" charset="0"/>
              <a:ea typeface="宋体" charset="0"/>
              <a:cs typeface="Times New Roman" pitchFamily="18" charset="0"/>
            </a:endParaRP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360-degree feedback for a comprehensive evaluation.</a:t>
            </a:r>
          </a:p>
          <a:p>
            <a:pPr marL="742950" lvl="1"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charset="0"/>
                <a:cs typeface="Times New Roman"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charset="0"/>
              <a:cs typeface="Times New Roman" pitchFamily="18" charset="0"/>
            </a:endParaRPr>
          </a:p>
        </p:txBody>
      </p:sp>
      <p:sp>
        <p:nvSpPr>
          <p:cNvPr id="163"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4" name="矩形"/>
          <p:cNvSpPr>
            <a:spLocks/>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803364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34</TotalTime>
  <Words>728</Words>
  <Application>Microsoft Office PowerPoint</Application>
  <PresentationFormat>Widescreen</PresentationFormat>
  <Paragraphs>127</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prabakaran sivaleela</dc:creator>
  <cp:lastModifiedBy>prabakaran sivaleela</cp:lastModifiedBy>
  <cp:revision>19</cp:revision>
  <dcterms:modified xsi:type="dcterms:W3CDTF">2024-09-29T04:22:56Z</dcterms:modified>
</cp:coreProperties>
</file>