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29LT Baseet Bold" panose="020B0604020202020204" charset="-78"/>
      <p:regular r:id="rId12"/>
    </p:embeddedFont>
    <p:embeddedFont>
      <p:font typeface="Canva Sans" panose="020B0604020202020204" charset="0"/>
      <p:regular r:id="rId13"/>
    </p:embeddedFont>
    <p:embeddedFont>
      <p:font typeface="Canva Sans Bold" panose="020B0604020202020204" charset="0"/>
      <p:regular r:id="rId14"/>
    </p:embeddedFont>
    <p:embeddedFont>
      <p:font typeface="Sifonn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0" d="100"/>
          <a:sy n="40" d="100"/>
        </p:scale>
        <p:origin x="90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מאמר ראשון - הדאטה שלנו</a:t>
            </a:r>
          </a:p>
          <a:p>
            <a:r>
              <a:rPr lang="en-US"/>
              <a:t>השוואה בין מודלים llm של לאמה לembeddings של modernbert</a:t>
            </a:r>
          </a:p>
          <a:p>
            <a:r>
              <a:rPr lang="en-US"/>
              <a:t>תוצאות הטובות ביותר בלורה לאמה ( יותר מdspy וbert).</a:t>
            </a:r>
          </a:p>
          <a:p>
            <a:endParaRPr lang="en-US"/>
          </a:p>
          <a:p>
            <a:r>
              <a:rPr lang="en-US"/>
              <a:t>ברט ֿ+ לורה היו fine tuned.</a:t>
            </a:r>
          </a:p>
          <a:p>
            <a:endParaRPr lang="en-US"/>
          </a:p>
          <a:p>
            <a:r>
              <a:rPr lang="en-US"/>
              <a:t>לורה - מכניסים משקלים קטנים לאימון למודל כדי שידע להתמודד עם משימות חדשות. כלומר, לאמעדכנים את כל הדאטה.</a:t>
            </a:r>
          </a:p>
          <a:p>
            <a:endParaRPr lang="en-US"/>
          </a:p>
          <a:p>
            <a:r>
              <a:rPr lang="en-US"/>
              <a:t>מהר יותר, פחות סיכוי לoverfit</a:t>
            </a:r>
          </a:p>
          <a:p>
            <a:endParaRPr lang="en-US"/>
          </a:p>
          <a:p>
            <a:r>
              <a:rPr lang="en-US"/>
              <a:t>sdpy -מאמנים אותו להעדיף output מסוים ממה - few shot</a:t>
            </a:r>
          </a:p>
          <a:p>
            <a:endParaRPr lang="en-US"/>
          </a:p>
          <a:p>
            <a:r>
              <a:rPr lang="en-US"/>
              <a:t>llm יותר טוב מembedding </a:t>
            </a:r>
          </a:p>
          <a:p>
            <a:endParaRPr lang="en-US"/>
          </a:p>
          <a:p>
            <a:r>
              <a:rPr lang="en-US"/>
              <a:t>מאמר שני - דאטה אחר של תגובות מפורמים של פנציינטים לתרופות פסיכיאטריות. בין היתר, המשימה הראשונה הייתה classification (כמו שלנו). ( אם ישאל - עשו גם ner).</a:t>
            </a:r>
          </a:p>
          <a:p>
            <a:r>
              <a:rPr lang="en-US"/>
              <a:t>  </a:t>
            </a:r>
          </a:p>
          <a:p>
            <a:r>
              <a:rPr lang="en-US"/>
              <a:t>בדק פרומטים של llm שונים עם zero shot ויצא להם שפרומטים פשוטים יותר טובים לzero shot עם המודלים שהם השתמשו בהם (open source). נציין שלא השתמשו בסגור כמו chat gPT.</a:t>
            </a:r>
          </a:p>
          <a:p>
            <a:endParaRPr lang="en-US"/>
          </a:p>
          <a:p>
            <a:r>
              <a:rPr lang="en-US"/>
              <a:t>מאמר שלישי - עשו classification. </a:t>
            </a:r>
          </a:p>
          <a:p>
            <a:r>
              <a:rPr lang="en-US"/>
              <a:t>עשו השוואה של מודלים של llm למודלים של למידת מכונה (זירו שוט ופייו שוט עם 3 פרומטים). בקלסיפקציה. היו תוצאות טובות לצאט</a:t>
            </a:r>
          </a:p>
          <a:p>
            <a:r>
              <a:rPr lang="en-US"/>
              <a:t>בדקו llm עם zero/few ו3 פרומטים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דיאגרמה-</a:t>
            </a:r>
          </a:p>
          <a:p>
            <a:r>
              <a:rPr lang="en-US"/>
              <a:t>מכניסים משפט - &gt; פרומט שמראים לו משפטים לפני או לא מראים לו מבלי אימון וembedding + לוגיסטיק רגריישן שמחלקים ל..</a:t>
            </a:r>
          </a:p>
          <a:p>
            <a:endParaRPr lang="en-US"/>
          </a:p>
          <a:p>
            <a:r>
              <a:rPr lang="en-US"/>
              <a:t>בסוף מגיעים ללייבל 0/1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/>
          </a:p>
          <a:p>
            <a:r>
              <a:rPr lang="en-US"/>
              <a:t>ניתן לראות את החלוקה לליביילים לפי אחוזים וכמות מספרית. רואים את השוני הגדול 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למה מילים חשוב  - אם יש משפטים ארוכים - יותר מקשה על המודלים למרות שהממוצע לא גבוה. אבל נגיד גם משפטים קצרים של 1.</a:t>
            </a:r>
          </a:p>
          <a:p>
            <a:endParaRPr lang="en-US"/>
          </a:p>
          <a:p>
            <a:r>
              <a:rPr lang="en-US"/>
              <a:t>למה אותיות חשוב - לראות שיש מילים ארוכות או לא - קשור לזה שמילים ארוכות שראינו קשורות יותר לדברים כימים ואולי שמות כימיים של תרופות - ואז אפשר להניח שיש יותר סיכוי שזה יהיה קשור לאירוע, למרות שזה לא משהו ודאי.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783051"/>
            <a:ext cx="16230600" cy="4720897"/>
            <a:chOff x="0" y="0"/>
            <a:chExt cx="21640800" cy="6294530"/>
          </a:xfrm>
        </p:grpSpPr>
        <p:sp>
          <p:nvSpPr>
            <p:cNvPr id="3" name="TextBox 3"/>
            <p:cNvSpPr txBox="1"/>
            <p:nvPr/>
          </p:nvSpPr>
          <p:spPr>
            <a:xfrm>
              <a:off x="0" y="1480480"/>
              <a:ext cx="21640800" cy="24056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3716"/>
                </a:lnSpc>
              </a:pPr>
              <a:r>
                <a:rPr lang="en-US" sz="10800" b="1">
                  <a:solidFill>
                    <a:srgbClr val="000000"/>
                  </a:solidFill>
                  <a:latin typeface="29LT Baseet Bold"/>
                  <a:ea typeface="29LT Baseet Bold"/>
                  <a:cs typeface="29LT Baseet Bold"/>
                  <a:sym typeface="29LT Baseet Bold"/>
                </a:rPr>
                <a:t>Interim report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2287493" y="-57150"/>
              <a:ext cx="17065814" cy="6541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197"/>
                </a:lnSpc>
                <a:spcBef>
                  <a:spcPct val="0"/>
                </a:spcBef>
              </a:pPr>
              <a:r>
                <a:rPr lang="en-US" sz="2998" b="1">
                  <a:solidFill>
                    <a:srgbClr val="000000"/>
                  </a:solidFill>
                  <a:latin typeface="Sifonn"/>
                  <a:ea typeface="Sifonn"/>
                  <a:cs typeface="Sifonn"/>
                  <a:sym typeface="Sifonn"/>
                </a:rPr>
                <a:t>ADR Detect</a:t>
              </a:r>
            </a:p>
          </p:txBody>
        </p:sp>
        <p:sp>
          <p:nvSpPr>
            <p:cNvPr id="5" name="AutoShape 5"/>
            <p:cNvSpPr/>
            <p:nvPr/>
          </p:nvSpPr>
          <p:spPr>
            <a:xfrm>
              <a:off x="311730" y="963246"/>
              <a:ext cx="21017339" cy="118335"/>
            </a:xfrm>
            <a:prstGeom prst="rect">
              <a:avLst/>
            </a:prstGeom>
            <a:solidFill>
              <a:srgbClr val="000000"/>
            </a:solidFill>
          </p:spPr>
          <p:txBody>
            <a:bodyPr/>
            <a:lstStyle/>
            <a:p>
              <a:endParaRPr lang="en-IL"/>
            </a:p>
          </p:txBody>
        </p:sp>
        <p:sp>
          <p:nvSpPr>
            <p:cNvPr id="6" name="AutoShape 6"/>
            <p:cNvSpPr/>
            <p:nvPr/>
          </p:nvSpPr>
          <p:spPr>
            <a:xfrm>
              <a:off x="311730" y="4262504"/>
              <a:ext cx="21017339" cy="118335"/>
            </a:xfrm>
            <a:prstGeom prst="rect">
              <a:avLst/>
            </a:prstGeom>
            <a:solidFill>
              <a:srgbClr val="000000"/>
            </a:solidFill>
          </p:spPr>
          <p:txBody>
            <a:bodyPr/>
            <a:lstStyle/>
            <a:p>
              <a:endParaRPr lang="en-IL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2287493" y="4941979"/>
              <a:ext cx="17065814" cy="13525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999" b="1">
                  <a:solidFill>
                    <a:srgbClr val="000000"/>
                  </a:solidFill>
                  <a:latin typeface="Sifonn"/>
                  <a:ea typeface="Sifonn"/>
                  <a:cs typeface="Sifonn"/>
                  <a:sym typeface="Sifonn"/>
                </a:rPr>
                <a:t>C</a:t>
              </a:r>
              <a:r>
                <a:rPr lang="en-US" sz="2999" b="1" strike="noStrike">
                  <a:solidFill>
                    <a:srgbClr val="000000"/>
                  </a:solidFill>
                  <a:latin typeface="Sifonn"/>
                  <a:ea typeface="Sifonn"/>
                  <a:cs typeface="Sifonn"/>
                  <a:sym typeface="Sifonn"/>
                </a:rPr>
                <a:t>omparing LLM Generalization with Embedding-based Models for Adverse Drug Reaction Detection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613502" y="8198985"/>
            <a:ext cx="10452918" cy="390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00"/>
              </a:lnSpc>
              <a:spcBef>
                <a:spcPct val="0"/>
              </a:spcBef>
            </a:pPr>
            <a:r>
              <a:rPr lang="en-US" sz="2500" b="1">
                <a:solidFill>
                  <a:srgbClr val="000000"/>
                </a:solidFill>
                <a:latin typeface="Sifonn"/>
                <a:ea typeface="Sifonn"/>
                <a:cs typeface="Sifonn"/>
                <a:sym typeface="Sifonn"/>
              </a:rPr>
              <a:t>By: Nicole Poliak 206479982 &amp; Naveh Nissan 322292491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617344"/>
            <a:ext cx="16230600" cy="68367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20"/>
              </a:lnSpc>
            </a:pPr>
            <a:r>
              <a:rPr lang="en-US" sz="2413" b="1" u="none" strike="noStrik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Task</a:t>
            </a:r>
          </a:p>
          <a:p>
            <a:pPr marL="521117" lvl="1" indent="-260558" algn="l">
              <a:lnSpc>
                <a:spcPts val="3620"/>
              </a:lnSpc>
              <a:buFont typeface="Arial"/>
              <a:buChar char="•"/>
            </a:pPr>
            <a:r>
              <a:rPr lang="en-US" sz="2413" u="none" strike="noStrik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Input: Sentence from PubMed case report</a:t>
            </a:r>
          </a:p>
          <a:p>
            <a:pPr marL="521117" lvl="1" indent="-260558" algn="l">
              <a:lnSpc>
                <a:spcPts val="3620"/>
              </a:lnSpc>
              <a:buFont typeface="Arial"/>
              <a:buChar char="•"/>
            </a:pPr>
            <a:r>
              <a:rPr lang="en-US" sz="2413" u="none" strike="noStrik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Output: Binary label (0 = non-ADR, 1 = contains ADR)</a:t>
            </a:r>
          </a:p>
          <a:p>
            <a:pPr marL="521117" lvl="1" indent="-260558" algn="l">
              <a:lnSpc>
                <a:spcPts val="3620"/>
              </a:lnSpc>
              <a:buFont typeface="Arial"/>
              <a:buChar char="•"/>
            </a:pPr>
            <a:r>
              <a:rPr lang="en-US" sz="2413" u="none" strike="noStrik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Goal: Compare two paradigms for biomedical sentence classification:</a:t>
            </a:r>
          </a:p>
          <a:p>
            <a:pPr algn="l">
              <a:lnSpc>
                <a:spcPts val="3620"/>
              </a:lnSpc>
            </a:pPr>
            <a:r>
              <a:rPr lang="en-US" sz="2413" u="none" strike="noStrik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 (1) zero-/few-shot LLMs (GPT-4, Claude) </a:t>
            </a:r>
          </a:p>
          <a:p>
            <a:pPr algn="l">
              <a:lnSpc>
                <a:spcPts val="3620"/>
              </a:lnSpc>
            </a:pPr>
            <a:r>
              <a:rPr lang="en-US" sz="2413" u="none" strike="noStrik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 (2) embedding-based classifiers (TF-IDF, SBERT+ Logistic Regression)</a:t>
            </a:r>
          </a:p>
          <a:p>
            <a:pPr algn="l">
              <a:lnSpc>
                <a:spcPts val="3620"/>
              </a:lnSpc>
            </a:pPr>
            <a:endParaRPr lang="en-US" sz="2413" u="none" strike="noStrike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620"/>
              </a:lnSpc>
            </a:pPr>
            <a:r>
              <a:rPr lang="en-US" sz="2413" b="1" u="none" strike="noStrik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</a:t>
            </a:r>
          </a:p>
          <a:p>
            <a:pPr marL="521117" lvl="1" indent="-260558" algn="l">
              <a:lnSpc>
                <a:spcPts val="3620"/>
              </a:lnSpc>
              <a:buFont typeface="Arial"/>
              <a:buChar char="•"/>
            </a:pPr>
            <a:r>
              <a:rPr lang="en-US" sz="2413" u="none" strike="noStrik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Dataset: ADE Corpus V2 (23,517 expert-annotated sentences from biomedical literature)</a:t>
            </a:r>
          </a:p>
          <a:p>
            <a:pPr marL="521117" lvl="1" indent="-260558" algn="l">
              <a:lnSpc>
                <a:spcPts val="3620"/>
              </a:lnSpc>
              <a:buFont typeface="Arial"/>
              <a:buChar char="•"/>
            </a:pPr>
            <a:r>
              <a:rPr lang="en-US" sz="2413" u="none" strike="noStrik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Structure:</a:t>
            </a:r>
          </a:p>
          <a:p>
            <a:pPr marL="1042234" lvl="2" indent="-347411" algn="l">
              <a:lnSpc>
                <a:spcPts val="3620"/>
              </a:lnSpc>
              <a:buFont typeface="Arial"/>
              <a:buChar char="⚬"/>
            </a:pPr>
            <a:r>
              <a:rPr lang="en-US" sz="2413" u="none" strike="noStrik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Text: Sentence describing a clinical case</a:t>
            </a:r>
          </a:p>
          <a:p>
            <a:pPr marL="1042234" lvl="2" indent="-347411" algn="l">
              <a:lnSpc>
                <a:spcPts val="3620"/>
              </a:lnSpc>
              <a:buFont typeface="Arial"/>
              <a:buChar char="⚬"/>
            </a:pPr>
            <a:r>
              <a:rPr lang="en-US" sz="2413" u="none" strike="noStrik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Label: ADR present (1) / not present (0)</a:t>
            </a:r>
          </a:p>
          <a:p>
            <a:pPr marL="521117" lvl="1" indent="-260558" algn="l">
              <a:lnSpc>
                <a:spcPts val="3620"/>
              </a:lnSpc>
              <a:buFont typeface="Arial"/>
              <a:buChar char="•"/>
            </a:pPr>
            <a:r>
              <a:rPr lang="en-US" sz="2413" u="none" strike="noStrik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Usage:</a:t>
            </a:r>
          </a:p>
          <a:p>
            <a:pPr marL="1042234" lvl="2" indent="-347411" algn="l">
              <a:lnSpc>
                <a:spcPts val="3620"/>
              </a:lnSpc>
              <a:buFont typeface="Arial"/>
              <a:buChar char="⚬"/>
            </a:pPr>
            <a:r>
              <a:rPr lang="en-US" sz="2413" u="none" strike="noStrik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Embedding models: 60/20/20 stratified train/dev/test split</a:t>
            </a:r>
          </a:p>
          <a:p>
            <a:pPr marL="1042234" lvl="2" indent="-347411" algn="l">
              <a:lnSpc>
                <a:spcPts val="3620"/>
              </a:lnSpc>
              <a:buFont typeface="Arial"/>
              <a:buChar char="⚬"/>
            </a:pPr>
            <a:r>
              <a:rPr lang="en-US" sz="2413" u="none" strike="noStrik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LLMs: Zero-shot and few-shot prompting (no fine-tuning)</a:t>
            </a:r>
          </a:p>
        </p:txBody>
      </p:sp>
      <p:sp>
        <p:nvSpPr>
          <p:cNvPr id="3" name="Freeform 3"/>
          <p:cNvSpPr/>
          <p:nvPr/>
        </p:nvSpPr>
        <p:spPr>
          <a:xfrm>
            <a:off x="15869028" y="0"/>
            <a:ext cx="2418972" cy="2684019"/>
          </a:xfrm>
          <a:custGeom>
            <a:avLst/>
            <a:gdLst/>
            <a:ahLst/>
            <a:cxnLst/>
            <a:rect l="l" t="t" r="r" b="b"/>
            <a:pathLst>
              <a:path w="2418972" h="2684019">
                <a:moveTo>
                  <a:pt x="0" y="0"/>
                </a:moveTo>
                <a:lnTo>
                  <a:pt x="2418972" y="0"/>
                </a:lnTo>
                <a:lnTo>
                  <a:pt x="2418972" y="2684019"/>
                </a:lnTo>
                <a:lnTo>
                  <a:pt x="0" y="26840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sp>
        <p:nvSpPr>
          <p:cNvPr id="4" name="TextBox 4"/>
          <p:cNvSpPr txBox="1"/>
          <p:nvPr/>
        </p:nvSpPr>
        <p:spPr>
          <a:xfrm>
            <a:off x="1028700" y="987109"/>
            <a:ext cx="12929436" cy="1314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480"/>
              </a:lnSpc>
            </a:pPr>
            <a:r>
              <a:rPr lang="en-US" sz="7900" b="1">
                <a:solidFill>
                  <a:srgbClr val="000000"/>
                </a:solidFill>
                <a:latin typeface="29LT Baseet Bold"/>
                <a:ea typeface="29LT Baseet Bold"/>
                <a:cs typeface="29LT Baseet Bold"/>
                <a:sym typeface="29LT Baseet Bold"/>
              </a:rPr>
              <a:t>Description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742590" y="1101409"/>
            <a:ext cx="4516710" cy="4196434"/>
          </a:xfrm>
          <a:custGeom>
            <a:avLst/>
            <a:gdLst/>
            <a:ahLst/>
            <a:cxnLst/>
            <a:rect l="l" t="t" r="r" b="b"/>
            <a:pathLst>
              <a:path w="4516710" h="4196434">
                <a:moveTo>
                  <a:pt x="0" y="0"/>
                </a:moveTo>
                <a:lnTo>
                  <a:pt x="4516710" y="0"/>
                </a:lnTo>
                <a:lnTo>
                  <a:pt x="4516710" y="4196434"/>
                </a:lnTo>
                <a:lnTo>
                  <a:pt x="0" y="41964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sp>
        <p:nvSpPr>
          <p:cNvPr id="3" name="TextBox 3"/>
          <p:cNvSpPr txBox="1"/>
          <p:nvPr/>
        </p:nvSpPr>
        <p:spPr>
          <a:xfrm>
            <a:off x="1028700" y="2652469"/>
            <a:ext cx="12929436" cy="1314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480"/>
              </a:lnSpc>
            </a:pPr>
            <a:r>
              <a:rPr lang="en-US" sz="7900" b="1">
                <a:solidFill>
                  <a:srgbClr val="000000"/>
                </a:solidFill>
                <a:latin typeface="29LT Baseet Bold"/>
                <a:ea typeface="29LT Baseet Bold"/>
                <a:cs typeface="29LT Baseet Bold"/>
                <a:sym typeface="29LT Baseet Bold"/>
              </a:rPr>
              <a:t>Description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4516850"/>
            <a:ext cx="11713890" cy="30033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94"/>
              </a:lnSpc>
            </a:pPr>
            <a:r>
              <a:rPr lang="en-US" sz="2663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Ev</a:t>
            </a:r>
            <a:r>
              <a:rPr lang="en-US" sz="2663" b="1" u="none" strike="noStrik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aluation</a:t>
            </a:r>
          </a:p>
          <a:p>
            <a:pPr marL="575002" lvl="1" indent="-287501" algn="just">
              <a:lnSpc>
                <a:spcPts val="3994"/>
              </a:lnSpc>
              <a:buFont typeface="Arial"/>
              <a:buChar char="•"/>
            </a:pPr>
            <a:r>
              <a:rPr lang="en-US" sz="2663" u="none" strike="noStrik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Metrics: Accuracy, Precision, Recall, F1-Score</a:t>
            </a:r>
          </a:p>
          <a:p>
            <a:pPr marL="575002" lvl="1" indent="-287501" algn="just">
              <a:lnSpc>
                <a:spcPts val="3994"/>
              </a:lnSpc>
              <a:buFont typeface="Arial"/>
              <a:buChar char="•"/>
            </a:pPr>
            <a:r>
              <a:rPr lang="en-US" sz="2663" u="none" strike="noStrik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Embedding Models: Classifiers trained on extracted embeddings</a:t>
            </a:r>
          </a:p>
          <a:p>
            <a:pPr marL="1150004" lvl="2" indent="-383335" algn="just">
              <a:lnSpc>
                <a:spcPts val="3994"/>
              </a:lnSpc>
              <a:buFont typeface="Arial"/>
              <a:buChar char="⚬"/>
            </a:pPr>
            <a:r>
              <a:rPr lang="en-US" sz="2663" u="none" strike="noStrik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Baseline = Naïve Bayes + Bag-of-Words</a:t>
            </a:r>
          </a:p>
          <a:p>
            <a:pPr marL="575002" lvl="1" indent="-287501" algn="just">
              <a:lnSpc>
                <a:spcPts val="3994"/>
              </a:lnSpc>
              <a:buFont typeface="Arial"/>
              <a:buChar char="•"/>
            </a:pPr>
            <a:r>
              <a:rPr lang="en-US" sz="2663" u="none" strike="noStrik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LLMs: Zero/few-shot without training</a:t>
            </a:r>
          </a:p>
          <a:p>
            <a:pPr marL="1150004" lvl="2" indent="-383335" algn="just">
              <a:lnSpc>
                <a:spcPts val="3994"/>
              </a:lnSpc>
              <a:buFont typeface="Arial"/>
              <a:buChar char="⚬"/>
            </a:pPr>
            <a:r>
              <a:rPr lang="en-US" sz="2663" u="none" strike="noStrik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Baseline = GPT-4 Zero-shot performance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1376742" y="1244855"/>
            <a:ext cx="686826" cy="791938"/>
          </a:xfrm>
          <a:custGeom>
            <a:avLst/>
            <a:gdLst/>
            <a:ahLst/>
            <a:cxnLst/>
            <a:rect l="l" t="t" r="r" b="b"/>
            <a:pathLst>
              <a:path w="686826" h="791938">
                <a:moveTo>
                  <a:pt x="0" y="0"/>
                </a:moveTo>
                <a:lnTo>
                  <a:pt x="686825" y="0"/>
                </a:lnTo>
                <a:lnTo>
                  <a:pt x="686825" y="791938"/>
                </a:lnTo>
                <a:lnTo>
                  <a:pt x="0" y="7919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sp>
        <p:nvSpPr>
          <p:cNvPr id="4" name="TextBox 4"/>
          <p:cNvSpPr txBox="1"/>
          <p:nvPr/>
        </p:nvSpPr>
        <p:spPr>
          <a:xfrm>
            <a:off x="6751493" y="1038366"/>
            <a:ext cx="4625248" cy="1314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480"/>
              </a:lnSpc>
            </a:pPr>
            <a:r>
              <a:rPr lang="en-US" sz="7900" b="1">
                <a:solidFill>
                  <a:srgbClr val="000000"/>
                </a:solidFill>
                <a:latin typeface="29LT Baseet Bold"/>
                <a:ea typeface="29LT Baseet Bold"/>
                <a:cs typeface="29LT Baseet Bold"/>
                <a:sym typeface="29LT Baseet Bold"/>
              </a:rPr>
              <a:t>Prior Art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8FB797-F600-1C82-22F9-F8809D6078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655" y="2549242"/>
            <a:ext cx="17314689" cy="680721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975094" y="422837"/>
            <a:ext cx="2337812" cy="1116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066"/>
              </a:lnSpc>
              <a:spcBef>
                <a:spcPct val="0"/>
              </a:spcBef>
            </a:pPr>
            <a:r>
              <a:rPr lang="en-US" sz="6722" b="1" u="none" strike="noStrike">
                <a:solidFill>
                  <a:srgbClr val="000000"/>
                </a:solidFill>
                <a:latin typeface="29LT Baseet Bold"/>
                <a:ea typeface="29LT Baseet Bold"/>
                <a:cs typeface="29LT Baseet Bold"/>
                <a:sym typeface="29LT Baseet Bold"/>
              </a:rPr>
              <a:t>Steps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16E4E0-A06C-84E0-F645-6BD7DB16B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539313"/>
            <a:ext cx="16002000" cy="81039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09729" y="-348322"/>
            <a:ext cx="25636152" cy="14145890"/>
            <a:chOff x="0" y="0"/>
            <a:chExt cx="34181535" cy="18861187"/>
          </a:xfrm>
        </p:grpSpPr>
        <p:grpSp>
          <p:nvGrpSpPr>
            <p:cNvPr id="3" name="Group 3"/>
            <p:cNvGrpSpPr/>
            <p:nvPr/>
          </p:nvGrpSpPr>
          <p:grpSpPr>
            <a:xfrm>
              <a:off x="16527820" y="6042870"/>
              <a:ext cx="5963569" cy="2554184"/>
              <a:chOff x="0" y="0"/>
              <a:chExt cx="1177989" cy="50453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1177989" cy="504530"/>
              </a:xfrm>
              <a:custGeom>
                <a:avLst/>
                <a:gdLst/>
                <a:ahLst/>
                <a:cxnLst/>
                <a:rect l="l" t="t" r="r" b="b"/>
                <a:pathLst>
                  <a:path w="1177989" h="504530">
                    <a:moveTo>
                      <a:pt x="88278" y="0"/>
                    </a:moveTo>
                    <a:lnTo>
                      <a:pt x="1089711" y="0"/>
                    </a:lnTo>
                    <a:cubicBezTo>
                      <a:pt x="1113124" y="0"/>
                      <a:pt x="1135578" y="9301"/>
                      <a:pt x="1152133" y="25856"/>
                    </a:cubicBezTo>
                    <a:cubicBezTo>
                      <a:pt x="1168688" y="42411"/>
                      <a:pt x="1177989" y="64865"/>
                      <a:pt x="1177989" y="88278"/>
                    </a:cubicBezTo>
                    <a:lnTo>
                      <a:pt x="1177989" y="416252"/>
                    </a:lnTo>
                    <a:cubicBezTo>
                      <a:pt x="1177989" y="465007"/>
                      <a:pt x="1138466" y="504530"/>
                      <a:pt x="1089711" y="504530"/>
                    </a:cubicBezTo>
                    <a:lnTo>
                      <a:pt x="88278" y="504530"/>
                    </a:lnTo>
                    <a:cubicBezTo>
                      <a:pt x="64865" y="504530"/>
                      <a:pt x="42411" y="495230"/>
                      <a:pt x="25856" y="478674"/>
                    </a:cubicBezTo>
                    <a:cubicBezTo>
                      <a:pt x="9301" y="462119"/>
                      <a:pt x="0" y="439665"/>
                      <a:pt x="0" y="416252"/>
                    </a:cubicBezTo>
                    <a:lnTo>
                      <a:pt x="0" y="88278"/>
                    </a:lnTo>
                    <a:cubicBezTo>
                      <a:pt x="0" y="64865"/>
                      <a:pt x="9301" y="42411"/>
                      <a:pt x="25856" y="25856"/>
                    </a:cubicBezTo>
                    <a:cubicBezTo>
                      <a:pt x="42411" y="9301"/>
                      <a:pt x="64865" y="0"/>
                      <a:pt x="88278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IL"/>
              </a:p>
            </p:txBody>
          </p:sp>
          <p:sp>
            <p:nvSpPr>
              <p:cNvPr id="5" name="TextBox 5"/>
              <p:cNvSpPr txBox="1"/>
              <p:nvPr/>
            </p:nvSpPr>
            <p:spPr>
              <a:xfrm>
                <a:off x="0" y="-38100"/>
                <a:ext cx="1177989" cy="54263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760"/>
                  </a:lnSpc>
                </a:pPr>
                <a:endParaRPr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16832931" y="6205537"/>
              <a:ext cx="5353349" cy="21812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500" b="1">
                  <a:solidFill>
                    <a:srgbClr val="000000"/>
                  </a:solidFill>
                  <a:latin typeface="29LT Baseet Bold"/>
                  <a:ea typeface="29LT Baseet Bold"/>
                  <a:cs typeface="29LT Baseet Bold"/>
                  <a:sym typeface="29LT Baseet Bold"/>
                </a:rPr>
                <a:t>Embedding + Classifier</a:t>
              </a:r>
            </a:p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500" b="1">
                  <a:solidFill>
                    <a:srgbClr val="000000"/>
                  </a:solidFill>
                  <a:latin typeface="29LT Baseet Bold"/>
                  <a:ea typeface="29LT Baseet Bold"/>
                  <a:cs typeface="29LT Baseet Bold"/>
                  <a:sym typeface="29LT Baseet Bold"/>
                </a:rPr>
                <a:t>Train/Dev/test</a:t>
              </a:r>
            </a:p>
          </p:txBody>
        </p:sp>
        <p:grpSp>
          <p:nvGrpSpPr>
            <p:cNvPr id="7" name="Group 7"/>
            <p:cNvGrpSpPr/>
            <p:nvPr/>
          </p:nvGrpSpPr>
          <p:grpSpPr>
            <a:xfrm>
              <a:off x="8171418" y="1042519"/>
              <a:ext cx="5963569" cy="2554184"/>
              <a:chOff x="0" y="0"/>
              <a:chExt cx="1177989" cy="50453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177989" cy="504530"/>
              </a:xfrm>
              <a:custGeom>
                <a:avLst/>
                <a:gdLst/>
                <a:ahLst/>
                <a:cxnLst/>
                <a:rect l="l" t="t" r="r" b="b"/>
                <a:pathLst>
                  <a:path w="1177989" h="504530">
                    <a:moveTo>
                      <a:pt x="88278" y="0"/>
                    </a:moveTo>
                    <a:lnTo>
                      <a:pt x="1089711" y="0"/>
                    </a:lnTo>
                    <a:cubicBezTo>
                      <a:pt x="1113124" y="0"/>
                      <a:pt x="1135578" y="9301"/>
                      <a:pt x="1152133" y="25856"/>
                    </a:cubicBezTo>
                    <a:cubicBezTo>
                      <a:pt x="1168688" y="42411"/>
                      <a:pt x="1177989" y="64865"/>
                      <a:pt x="1177989" y="88278"/>
                    </a:cubicBezTo>
                    <a:lnTo>
                      <a:pt x="1177989" y="416252"/>
                    </a:lnTo>
                    <a:cubicBezTo>
                      <a:pt x="1177989" y="465007"/>
                      <a:pt x="1138466" y="504530"/>
                      <a:pt x="1089711" y="504530"/>
                    </a:cubicBezTo>
                    <a:lnTo>
                      <a:pt x="88278" y="504530"/>
                    </a:lnTo>
                    <a:cubicBezTo>
                      <a:pt x="64865" y="504530"/>
                      <a:pt x="42411" y="495230"/>
                      <a:pt x="25856" y="478674"/>
                    </a:cubicBezTo>
                    <a:cubicBezTo>
                      <a:pt x="9301" y="462119"/>
                      <a:pt x="0" y="439665"/>
                      <a:pt x="0" y="416252"/>
                    </a:cubicBezTo>
                    <a:lnTo>
                      <a:pt x="0" y="88278"/>
                    </a:lnTo>
                    <a:cubicBezTo>
                      <a:pt x="0" y="64865"/>
                      <a:pt x="9301" y="42411"/>
                      <a:pt x="25856" y="25856"/>
                    </a:cubicBezTo>
                    <a:cubicBezTo>
                      <a:pt x="42411" y="9301"/>
                      <a:pt x="64865" y="0"/>
                      <a:pt x="88278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IL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38100"/>
                <a:ext cx="1177989" cy="54263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760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8811211" y="1916386"/>
              <a:ext cx="4513858" cy="7588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500" b="1">
                  <a:solidFill>
                    <a:srgbClr val="000000"/>
                  </a:solidFill>
                  <a:latin typeface="29LT Baseet Bold"/>
                  <a:ea typeface="29LT Baseet Bold"/>
                  <a:cs typeface="29LT Baseet Bold"/>
                  <a:sym typeface="29LT Baseet Bold"/>
                </a:rPr>
                <a:t>Input Sentences</a:t>
              </a:r>
            </a:p>
          </p:txBody>
        </p:sp>
        <p:grpSp>
          <p:nvGrpSpPr>
            <p:cNvPr id="11" name="Group 11"/>
            <p:cNvGrpSpPr/>
            <p:nvPr/>
          </p:nvGrpSpPr>
          <p:grpSpPr>
            <a:xfrm>
              <a:off x="8262269" y="6042870"/>
              <a:ext cx="5963569" cy="2554184"/>
              <a:chOff x="0" y="0"/>
              <a:chExt cx="1177989" cy="50453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1177989" cy="504530"/>
              </a:xfrm>
              <a:custGeom>
                <a:avLst/>
                <a:gdLst/>
                <a:ahLst/>
                <a:cxnLst/>
                <a:rect l="l" t="t" r="r" b="b"/>
                <a:pathLst>
                  <a:path w="1177989" h="504530">
                    <a:moveTo>
                      <a:pt x="88278" y="0"/>
                    </a:moveTo>
                    <a:lnTo>
                      <a:pt x="1089711" y="0"/>
                    </a:lnTo>
                    <a:cubicBezTo>
                      <a:pt x="1113124" y="0"/>
                      <a:pt x="1135578" y="9301"/>
                      <a:pt x="1152133" y="25856"/>
                    </a:cubicBezTo>
                    <a:cubicBezTo>
                      <a:pt x="1168688" y="42411"/>
                      <a:pt x="1177989" y="64865"/>
                      <a:pt x="1177989" y="88278"/>
                    </a:cubicBezTo>
                    <a:lnTo>
                      <a:pt x="1177989" y="416252"/>
                    </a:lnTo>
                    <a:cubicBezTo>
                      <a:pt x="1177989" y="465007"/>
                      <a:pt x="1138466" y="504530"/>
                      <a:pt x="1089711" y="504530"/>
                    </a:cubicBezTo>
                    <a:lnTo>
                      <a:pt x="88278" y="504530"/>
                    </a:lnTo>
                    <a:cubicBezTo>
                      <a:pt x="64865" y="504530"/>
                      <a:pt x="42411" y="495230"/>
                      <a:pt x="25856" y="478674"/>
                    </a:cubicBezTo>
                    <a:cubicBezTo>
                      <a:pt x="9301" y="462119"/>
                      <a:pt x="0" y="439665"/>
                      <a:pt x="0" y="416252"/>
                    </a:cubicBezTo>
                    <a:lnTo>
                      <a:pt x="0" y="88278"/>
                    </a:lnTo>
                    <a:cubicBezTo>
                      <a:pt x="0" y="64865"/>
                      <a:pt x="9301" y="42411"/>
                      <a:pt x="25856" y="25856"/>
                    </a:cubicBezTo>
                    <a:cubicBezTo>
                      <a:pt x="42411" y="9301"/>
                      <a:pt x="64865" y="0"/>
                      <a:pt x="88278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IL"/>
              </a:p>
            </p:txBody>
          </p:sp>
          <p:sp>
            <p:nvSpPr>
              <p:cNvPr id="13" name="TextBox 13"/>
              <p:cNvSpPr txBox="1"/>
              <p:nvPr/>
            </p:nvSpPr>
            <p:spPr>
              <a:xfrm>
                <a:off x="0" y="-38100"/>
                <a:ext cx="1177989" cy="54263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760"/>
                  </a:lnSpc>
                </a:pPr>
                <a:endParaRPr/>
              </a:p>
            </p:txBody>
          </p:sp>
        </p:grpSp>
        <p:sp>
          <p:nvSpPr>
            <p:cNvPr id="14" name="TextBox 14"/>
            <p:cNvSpPr txBox="1"/>
            <p:nvPr/>
          </p:nvSpPr>
          <p:spPr>
            <a:xfrm>
              <a:off x="8567380" y="6561137"/>
              <a:ext cx="5353349" cy="14700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500" b="1">
                  <a:solidFill>
                    <a:srgbClr val="000000"/>
                  </a:solidFill>
                  <a:latin typeface="29LT Baseet Bold"/>
                  <a:ea typeface="29LT Baseet Bold"/>
                  <a:cs typeface="29LT Baseet Bold"/>
                  <a:sym typeface="29LT Baseet Bold"/>
                </a:rPr>
                <a:t>Few-shot Prompt LLM, no training </a:t>
              </a:r>
            </a:p>
          </p:txBody>
        </p:sp>
        <p:grpSp>
          <p:nvGrpSpPr>
            <p:cNvPr id="15" name="Group 15"/>
            <p:cNvGrpSpPr/>
            <p:nvPr/>
          </p:nvGrpSpPr>
          <p:grpSpPr>
            <a:xfrm>
              <a:off x="0" y="6042870"/>
              <a:ext cx="5963569" cy="2554184"/>
              <a:chOff x="0" y="0"/>
              <a:chExt cx="1177989" cy="50453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1177989" cy="504530"/>
              </a:xfrm>
              <a:custGeom>
                <a:avLst/>
                <a:gdLst/>
                <a:ahLst/>
                <a:cxnLst/>
                <a:rect l="l" t="t" r="r" b="b"/>
                <a:pathLst>
                  <a:path w="1177989" h="504530">
                    <a:moveTo>
                      <a:pt x="88278" y="0"/>
                    </a:moveTo>
                    <a:lnTo>
                      <a:pt x="1089711" y="0"/>
                    </a:lnTo>
                    <a:cubicBezTo>
                      <a:pt x="1113124" y="0"/>
                      <a:pt x="1135578" y="9301"/>
                      <a:pt x="1152133" y="25856"/>
                    </a:cubicBezTo>
                    <a:cubicBezTo>
                      <a:pt x="1168688" y="42411"/>
                      <a:pt x="1177989" y="64865"/>
                      <a:pt x="1177989" y="88278"/>
                    </a:cubicBezTo>
                    <a:lnTo>
                      <a:pt x="1177989" y="416252"/>
                    </a:lnTo>
                    <a:cubicBezTo>
                      <a:pt x="1177989" y="465007"/>
                      <a:pt x="1138466" y="504530"/>
                      <a:pt x="1089711" y="504530"/>
                    </a:cubicBezTo>
                    <a:lnTo>
                      <a:pt x="88278" y="504530"/>
                    </a:lnTo>
                    <a:cubicBezTo>
                      <a:pt x="64865" y="504530"/>
                      <a:pt x="42411" y="495230"/>
                      <a:pt x="25856" y="478674"/>
                    </a:cubicBezTo>
                    <a:cubicBezTo>
                      <a:pt x="9301" y="462119"/>
                      <a:pt x="0" y="439665"/>
                      <a:pt x="0" y="416252"/>
                    </a:cubicBezTo>
                    <a:lnTo>
                      <a:pt x="0" y="88278"/>
                    </a:lnTo>
                    <a:cubicBezTo>
                      <a:pt x="0" y="64865"/>
                      <a:pt x="9301" y="42411"/>
                      <a:pt x="25856" y="25856"/>
                    </a:cubicBezTo>
                    <a:cubicBezTo>
                      <a:pt x="42411" y="9301"/>
                      <a:pt x="64865" y="0"/>
                      <a:pt x="88278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IL"/>
              </a:p>
            </p:txBody>
          </p:sp>
          <p:sp>
            <p:nvSpPr>
              <p:cNvPr id="17" name="TextBox 17"/>
              <p:cNvSpPr txBox="1"/>
              <p:nvPr/>
            </p:nvSpPr>
            <p:spPr>
              <a:xfrm>
                <a:off x="0" y="-38100"/>
                <a:ext cx="1177989" cy="54263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760"/>
                  </a:lnSpc>
                </a:pPr>
                <a:endParaRPr/>
              </a:p>
            </p:txBody>
          </p:sp>
        </p:grpSp>
        <p:sp>
          <p:nvSpPr>
            <p:cNvPr id="18" name="TextBox 18"/>
            <p:cNvSpPr txBox="1"/>
            <p:nvPr/>
          </p:nvSpPr>
          <p:spPr>
            <a:xfrm>
              <a:off x="305110" y="6561137"/>
              <a:ext cx="5353349" cy="14700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500" b="1">
                  <a:solidFill>
                    <a:srgbClr val="000000"/>
                  </a:solidFill>
                  <a:latin typeface="29LT Baseet Bold"/>
                  <a:ea typeface="29LT Baseet Bold"/>
                  <a:cs typeface="29LT Baseet Bold"/>
                  <a:sym typeface="29LT Baseet Bold"/>
                </a:rPr>
                <a:t>Zero-shot Prompt LLM, no training </a:t>
              </a:r>
            </a:p>
          </p:txBody>
        </p:sp>
        <p:grpSp>
          <p:nvGrpSpPr>
            <p:cNvPr id="19" name="Group 19"/>
            <p:cNvGrpSpPr/>
            <p:nvPr/>
          </p:nvGrpSpPr>
          <p:grpSpPr>
            <a:xfrm>
              <a:off x="8262269" y="11048154"/>
              <a:ext cx="5963569" cy="2554184"/>
              <a:chOff x="0" y="0"/>
              <a:chExt cx="1177989" cy="50453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1177989" cy="504530"/>
              </a:xfrm>
              <a:custGeom>
                <a:avLst/>
                <a:gdLst/>
                <a:ahLst/>
                <a:cxnLst/>
                <a:rect l="l" t="t" r="r" b="b"/>
                <a:pathLst>
                  <a:path w="1177989" h="504530">
                    <a:moveTo>
                      <a:pt x="88278" y="0"/>
                    </a:moveTo>
                    <a:lnTo>
                      <a:pt x="1089711" y="0"/>
                    </a:lnTo>
                    <a:cubicBezTo>
                      <a:pt x="1113124" y="0"/>
                      <a:pt x="1135578" y="9301"/>
                      <a:pt x="1152133" y="25856"/>
                    </a:cubicBezTo>
                    <a:cubicBezTo>
                      <a:pt x="1168688" y="42411"/>
                      <a:pt x="1177989" y="64865"/>
                      <a:pt x="1177989" y="88278"/>
                    </a:cubicBezTo>
                    <a:lnTo>
                      <a:pt x="1177989" y="416252"/>
                    </a:lnTo>
                    <a:cubicBezTo>
                      <a:pt x="1177989" y="465007"/>
                      <a:pt x="1138466" y="504530"/>
                      <a:pt x="1089711" y="504530"/>
                    </a:cubicBezTo>
                    <a:lnTo>
                      <a:pt x="88278" y="504530"/>
                    </a:lnTo>
                    <a:cubicBezTo>
                      <a:pt x="64865" y="504530"/>
                      <a:pt x="42411" y="495230"/>
                      <a:pt x="25856" y="478674"/>
                    </a:cubicBezTo>
                    <a:cubicBezTo>
                      <a:pt x="9301" y="462119"/>
                      <a:pt x="0" y="439665"/>
                      <a:pt x="0" y="416252"/>
                    </a:cubicBezTo>
                    <a:lnTo>
                      <a:pt x="0" y="88278"/>
                    </a:lnTo>
                    <a:cubicBezTo>
                      <a:pt x="0" y="64865"/>
                      <a:pt x="9301" y="42411"/>
                      <a:pt x="25856" y="25856"/>
                    </a:cubicBezTo>
                    <a:cubicBezTo>
                      <a:pt x="42411" y="9301"/>
                      <a:pt x="64865" y="0"/>
                      <a:pt x="88278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IL"/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0" y="-38100"/>
                <a:ext cx="1177989" cy="54263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760"/>
                  </a:lnSpc>
                </a:pPr>
                <a:endParaRPr/>
              </a:p>
            </p:txBody>
          </p:sp>
        </p:grpSp>
        <p:sp>
          <p:nvSpPr>
            <p:cNvPr id="22" name="TextBox 22"/>
            <p:cNvSpPr txBox="1"/>
            <p:nvPr/>
          </p:nvSpPr>
          <p:spPr>
            <a:xfrm>
              <a:off x="8567380" y="11566421"/>
              <a:ext cx="5353349" cy="14700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500" b="1">
                  <a:solidFill>
                    <a:srgbClr val="000000"/>
                  </a:solidFill>
                  <a:latin typeface="29LT Baseet Bold"/>
                  <a:ea typeface="29LT Baseet Bold"/>
                  <a:cs typeface="29LT Baseet Bold"/>
                  <a:sym typeface="29LT Baseet Bold"/>
                </a:rPr>
                <a:t>Predicted Label</a:t>
              </a:r>
            </a:p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500" b="1">
                  <a:solidFill>
                    <a:srgbClr val="000000"/>
                  </a:solidFill>
                  <a:latin typeface="29LT Baseet Bold"/>
                  <a:ea typeface="29LT Baseet Bold"/>
                  <a:cs typeface="29LT Baseet Bold"/>
                  <a:sym typeface="29LT Baseet Bold"/>
                </a:rPr>
                <a:t>(0 or 1)</a:t>
              </a:r>
            </a:p>
          </p:txBody>
        </p:sp>
        <p:sp>
          <p:nvSpPr>
            <p:cNvPr id="23" name="AutoShape 23"/>
            <p:cNvSpPr/>
            <p:nvPr/>
          </p:nvSpPr>
          <p:spPr>
            <a:xfrm>
              <a:off x="11127803" y="8764105"/>
              <a:ext cx="0" cy="2116998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arrow" w="med" len="sm"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24" name="AutoShape 24"/>
            <p:cNvSpPr/>
            <p:nvPr/>
          </p:nvSpPr>
          <p:spPr>
            <a:xfrm>
              <a:off x="11127803" y="3760773"/>
              <a:ext cx="0" cy="2116998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arrow" w="med" len="sm"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25" name="AutoShape 25"/>
            <p:cNvSpPr/>
            <p:nvPr/>
          </p:nvSpPr>
          <p:spPr>
            <a:xfrm flipH="1">
              <a:off x="14318331" y="8778340"/>
              <a:ext cx="2188453" cy="2102763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arrow" w="med" len="sm"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26" name="AutoShape 26"/>
            <p:cNvSpPr/>
            <p:nvPr/>
          </p:nvSpPr>
          <p:spPr>
            <a:xfrm>
              <a:off x="5982444" y="8775890"/>
              <a:ext cx="2030938" cy="2255267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arrow" w="med" len="sm"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27" name="AutoShape 27"/>
            <p:cNvSpPr/>
            <p:nvPr/>
          </p:nvSpPr>
          <p:spPr>
            <a:xfrm rot="-3387270">
              <a:off x="17396208" y="5437191"/>
              <a:ext cx="17334854" cy="7986804"/>
            </a:xfrm>
            <a:prstGeom prst="rect">
              <a:avLst/>
            </a:prstGeom>
            <a:solidFill>
              <a:srgbClr val="7589AB"/>
            </a:solidFill>
          </p:spPr>
          <p:txBody>
            <a:bodyPr/>
            <a:lstStyle/>
            <a:p>
              <a:endParaRPr lang="en-IL"/>
            </a:p>
          </p:txBody>
        </p:sp>
        <p:sp>
          <p:nvSpPr>
            <p:cNvPr id="28" name="AutoShape 28"/>
            <p:cNvSpPr/>
            <p:nvPr/>
          </p:nvSpPr>
          <p:spPr>
            <a:xfrm flipH="1">
              <a:off x="5555344" y="3704382"/>
              <a:ext cx="2483870" cy="2036937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arrow" w="med" len="sm"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29" name="AutoShape 29"/>
            <p:cNvSpPr/>
            <p:nvPr/>
          </p:nvSpPr>
          <p:spPr>
            <a:xfrm>
              <a:off x="14343048" y="3681319"/>
              <a:ext cx="2481041" cy="204038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arrow" w="med" len="sm"/>
            </a:ln>
          </p:spPr>
          <p:txBody>
            <a:bodyPr/>
            <a:lstStyle/>
            <a:p>
              <a:endParaRPr lang="en-IL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900078"/>
            <a:ext cx="16230600" cy="63748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20"/>
              </a:lnSpc>
            </a:pPr>
            <a:r>
              <a:rPr lang="en-US" sz="2413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Dataset</a:t>
            </a:r>
          </a:p>
          <a:p>
            <a:pPr marL="521117" lvl="1" indent="-260558" algn="l">
              <a:lnSpc>
                <a:spcPts val="3620"/>
              </a:lnSpc>
              <a:buFont typeface="Arial"/>
              <a:buChar char="•"/>
            </a:pPr>
            <a:r>
              <a:rPr lang="en-US" sz="2413" u="none" strike="noStrik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ADR classification dataset with clinical sentences</a:t>
            </a:r>
          </a:p>
          <a:p>
            <a:pPr marL="521117" lvl="1" indent="-260558" algn="l">
              <a:lnSpc>
                <a:spcPts val="3620"/>
              </a:lnSpc>
              <a:buFont typeface="Arial"/>
              <a:buChar char="•"/>
            </a:pPr>
            <a:r>
              <a:rPr lang="en-US" sz="2413" u="none" strike="noStrik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20,895 sentences, 2 classes (ADR(1), Non-ADR (0)) after cleaning &amp; duplicates removal</a:t>
            </a:r>
          </a:p>
          <a:p>
            <a:pPr marL="521117" lvl="1" indent="-260558" algn="l">
              <a:lnSpc>
                <a:spcPts val="3620"/>
              </a:lnSpc>
              <a:buFont typeface="Arial"/>
              <a:buChar char="•"/>
            </a:pPr>
            <a:r>
              <a:rPr lang="en-US" sz="2413" u="none" strike="noStrik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Minimal text cleaning: lowercasing, punctuation removal</a:t>
            </a:r>
          </a:p>
          <a:p>
            <a:pPr marL="521117" lvl="1" indent="-260558" algn="l">
              <a:lnSpc>
                <a:spcPts val="3620"/>
              </a:lnSpc>
              <a:buFont typeface="Arial"/>
              <a:buChar char="•"/>
            </a:pPr>
            <a:r>
              <a:rPr lang="en-US" sz="2413" u="none" strike="noStrik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Mean sentence length: 17.8 ± 8.6 words (max 122 words)</a:t>
            </a:r>
          </a:p>
          <a:p>
            <a:pPr marL="521117" lvl="1" indent="-260558" algn="l">
              <a:lnSpc>
                <a:spcPts val="3620"/>
              </a:lnSpc>
              <a:buFont typeface="Arial"/>
              <a:buChar char="•"/>
            </a:pPr>
            <a:r>
              <a:rPr lang="en-US" sz="2413" u="none" strike="noStrik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Notable class imbalance: ~80% Non-ADR, ~20% ADR → downsampled majority class to balance (4,271)</a:t>
            </a:r>
          </a:p>
          <a:p>
            <a:pPr algn="l">
              <a:lnSpc>
                <a:spcPts val="3620"/>
              </a:lnSpc>
            </a:pPr>
            <a:r>
              <a:rPr lang="en-US" sz="2413" u="none" strike="noStrik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 </a:t>
            </a:r>
          </a:p>
          <a:p>
            <a:pPr algn="l">
              <a:lnSpc>
                <a:spcPts val="3620"/>
              </a:lnSpc>
            </a:pPr>
            <a:r>
              <a:rPr lang="en-US" sz="2413" b="1" u="none" strike="noStrik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Baseline</a:t>
            </a:r>
          </a:p>
          <a:p>
            <a:pPr marL="521117" lvl="1" indent="-260558" algn="l">
              <a:lnSpc>
                <a:spcPts val="3620"/>
              </a:lnSpc>
              <a:buFont typeface="Arial"/>
              <a:buChar char="•"/>
            </a:pPr>
            <a:r>
              <a:rPr lang="en-US" sz="2413" u="none" strike="noStrik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Bag-of-Words (CountVectorizer) + Multinomial Naive Bayes</a:t>
            </a:r>
          </a:p>
          <a:p>
            <a:pPr marL="521117" lvl="1" indent="-260558" algn="l">
              <a:lnSpc>
                <a:spcPts val="3620"/>
              </a:lnSpc>
              <a:buFont typeface="Arial"/>
              <a:buChar char="•"/>
            </a:pPr>
            <a:r>
              <a:rPr lang="en-US" sz="2413" u="none" strike="noStrik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60/20/20 stratified train-dev-test split</a:t>
            </a:r>
          </a:p>
          <a:p>
            <a:pPr marL="521117" lvl="1" indent="-260558" algn="l">
              <a:lnSpc>
                <a:spcPts val="3620"/>
              </a:lnSpc>
              <a:buFont typeface="Arial"/>
              <a:buChar char="•"/>
            </a:pPr>
            <a:r>
              <a:rPr lang="en-US" sz="2413" u="none" strike="noStrik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Performance → </a:t>
            </a:r>
          </a:p>
          <a:p>
            <a:pPr algn="l">
              <a:lnSpc>
                <a:spcPts val="3620"/>
              </a:lnSpc>
            </a:pPr>
            <a:r>
              <a:rPr lang="en-US" sz="2413" u="none" strike="noStrik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Dev: Accuracy = 0.77, Precision = 0.73, Recall = 0.85, F1 = 0.79</a:t>
            </a:r>
          </a:p>
          <a:p>
            <a:pPr algn="l">
              <a:lnSpc>
                <a:spcPts val="3620"/>
              </a:lnSpc>
            </a:pPr>
            <a:r>
              <a:rPr lang="en-US" sz="2413" u="none" strike="noStrik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</a:t>
            </a:r>
            <a:r>
              <a:rPr lang="en-US" sz="2413" b="1" u="none" strike="noStrik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Test: Accuracy = 0.77, Precision = 0.73, Recall = 0.84, F1 = 0.78</a:t>
            </a:r>
          </a:p>
          <a:p>
            <a:pPr marL="521117" lvl="1" indent="-260558" algn="l">
              <a:lnSpc>
                <a:spcPts val="3620"/>
              </a:lnSpc>
              <a:buFont typeface="Arial"/>
              <a:buChar char="•"/>
            </a:pPr>
            <a:r>
              <a:rPr lang="en-US" sz="2413" u="none" strike="noStrik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Better performance in precision and recall compared to without downsample attempt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987109"/>
            <a:ext cx="12929436" cy="1314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480"/>
              </a:lnSpc>
            </a:pPr>
            <a:r>
              <a:rPr lang="en-US" sz="7900" b="1">
                <a:solidFill>
                  <a:srgbClr val="000000"/>
                </a:solidFill>
                <a:latin typeface="29LT Baseet Bold"/>
                <a:ea typeface="29LT Baseet Bold"/>
                <a:cs typeface="29LT Baseet Bold"/>
                <a:sym typeface="29LT Baseet Bold"/>
              </a:rPr>
              <a:t>Exploration &amp; Baseline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374636" y="278860"/>
            <a:ext cx="7884664" cy="4734147"/>
          </a:xfrm>
          <a:custGeom>
            <a:avLst/>
            <a:gdLst/>
            <a:ahLst/>
            <a:cxnLst/>
            <a:rect l="l" t="t" r="r" b="b"/>
            <a:pathLst>
              <a:path w="7884664" h="4734147">
                <a:moveTo>
                  <a:pt x="0" y="0"/>
                </a:moveTo>
                <a:lnTo>
                  <a:pt x="7884664" y="0"/>
                </a:lnTo>
                <a:lnTo>
                  <a:pt x="7884664" y="4734147"/>
                </a:lnTo>
                <a:lnTo>
                  <a:pt x="0" y="47341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643" r="-1570" b="-643"/>
            </a:stretch>
          </a:blipFill>
        </p:spPr>
        <p:txBody>
          <a:bodyPr/>
          <a:lstStyle/>
          <a:p>
            <a:endParaRPr lang="en-IL"/>
          </a:p>
        </p:txBody>
      </p:sp>
      <p:sp>
        <p:nvSpPr>
          <p:cNvPr id="3" name="Freeform 3"/>
          <p:cNvSpPr/>
          <p:nvPr/>
        </p:nvSpPr>
        <p:spPr>
          <a:xfrm>
            <a:off x="1180941" y="2293194"/>
            <a:ext cx="7350846" cy="5439626"/>
          </a:xfrm>
          <a:custGeom>
            <a:avLst/>
            <a:gdLst/>
            <a:ahLst/>
            <a:cxnLst/>
            <a:rect l="l" t="t" r="r" b="b"/>
            <a:pathLst>
              <a:path w="7350846" h="5439626">
                <a:moveTo>
                  <a:pt x="0" y="0"/>
                </a:moveTo>
                <a:lnTo>
                  <a:pt x="7350846" y="0"/>
                </a:lnTo>
                <a:lnTo>
                  <a:pt x="7350846" y="5439626"/>
                </a:lnTo>
                <a:lnTo>
                  <a:pt x="0" y="54396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sp>
        <p:nvSpPr>
          <p:cNvPr id="4" name="Freeform 4"/>
          <p:cNvSpPr/>
          <p:nvPr/>
        </p:nvSpPr>
        <p:spPr>
          <a:xfrm>
            <a:off x="9374636" y="5187514"/>
            <a:ext cx="7884664" cy="3607234"/>
          </a:xfrm>
          <a:custGeom>
            <a:avLst/>
            <a:gdLst/>
            <a:ahLst/>
            <a:cxnLst/>
            <a:rect l="l" t="t" r="r" b="b"/>
            <a:pathLst>
              <a:path w="7884664" h="3607234">
                <a:moveTo>
                  <a:pt x="0" y="0"/>
                </a:moveTo>
                <a:lnTo>
                  <a:pt x="7884664" y="0"/>
                </a:lnTo>
                <a:lnTo>
                  <a:pt x="7884664" y="3607234"/>
                </a:lnTo>
                <a:lnTo>
                  <a:pt x="0" y="360723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sp>
        <p:nvSpPr>
          <p:cNvPr id="5" name="Freeform 5"/>
          <p:cNvSpPr/>
          <p:nvPr/>
        </p:nvSpPr>
        <p:spPr>
          <a:xfrm>
            <a:off x="2782224" y="8027869"/>
            <a:ext cx="4148281" cy="1533807"/>
          </a:xfrm>
          <a:custGeom>
            <a:avLst/>
            <a:gdLst/>
            <a:ahLst/>
            <a:cxnLst/>
            <a:rect l="l" t="t" r="r" b="b"/>
            <a:pathLst>
              <a:path w="4148281" h="1533807">
                <a:moveTo>
                  <a:pt x="0" y="0"/>
                </a:moveTo>
                <a:lnTo>
                  <a:pt x="4148281" y="0"/>
                </a:lnTo>
                <a:lnTo>
                  <a:pt x="4148281" y="1533807"/>
                </a:lnTo>
                <a:lnTo>
                  <a:pt x="0" y="153380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10101" b="-10101"/>
            </a:stretch>
          </a:blipFill>
        </p:spPr>
        <p:txBody>
          <a:bodyPr/>
          <a:lstStyle/>
          <a:p>
            <a:endParaRPr lang="en-IL"/>
          </a:p>
        </p:txBody>
      </p:sp>
      <p:sp>
        <p:nvSpPr>
          <p:cNvPr id="6" name="TextBox 6"/>
          <p:cNvSpPr txBox="1"/>
          <p:nvPr/>
        </p:nvSpPr>
        <p:spPr>
          <a:xfrm>
            <a:off x="8154848" y="9180651"/>
            <a:ext cx="9823116" cy="723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60"/>
              </a:lnSpc>
            </a:pPr>
            <a:r>
              <a:rPr lang="en-US" sz="2300" b="1">
                <a:solidFill>
                  <a:srgbClr val="000000"/>
                </a:solidFill>
                <a:latin typeface="29LT Baseet Bold"/>
                <a:ea typeface="29LT Baseet Bold"/>
                <a:cs typeface="29LT Baseet Bold"/>
                <a:sym typeface="29LT Baseet Bold"/>
              </a:rPr>
              <a:t>Total words - 371,956</a:t>
            </a:r>
          </a:p>
          <a:p>
            <a:pPr algn="ctr">
              <a:lnSpc>
                <a:spcPts val="2760"/>
              </a:lnSpc>
              <a:spcBef>
                <a:spcPct val="0"/>
              </a:spcBef>
            </a:pPr>
            <a:r>
              <a:rPr lang="en-US" sz="2300" b="1">
                <a:solidFill>
                  <a:srgbClr val="000000"/>
                </a:solidFill>
                <a:latin typeface="29LT Baseet Bold"/>
                <a:ea typeface="29LT Baseet Bold"/>
                <a:cs typeface="29LT Baseet Bold"/>
                <a:sym typeface="29LT Baseet Bold"/>
              </a:rPr>
              <a:t>        Total letters - 2,234,037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591138"/>
            <a:ext cx="7503087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440"/>
              </a:lnSpc>
            </a:pPr>
            <a:r>
              <a:rPr lang="en-US" sz="6200" b="1">
                <a:solidFill>
                  <a:srgbClr val="000000"/>
                </a:solidFill>
                <a:latin typeface="29LT Baseet Bold"/>
                <a:ea typeface="29LT Baseet Bold"/>
                <a:cs typeface="29LT Baseet Bold"/>
                <a:sym typeface="29LT Baseet Bold"/>
              </a:rPr>
              <a:t>EDA Visualizations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00324" y="803481"/>
            <a:ext cx="14763646" cy="857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209"/>
              </a:lnSpc>
            </a:pPr>
            <a:r>
              <a:rPr lang="en-US" sz="5175" b="1">
                <a:solidFill>
                  <a:srgbClr val="000000"/>
                </a:solidFill>
                <a:latin typeface="29LT Baseet Bold"/>
                <a:ea typeface="29LT Baseet Bold"/>
                <a:cs typeface="29LT Baseet Bold"/>
                <a:sym typeface="29LT Baseet Bold"/>
              </a:rPr>
              <a:t>Insights &amp; Recommendations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120394" y="2174822"/>
            <a:ext cx="13239299" cy="7017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800"/>
              </a:lnSpc>
            </a:pPr>
            <a:r>
              <a:rPr lang="en-US" sz="20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From Simmering.dev (2025): </a:t>
            </a: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Fine-tuned LLaMA 3.2-3B outperformed ModernBERT and few-shot LLMs → Our SBERT + classifier approach may outperf</a:t>
            </a:r>
            <a:r>
              <a:rPr lang="en-US" sz="2000" strike="noStrik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orm zero-/few-shot LLMs in precision/efficiency.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004601" y="2235184"/>
            <a:ext cx="597367" cy="581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b="1">
                <a:solidFill>
                  <a:srgbClr val="000000"/>
                </a:solidFill>
                <a:latin typeface="29LT Baseet Bold"/>
                <a:ea typeface="29LT Baseet Bold"/>
                <a:cs typeface="29LT Baseet Bold"/>
                <a:sym typeface="29LT Baseet Bold"/>
              </a:rPr>
              <a:t>01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120394" y="3408046"/>
            <a:ext cx="13239299" cy="7017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800"/>
              </a:lnSpc>
            </a:pPr>
            <a:r>
              <a:rPr lang="en-US" sz="2000" b="1" strike="noStrik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From ACL Anthology (2025):</a:t>
            </a: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Advanced prompting (CoT, Self-Consistency) didn't always improve over basic prompting → Keep LLM prompting simple and controlled.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004601" y="3408046"/>
            <a:ext cx="597367" cy="581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b="1">
                <a:solidFill>
                  <a:srgbClr val="000000"/>
                </a:solidFill>
                <a:latin typeface="29LT Baseet Bold"/>
                <a:ea typeface="29LT Baseet Bold"/>
                <a:cs typeface="29LT Baseet Bold"/>
                <a:sym typeface="29LT Baseet Bold"/>
              </a:rPr>
              <a:t>02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120394" y="4338889"/>
            <a:ext cx="13239299" cy="7017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800"/>
              </a:lnSpc>
            </a:pPr>
            <a:r>
              <a:rPr lang="en-US" sz="2000" b="1" strike="noStrik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From SCITEPRESS (2025):</a:t>
            </a: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GPT-4 few-shot prompting improved F1 on ADRs from tweets → supports including GPT-4 few-shot as a competitive LLM model, even without fine-tuning.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004601" y="4399251"/>
            <a:ext cx="597367" cy="581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b="1">
                <a:solidFill>
                  <a:srgbClr val="000000"/>
                </a:solidFill>
                <a:latin typeface="29LT Baseet Bold"/>
                <a:ea typeface="29LT Baseet Bold"/>
                <a:cs typeface="29LT Baseet Bold"/>
                <a:sym typeface="29LT Baseet Bold"/>
              </a:rPr>
              <a:t>03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120394" y="5346532"/>
            <a:ext cx="13239299" cy="7017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800"/>
              </a:lnSpc>
            </a:pPr>
            <a:r>
              <a:rPr lang="en-US" sz="2000" strike="noStrik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Mean sentence length = 17.8 words (Non-ADR has more outliers) → Sentences are short enough to fit within SBERT and LLM token limits.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004601" y="5346532"/>
            <a:ext cx="597367" cy="581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b="1">
                <a:solidFill>
                  <a:srgbClr val="000000"/>
                </a:solidFill>
                <a:latin typeface="29LT Baseet Bold"/>
                <a:ea typeface="29LT Baseet Bold"/>
                <a:cs typeface="29LT Baseet Bold"/>
                <a:sym typeface="29LT Baseet Bold"/>
              </a:rPr>
              <a:t>04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120394" y="7359680"/>
            <a:ext cx="13239299" cy="349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800"/>
              </a:lnSpc>
            </a:pPr>
            <a:r>
              <a:rPr lang="en-US" sz="2000" strike="noStrik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Duplicate rows were removed before &amp; after cleaning.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004601" y="6353106"/>
            <a:ext cx="597367" cy="581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b="1">
                <a:solidFill>
                  <a:srgbClr val="000000"/>
                </a:solidFill>
                <a:latin typeface="29LT Baseet Bold"/>
                <a:ea typeface="29LT Baseet Bold"/>
                <a:cs typeface="29LT Baseet Bold"/>
                <a:sym typeface="29LT Baseet Bold"/>
              </a:rPr>
              <a:t>05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120394" y="6353106"/>
            <a:ext cx="13239299" cy="7017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800"/>
              </a:lnSpc>
            </a:pPr>
            <a:r>
              <a:rPr lang="en-US" sz="2000" strike="noStrik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Strong class imbalance (~80% Non-ADR) required downsampling → LLMs and SBERT models will be evaluated on the downsampled dataset.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004601" y="7343731"/>
            <a:ext cx="597367" cy="581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b="1">
                <a:solidFill>
                  <a:srgbClr val="000000"/>
                </a:solidFill>
                <a:latin typeface="29LT Baseet Bold"/>
                <a:ea typeface="29LT Baseet Bold"/>
                <a:cs typeface="29LT Baseet Bold"/>
                <a:sym typeface="29LT Baseet Bold"/>
              </a:rPr>
              <a:t>06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004601" y="8135893"/>
            <a:ext cx="597367" cy="581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b="1">
                <a:solidFill>
                  <a:srgbClr val="000000"/>
                </a:solidFill>
                <a:latin typeface="29LT Baseet Bold"/>
                <a:ea typeface="29LT Baseet Bold"/>
                <a:cs typeface="29LT Baseet Bold"/>
                <a:sym typeface="29LT Baseet Bold"/>
              </a:rPr>
              <a:t>07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120394" y="8135893"/>
            <a:ext cx="13239299" cy="349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Level of Sensitivity (Recall) is the primary metric for our task - FN are more important than FP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829</Words>
  <Application>Microsoft Office PowerPoint</Application>
  <PresentationFormat>Custom</PresentationFormat>
  <Paragraphs>107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Canva Sans Bold</vt:lpstr>
      <vt:lpstr>Canva Sans</vt:lpstr>
      <vt:lpstr>29LT Baseet Bold</vt:lpstr>
      <vt:lpstr>Arial</vt:lpstr>
      <vt:lpstr>Sifonn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ADRDetect - NLP</dc:title>
  <cp:lastModifiedBy>Naveh Nissan</cp:lastModifiedBy>
  <cp:revision>2</cp:revision>
  <dcterms:created xsi:type="dcterms:W3CDTF">2006-08-16T00:00:00Z</dcterms:created>
  <dcterms:modified xsi:type="dcterms:W3CDTF">2025-05-16T13:30:25Z</dcterms:modified>
  <dc:identifier>DAGkbOCum4k</dc:identifier>
</cp:coreProperties>
</file>