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9" r:id="rId3"/>
    <p:sldId id="269" r:id="rId4"/>
    <p:sldId id="304" r:id="rId5"/>
    <p:sldId id="270" r:id="rId6"/>
    <p:sldId id="265" r:id="rId7"/>
    <p:sldId id="305" r:id="rId8"/>
    <p:sldId id="278" r:id="rId9"/>
    <p:sldId id="306" r:id="rId10"/>
    <p:sldId id="272" r:id="rId11"/>
    <p:sldId id="285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Bodoni" panose="020B0604020202020204" charset="0"/>
      <p:regular r:id="rId18"/>
      <p:bold r:id="rId19"/>
      <p:italic r:id="rId20"/>
      <p:boldItalic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  <p:embeddedFont>
      <p:font typeface="Ubuntu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3053" userDrawn="1">
          <p15:clr>
            <a:srgbClr val="A4A3A4"/>
          </p15:clr>
        </p15:guide>
        <p15:guide id="3" orient="horz" pos="2871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DEF49-B096-46BA-9C2A-80A56DB3B503}">
  <a:tblStyle styleId="{946DEF49-B096-46BA-9C2A-80A56DB3B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63A1E-55E2-41CA-9B8D-4CB20E0CAE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42eb61d9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42eb61d9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9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71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42eb61d9d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42eb61d9d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75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1738051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1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174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91" lvl="1" indent="-3174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587" lvl="2" indent="-3111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782" lvl="3" indent="-3111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5978" lvl="4" indent="-3047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73" lvl="5" indent="-3047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68" lvl="6" indent="-2984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563" lvl="7" indent="-2984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759" lvl="8" indent="-29209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1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1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9" r:id="rId4"/>
    <p:sldLayoutId id="2147483661" r:id="rId5"/>
    <p:sldLayoutId id="2147483662" r:id="rId6"/>
    <p:sldLayoutId id="2147483664" r:id="rId7"/>
    <p:sldLayoutId id="2147483665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231792" y="1737163"/>
            <a:ext cx="7443858" cy="129550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s" sz="2400"/>
              <a:t>Sistem Informasi Pengelolaan Jasa Perbaikan Alat Elektronik Pada Oneya Solutions Berbasis Website</a:t>
            </a:r>
            <a:endParaRPr sz="2400" i="1"/>
          </a:p>
        </p:txBody>
      </p:sp>
      <p:sp>
        <p:nvSpPr>
          <p:cNvPr id="194" name="Google Shape;194;p32"/>
          <p:cNvSpPr txBox="1"/>
          <p:nvPr/>
        </p:nvSpPr>
        <p:spPr>
          <a:xfrm>
            <a:off x="4517683" y="3972597"/>
            <a:ext cx="4447897" cy="99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I Putu Yosua Yerikho</a:t>
            </a:r>
          </a:p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170030021</a:t>
            </a:r>
          </a:p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Sistem Informasi</a:t>
            </a:r>
            <a:endParaRPr sz="16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>
            <a:spLocks noGrp="1"/>
          </p:cNvSpPr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b="1"/>
              <a:t>Jadwal Kerja</a:t>
            </a:r>
            <a:endParaRPr b="1"/>
          </a:p>
        </p:txBody>
      </p:sp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10</a:t>
            </a:fld>
            <a:endParaRPr>
              <a:solidFill>
                <a:srgbClr val="CCCCCC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9DCED9-809A-45D4-A705-B9D27D3D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34040"/>
              </p:ext>
            </p:extLst>
          </p:nvPr>
        </p:nvGraphicFramePr>
        <p:xfrm>
          <a:off x="579120" y="1417320"/>
          <a:ext cx="7879088" cy="3070512"/>
        </p:xfrm>
        <a:graphic>
          <a:graphicData uri="http://schemas.openxmlformats.org/drawingml/2006/table">
            <a:tbl>
              <a:tblPr firstRow="1" firstCol="1" bandRow="1">
                <a:tableStyleId>{946DEF49-B096-46BA-9C2A-80A56DB3B503}</a:tableStyleId>
              </a:tblPr>
              <a:tblGrid>
                <a:gridCol w="411288">
                  <a:extLst>
                    <a:ext uri="{9D8B030D-6E8A-4147-A177-3AD203B41FA5}">
                      <a16:colId xmlns:a16="http://schemas.microsoft.com/office/drawing/2014/main" val="2074906182"/>
                    </a:ext>
                  </a:extLst>
                </a:gridCol>
                <a:gridCol w="1928799">
                  <a:extLst>
                    <a:ext uri="{9D8B030D-6E8A-4147-A177-3AD203B41FA5}">
                      <a16:colId xmlns:a16="http://schemas.microsoft.com/office/drawing/2014/main" val="3897887603"/>
                    </a:ext>
                  </a:extLst>
                </a:gridCol>
                <a:gridCol w="349831">
                  <a:extLst>
                    <a:ext uri="{9D8B030D-6E8A-4147-A177-3AD203B41FA5}">
                      <a16:colId xmlns:a16="http://schemas.microsoft.com/office/drawing/2014/main" val="445072096"/>
                    </a:ext>
                  </a:extLst>
                </a:gridCol>
                <a:gridCol w="349831">
                  <a:extLst>
                    <a:ext uri="{9D8B030D-6E8A-4147-A177-3AD203B41FA5}">
                      <a16:colId xmlns:a16="http://schemas.microsoft.com/office/drawing/2014/main" val="1479422947"/>
                    </a:ext>
                  </a:extLst>
                </a:gridCol>
                <a:gridCol w="351406">
                  <a:extLst>
                    <a:ext uri="{9D8B030D-6E8A-4147-A177-3AD203B41FA5}">
                      <a16:colId xmlns:a16="http://schemas.microsoft.com/office/drawing/2014/main" val="1152272820"/>
                    </a:ext>
                  </a:extLst>
                </a:gridCol>
                <a:gridCol w="351406">
                  <a:extLst>
                    <a:ext uri="{9D8B030D-6E8A-4147-A177-3AD203B41FA5}">
                      <a16:colId xmlns:a16="http://schemas.microsoft.com/office/drawing/2014/main" val="256619026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val="2188386138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val="3175142955"/>
                    </a:ext>
                  </a:extLst>
                </a:gridCol>
                <a:gridCol w="346680">
                  <a:extLst>
                    <a:ext uri="{9D8B030D-6E8A-4147-A177-3AD203B41FA5}">
                      <a16:colId xmlns:a16="http://schemas.microsoft.com/office/drawing/2014/main" val="2119746135"/>
                    </a:ext>
                  </a:extLst>
                </a:gridCol>
                <a:gridCol w="346680">
                  <a:extLst>
                    <a:ext uri="{9D8B030D-6E8A-4147-A177-3AD203B41FA5}">
                      <a16:colId xmlns:a16="http://schemas.microsoft.com/office/drawing/2014/main" val="4020073876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val="25180109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val="2900573228"/>
                    </a:ext>
                  </a:extLst>
                </a:gridCol>
                <a:gridCol w="346680">
                  <a:extLst>
                    <a:ext uri="{9D8B030D-6E8A-4147-A177-3AD203B41FA5}">
                      <a16:colId xmlns:a16="http://schemas.microsoft.com/office/drawing/2014/main" val="796935584"/>
                    </a:ext>
                  </a:extLst>
                </a:gridCol>
                <a:gridCol w="346680">
                  <a:extLst>
                    <a:ext uri="{9D8B030D-6E8A-4147-A177-3AD203B41FA5}">
                      <a16:colId xmlns:a16="http://schemas.microsoft.com/office/drawing/2014/main" val="1979533507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val="2727040156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val="2411663758"/>
                    </a:ext>
                  </a:extLst>
                </a:gridCol>
                <a:gridCol w="345105">
                  <a:extLst>
                    <a:ext uri="{9D8B030D-6E8A-4147-A177-3AD203B41FA5}">
                      <a16:colId xmlns:a16="http://schemas.microsoft.com/office/drawing/2014/main" val="3982114877"/>
                    </a:ext>
                  </a:extLst>
                </a:gridCol>
                <a:gridCol w="334072">
                  <a:extLst>
                    <a:ext uri="{9D8B030D-6E8A-4147-A177-3AD203B41FA5}">
                      <a16:colId xmlns:a16="http://schemas.microsoft.com/office/drawing/2014/main" val="1263461689"/>
                    </a:ext>
                  </a:extLst>
                </a:gridCol>
              </a:tblGrid>
              <a:tr h="331607"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Kegiatan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Dese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mber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 20</a:t>
                      </a: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Januari 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Februari 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Maret 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13147"/>
                  </a:ext>
                </a:extLst>
              </a:tr>
              <a:tr h="2799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72555"/>
                  </a:ext>
                </a:extLst>
              </a:tr>
              <a:tr h="35743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Pengumpulan Data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008675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2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Analisis Sistem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961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3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Desain Sistem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4751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4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Implementasi Sistem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76201"/>
                  </a:ext>
                </a:extLst>
              </a:tr>
              <a:tr h="369312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5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Pengujian Sistem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08101"/>
                  </a:ext>
                </a:extLst>
              </a:tr>
              <a:tr h="376027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6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 Penulisan Laporan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60" marR="24660" marT="24660" marB="2466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96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321201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1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11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2674505" y="2045426"/>
            <a:ext cx="3852489" cy="999049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1100"/>
            </a:pPr>
            <a:r>
              <a:rPr lang="es">
                <a:solidFill>
                  <a:schemeClr val="bg1"/>
                </a:solidFill>
              </a:rPr>
              <a:t>Terimakasih!</a:t>
            </a:r>
            <a:endParaRPr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220011"/>
            <a:ext cx="3926100" cy="772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3600">
                <a:solidFill>
                  <a:schemeClr val="dk2"/>
                </a:solidFill>
              </a:rPr>
              <a:t>Latar Belakang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1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9C9D3-9546-494D-8390-3B353BF2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01" y="2417208"/>
            <a:ext cx="1512129" cy="15121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24FA978-A4CB-4AD0-B703-49150D74B853}"/>
              </a:ext>
            </a:extLst>
          </p:cNvPr>
          <p:cNvSpPr/>
          <p:nvPr/>
        </p:nvSpPr>
        <p:spPr>
          <a:xfrm>
            <a:off x="3111911" y="2966794"/>
            <a:ext cx="641555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8FB76-47C0-4844-8D7B-FE993746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465" y="2164325"/>
            <a:ext cx="1512128" cy="151298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84CAE6-966F-40B5-895D-8423C5C1117A}"/>
              </a:ext>
            </a:extLst>
          </p:cNvPr>
          <p:cNvSpPr/>
          <p:nvPr/>
        </p:nvSpPr>
        <p:spPr>
          <a:xfrm>
            <a:off x="5203724" y="2966793"/>
            <a:ext cx="641555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DE41D-A7C0-4385-8B3F-DA518DB5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358" y="2289054"/>
            <a:ext cx="1512986" cy="1512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914128" y="881476"/>
            <a:ext cx="45741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4000"/>
              <a:t>Rumusan Masalah</a:t>
            </a:r>
            <a:endParaRPr sz="40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3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996373" y="1907428"/>
            <a:ext cx="7017637" cy="161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/>
              <a:t>Rumusan masalah berdasarkan latar belakang yang telah dijabarkan adalah bagaimana merancang dan membangun sebuah sistem informasi pengelolaan jasa perbaikan alat elektronik berbasis web pada Oneya Solutions ?</a:t>
            </a:r>
            <a:endParaRPr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C2713-B428-4527-8830-D868F35CEB0D}"/>
              </a:ext>
            </a:extLst>
          </p:cNvPr>
          <p:cNvSpPr/>
          <p:nvPr/>
        </p:nvSpPr>
        <p:spPr>
          <a:xfrm>
            <a:off x="1085865" y="1526176"/>
            <a:ext cx="2631209" cy="4571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5751;p72">
            <a:extLst>
              <a:ext uri="{FF2B5EF4-FFF2-40B4-BE49-F238E27FC236}">
                <a16:creationId xmlns:a16="http://schemas.microsoft.com/office/drawing/2014/main" id="{AF5DB0FE-71EF-4C08-BA2D-5B8405C8630B}"/>
              </a:ext>
            </a:extLst>
          </p:cNvPr>
          <p:cNvGrpSpPr/>
          <p:nvPr/>
        </p:nvGrpSpPr>
        <p:grpSpPr>
          <a:xfrm>
            <a:off x="8050025" y="4015097"/>
            <a:ext cx="346347" cy="339623"/>
            <a:chOff x="1490050" y="3805975"/>
            <a:chExt cx="491900" cy="482350"/>
          </a:xfrm>
          <a:solidFill>
            <a:schemeClr val="lt1"/>
          </a:solidFill>
        </p:grpSpPr>
        <p:sp>
          <p:nvSpPr>
            <p:cNvPr id="7" name="Google Shape;5752;p72">
              <a:extLst>
                <a:ext uri="{FF2B5EF4-FFF2-40B4-BE49-F238E27FC236}">
                  <a16:creationId xmlns:a16="http://schemas.microsoft.com/office/drawing/2014/main" id="{584CF016-0801-4AA2-95D9-85ECE0188DCD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5753;p72">
              <a:extLst>
                <a:ext uri="{FF2B5EF4-FFF2-40B4-BE49-F238E27FC236}">
                  <a16:creationId xmlns:a16="http://schemas.microsoft.com/office/drawing/2014/main" id="{2EF09EA9-DC54-47FC-A443-DDF909C9CA96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5754;p72">
              <a:extLst>
                <a:ext uri="{FF2B5EF4-FFF2-40B4-BE49-F238E27FC236}">
                  <a16:creationId xmlns:a16="http://schemas.microsoft.com/office/drawing/2014/main" id="{6A4DA8B2-3223-43B4-B55D-C9B75CDBD315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5755;p72">
              <a:extLst>
                <a:ext uri="{FF2B5EF4-FFF2-40B4-BE49-F238E27FC236}">
                  <a16:creationId xmlns:a16="http://schemas.microsoft.com/office/drawing/2014/main" id="{6189C817-BFCF-4BD5-AD2C-BF35E000424C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914128" y="881476"/>
            <a:ext cx="45741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s" sz="4000"/>
              <a:t>Tujuan Penelitian</a:t>
            </a:r>
            <a:endParaRPr sz="40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4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996373" y="1907428"/>
            <a:ext cx="7017637" cy="105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sv-SE" sz="1800"/>
              <a:t>Tujuan penelitian adalah untuk merancang dan membangun sistem informasi pengelolaan jasa perbaikan alat elektronik berbasis web pada Oneya Solutions.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C2713-B428-4527-8830-D868F35CEB0D}"/>
              </a:ext>
            </a:extLst>
          </p:cNvPr>
          <p:cNvSpPr/>
          <p:nvPr/>
        </p:nvSpPr>
        <p:spPr>
          <a:xfrm>
            <a:off x="1085865" y="1526176"/>
            <a:ext cx="2631209" cy="4571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6257;p74">
            <a:extLst>
              <a:ext uri="{FF2B5EF4-FFF2-40B4-BE49-F238E27FC236}">
                <a16:creationId xmlns:a16="http://schemas.microsoft.com/office/drawing/2014/main" id="{B69960D5-F511-4710-8B67-99DFAF804301}"/>
              </a:ext>
            </a:extLst>
          </p:cNvPr>
          <p:cNvGrpSpPr/>
          <p:nvPr/>
        </p:nvGrpSpPr>
        <p:grpSpPr>
          <a:xfrm>
            <a:off x="715219" y="4004550"/>
            <a:ext cx="370645" cy="368042"/>
            <a:chOff x="-63250675" y="3744075"/>
            <a:chExt cx="320350" cy="318100"/>
          </a:xfrm>
          <a:solidFill>
            <a:schemeClr val="lt1"/>
          </a:solidFill>
        </p:grpSpPr>
        <p:sp>
          <p:nvSpPr>
            <p:cNvPr id="7" name="Google Shape;6258;p74">
              <a:extLst>
                <a:ext uri="{FF2B5EF4-FFF2-40B4-BE49-F238E27FC236}">
                  <a16:creationId xmlns:a16="http://schemas.microsoft.com/office/drawing/2014/main" id="{622E3984-5B1D-468F-ADB7-C35AF7B7B83D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6259;p74">
              <a:extLst>
                <a:ext uri="{FF2B5EF4-FFF2-40B4-BE49-F238E27FC236}">
                  <a16:creationId xmlns:a16="http://schemas.microsoft.com/office/drawing/2014/main" id="{ADFA3DB6-EDF4-427A-9E1B-1A91C903A7DC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6260;p74">
              <a:extLst>
                <a:ext uri="{FF2B5EF4-FFF2-40B4-BE49-F238E27FC236}">
                  <a16:creationId xmlns:a16="http://schemas.microsoft.com/office/drawing/2014/main" id="{24DFD878-3C72-4FE4-BFF6-EE2B9BA8D6F5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43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2400"/>
              <a:t>Manfaat Penelitian</a:t>
            </a:r>
            <a:endParaRPr sz="2400"/>
          </a:p>
        </p:txBody>
      </p:sp>
      <p:sp>
        <p:nvSpPr>
          <p:cNvPr id="315" name="Google Shape;315;p46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5</a:t>
            </a:fld>
            <a:endParaRPr/>
          </a:p>
        </p:txBody>
      </p:sp>
      <p:sp>
        <p:nvSpPr>
          <p:cNvPr id="317" name="Google Shape;317;p46"/>
          <p:cNvSpPr txBox="1"/>
          <p:nvPr/>
        </p:nvSpPr>
        <p:spPr>
          <a:xfrm>
            <a:off x="880198" y="1268015"/>
            <a:ext cx="7383604" cy="2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Memudahkan Admin dalam mencatat pesanan yang diminta oleh pelanggan secara efektif dan efisien yang dapat dilakukan kapan saja dan darimana saja. 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Memudahkan teknisi dalam mengambil pesanan yang sesuai dengan keahlian yang dimiliki serta merubah status perbaikan yang dikerjakan.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dalam memberikan informasi kepada pelanggan dalam melihat status service dari perangkatnya dengan cara memasukkan id yang diberikan saat mengirimkan formulir service.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pelanggan dalam mengirimkan saran dan komplain atas kinerja yang telah dilakukan Oneya Solutions.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Admin memantau kinerja atas teknisinya berdasarkan saran dan komplain dari pelanggan sehingga meningkatkan kualitas pelayanan Oneya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671051" y="682525"/>
            <a:ext cx="4051331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400"/>
              <a:t>Ruang Lingkup Penelitian</a:t>
            </a:r>
            <a:endParaRPr sz="240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6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ctrTitle" idx="2"/>
          </p:nvPr>
        </p:nvSpPr>
        <p:spPr>
          <a:xfrm>
            <a:off x="1611039" y="2069809"/>
            <a:ext cx="1282251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Pengguna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1212359" y="2711618"/>
            <a:ext cx="2271000" cy="89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Admin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Teknisi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Guest</a:t>
            </a:r>
            <a:endParaRPr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5" name="Google Shape;275;p41"/>
          <p:cNvSpPr txBox="1">
            <a:spLocks noGrp="1"/>
          </p:cNvSpPr>
          <p:nvPr>
            <p:ph type="ctrTitle" idx="3"/>
          </p:nvPr>
        </p:nvSpPr>
        <p:spPr>
          <a:xfrm>
            <a:off x="3784928" y="1987324"/>
            <a:ext cx="176467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Bangun Sistem</a:t>
            </a: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ctrTitle" idx="5"/>
          </p:nvPr>
        </p:nvSpPr>
        <p:spPr>
          <a:xfrm>
            <a:off x="6707906" y="2055043"/>
            <a:ext cx="1611038" cy="420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Perancangan</a:t>
            </a:r>
            <a:endParaRPr/>
          </a:p>
        </p:txBody>
      </p:sp>
      <p:grpSp>
        <p:nvGrpSpPr>
          <p:cNvPr id="20" name="Google Shape;8392;p78">
            <a:extLst>
              <a:ext uri="{FF2B5EF4-FFF2-40B4-BE49-F238E27FC236}">
                <a16:creationId xmlns:a16="http://schemas.microsoft.com/office/drawing/2014/main" id="{38B867DC-5C70-4BDB-B840-0383C25AD826}"/>
              </a:ext>
            </a:extLst>
          </p:cNvPr>
          <p:cNvGrpSpPr/>
          <p:nvPr/>
        </p:nvGrpSpPr>
        <p:grpSpPr>
          <a:xfrm>
            <a:off x="1097147" y="2048472"/>
            <a:ext cx="409556" cy="407314"/>
            <a:chOff x="-5971525" y="3273750"/>
            <a:chExt cx="292250" cy="290650"/>
          </a:xfrm>
        </p:grpSpPr>
        <p:sp>
          <p:nvSpPr>
            <p:cNvPr id="21" name="Google Shape;8393;p78">
              <a:extLst>
                <a:ext uri="{FF2B5EF4-FFF2-40B4-BE49-F238E27FC236}">
                  <a16:creationId xmlns:a16="http://schemas.microsoft.com/office/drawing/2014/main" id="{EE12E6D9-882F-45FE-B74A-2EF4FBE512C0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8394;p78">
              <a:extLst>
                <a:ext uri="{FF2B5EF4-FFF2-40B4-BE49-F238E27FC236}">
                  <a16:creationId xmlns:a16="http://schemas.microsoft.com/office/drawing/2014/main" id="{67FFB08E-76B7-4666-BF06-9C000FBD9D0E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" name="Google Shape;8336;p78">
            <a:extLst>
              <a:ext uri="{FF2B5EF4-FFF2-40B4-BE49-F238E27FC236}">
                <a16:creationId xmlns:a16="http://schemas.microsoft.com/office/drawing/2014/main" id="{C7A06B37-FC58-4E58-936B-38E42544B1FE}"/>
              </a:ext>
            </a:extLst>
          </p:cNvPr>
          <p:cNvGrpSpPr/>
          <p:nvPr/>
        </p:nvGrpSpPr>
        <p:grpSpPr>
          <a:xfrm>
            <a:off x="3651782" y="2062425"/>
            <a:ext cx="421927" cy="370882"/>
            <a:chOff x="-3030525" y="3973150"/>
            <a:chExt cx="293025" cy="257575"/>
          </a:xfrm>
        </p:grpSpPr>
        <p:sp>
          <p:nvSpPr>
            <p:cNvPr id="24" name="Google Shape;8337;p78">
              <a:extLst>
                <a:ext uri="{FF2B5EF4-FFF2-40B4-BE49-F238E27FC236}">
                  <a16:creationId xmlns:a16="http://schemas.microsoft.com/office/drawing/2014/main" id="{46300945-C858-412E-9AAB-FDDB759F2D2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8338;p78">
              <a:extLst>
                <a:ext uri="{FF2B5EF4-FFF2-40B4-BE49-F238E27FC236}">
                  <a16:creationId xmlns:a16="http://schemas.microsoft.com/office/drawing/2014/main" id="{87457ADB-1159-4AFA-AFE0-04B5487A1FDB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" name="Google Shape;274;p41">
            <a:extLst>
              <a:ext uri="{FF2B5EF4-FFF2-40B4-BE49-F238E27FC236}">
                <a16:creationId xmlns:a16="http://schemas.microsoft.com/office/drawing/2014/main" id="{864B45C9-9B74-4F6B-B7DF-A7A6A24AB13A}"/>
              </a:ext>
            </a:extLst>
          </p:cNvPr>
          <p:cNvSpPr txBox="1">
            <a:spLocks/>
          </p:cNvSpPr>
          <p:nvPr/>
        </p:nvSpPr>
        <p:spPr>
          <a:xfrm>
            <a:off x="6097783" y="2559966"/>
            <a:ext cx="2746595" cy="119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Data Flow Diagram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Entity Relationship Diagram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Konseptual Basis Data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Struktur Tabel</a:t>
            </a:r>
          </a:p>
        </p:txBody>
      </p:sp>
      <p:grpSp>
        <p:nvGrpSpPr>
          <p:cNvPr id="34" name="Google Shape;6579;p74">
            <a:extLst>
              <a:ext uri="{FF2B5EF4-FFF2-40B4-BE49-F238E27FC236}">
                <a16:creationId xmlns:a16="http://schemas.microsoft.com/office/drawing/2014/main" id="{4D2373BE-D877-436C-AC1C-8D4760361BB9}"/>
              </a:ext>
            </a:extLst>
          </p:cNvPr>
          <p:cNvGrpSpPr/>
          <p:nvPr/>
        </p:nvGrpSpPr>
        <p:grpSpPr>
          <a:xfrm>
            <a:off x="6099965" y="2023174"/>
            <a:ext cx="466813" cy="465555"/>
            <a:chOff x="1310075" y="3253275"/>
            <a:chExt cx="296950" cy="296150"/>
          </a:xfrm>
        </p:grpSpPr>
        <p:sp>
          <p:nvSpPr>
            <p:cNvPr id="35" name="Google Shape;6580;p74">
              <a:extLst>
                <a:ext uri="{FF2B5EF4-FFF2-40B4-BE49-F238E27FC236}">
                  <a16:creationId xmlns:a16="http://schemas.microsoft.com/office/drawing/2014/main" id="{CD7872A6-78B4-4C12-A085-42E3209DE91C}"/>
                </a:ext>
              </a:extLst>
            </p:cNvPr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6581;p74">
              <a:extLst>
                <a:ext uri="{FF2B5EF4-FFF2-40B4-BE49-F238E27FC236}">
                  <a16:creationId xmlns:a16="http://schemas.microsoft.com/office/drawing/2014/main" id="{5D2F0299-415E-4FB5-AFC2-D7CFA114AD2E}"/>
                </a:ext>
              </a:extLst>
            </p:cNvPr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6582;p74">
              <a:extLst>
                <a:ext uri="{FF2B5EF4-FFF2-40B4-BE49-F238E27FC236}">
                  <a16:creationId xmlns:a16="http://schemas.microsoft.com/office/drawing/2014/main" id="{0362F93B-8E6B-4D67-8ACD-8838E140DED3}"/>
                </a:ext>
              </a:extLst>
            </p:cNvPr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Google Shape;274;p41">
            <a:extLst>
              <a:ext uri="{FF2B5EF4-FFF2-40B4-BE49-F238E27FC236}">
                <a16:creationId xmlns:a16="http://schemas.microsoft.com/office/drawing/2014/main" id="{CF20B33F-6AD2-4C01-8472-3993945DC41B}"/>
              </a:ext>
            </a:extLst>
          </p:cNvPr>
          <p:cNvSpPr txBox="1">
            <a:spLocks/>
          </p:cNvSpPr>
          <p:nvPr/>
        </p:nvSpPr>
        <p:spPr>
          <a:xfrm>
            <a:off x="3742628" y="2632023"/>
            <a:ext cx="2271000" cy="119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PHP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Javascript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Laravel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Vue 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671051" y="682525"/>
            <a:ext cx="4051331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400"/>
              <a:t>Ruang Lingkup Penelitian</a:t>
            </a:r>
            <a:endParaRPr sz="240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7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ctrTitle" idx="2"/>
          </p:nvPr>
        </p:nvSpPr>
        <p:spPr>
          <a:xfrm>
            <a:off x="1611039" y="2069809"/>
            <a:ext cx="1282251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Pengujian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CEFAE-24B2-4F9F-B668-3847CA0B01D3}"/>
              </a:ext>
            </a:extLst>
          </p:cNvPr>
          <p:cNvSpPr/>
          <p:nvPr/>
        </p:nvSpPr>
        <p:spPr>
          <a:xfrm>
            <a:off x="3170903" y="1673943"/>
            <a:ext cx="3392129" cy="2485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1241771" y="2571750"/>
            <a:ext cx="2270998" cy="4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Black Box Testing</a:t>
            </a:r>
            <a:endParaRPr sz="16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7" name="Google Shape;5876;p72">
            <a:extLst>
              <a:ext uri="{FF2B5EF4-FFF2-40B4-BE49-F238E27FC236}">
                <a16:creationId xmlns:a16="http://schemas.microsoft.com/office/drawing/2014/main" id="{1B522646-F4B6-430F-8D5E-E30466908084}"/>
              </a:ext>
            </a:extLst>
          </p:cNvPr>
          <p:cNvGrpSpPr/>
          <p:nvPr/>
        </p:nvGrpSpPr>
        <p:grpSpPr>
          <a:xfrm>
            <a:off x="1106606" y="2032313"/>
            <a:ext cx="453636" cy="450695"/>
            <a:chOff x="5049575" y="4993600"/>
            <a:chExt cx="482050" cy="478925"/>
          </a:xfrm>
        </p:grpSpPr>
        <p:sp>
          <p:nvSpPr>
            <p:cNvPr id="29" name="Google Shape;5877;p72">
              <a:extLst>
                <a:ext uri="{FF2B5EF4-FFF2-40B4-BE49-F238E27FC236}">
                  <a16:creationId xmlns:a16="http://schemas.microsoft.com/office/drawing/2014/main" id="{3C360400-2516-4337-B1CA-830EB4BAE634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878;p72">
              <a:extLst>
                <a:ext uri="{FF2B5EF4-FFF2-40B4-BE49-F238E27FC236}">
                  <a16:creationId xmlns:a16="http://schemas.microsoft.com/office/drawing/2014/main" id="{0EFC5E53-149E-4587-9A71-CE28196EC592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879;p72">
              <a:extLst>
                <a:ext uri="{FF2B5EF4-FFF2-40B4-BE49-F238E27FC236}">
                  <a16:creationId xmlns:a16="http://schemas.microsoft.com/office/drawing/2014/main" id="{BD3C327E-1126-4725-8E89-1CC63CB67BB9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880;p72">
              <a:extLst>
                <a:ext uri="{FF2B5EF4-FFF2-40B4-BE49-F238E27FC236}">
                  <a16:creationId xmlns:a16="http://schemas.microsoft.com/office/drawing/2014/main" id="{C682F3C0-439F-4457-953D-9399C2F7E0F6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97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"/>
          <p:cNvSpPr/>
          <p:nvPr/>
        </p:nvSpPr>
        <p:spPr>
          <a:xfrm>
            <a:off x="3635075" y="727050"/>
            <a:ext cx="2352600" cy="184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44" name="Google Shape;744;p54"/>
          <p:cNvSpPr/>
          <p:nvPr/>
        </p:nvSpPr>
        <p:spPr>
          <a:xfrm>
            <a:off x="6111750" y="727050"/>
            <a:ext cx="2352600" cy="184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999999"/>
              </a:solidFill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3635075" y="2701075"/>
            <a:ext cx="2352600" cy="184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46" name="Google Shape;746;p54"/>
          <p:cNvSpPr/>
          <p:nvPr/>
        </p:nvSpPr>
        <p:spPr>
          <a:xfrm>
            <a:off x="6111750" y="2701075"/>
            <a:ext cx="2352600" cy="184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47" name="Google Shape;747;p54"/>
          <p:cNvSpPr txBox="1"/>
          <p:nvPr/>
        </p:nvSpPr>
        <p:spPr>
          <a:xfrm>
            <a:off x="3711276" y="850621"/>
            <a:ext cx="2264100" cy="14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 Gede Dwi Ari Mahardiana, 2018</a:t>
            </a:r>
          </a:p>
          <a:p>
            <a:b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Sistem Informasi Penyewaan Alat – Alat Fotografi Berbasis Web</a:t>
            </a:r>
            <a:endParaRPr sz="1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1" name="Google Shape;751;p54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8</a:t>
            </a:fld>
            <a:endParaRPr/>
          </a:p>
        </p:txBody>
      </p:sp>
      <p:sp>
        <p:nvSpPr>
          <p:cNvPr id="752" name="Google Shape;752;p54"/>
          <p:cNvSpPr txBox="1">
            <a:spLocks noGrp="1"/>
          </p:cNvSpPr>
          <p:nvPr>
            <p:ph type="title"/>
          </p:nvPr>
        </p:nvSpPr>
        <p:spPr>
          <a:xfrm>
            <a:off x="810086" y="2432421"/>
            <a:ext cx="1892768" cy="1191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s" sz="2200"/>
              <a:t>State of The Art</a:t>
            </a:r>
            <a:endParaRPr sz="1000" b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" name="Google Shape;747;p54">
            <a:extLst>
              <a:ext uri="{FF2B5EF4-FFF2-40B4-BE49-F238E27FC236}">
                <a16:creationId xmlns:a16="http://schemas.microsoft.com/office/drawing/2014/main" id="{8638F41B-EE29-40DA-A30F-AB286202E54F}"/>
              </a:ext>
            </a:extLst>
          </p:cNvPr>
          <p:cNvSpPr txBox="1"/>
          <p:nvPr/>
        </p:nvSpPr>
        <p:spPr>
          <a:xfrm>
            <a:off x="6200250" y="850621"/>
            <a:ext cx="2348408" cy="14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Yasir Aminudin, 2020</a:t>
            </a:r>
          </a:p>
          <a:p>
            <a:b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Sistem Informasi Manajemen Pengelolaan Data Siswa Pada Uptd Blk Industri Dan Pariwisata Provinsi Bali Berbasis Web</a:t>
            </a:r>
            <a:endParaRPr sz="1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" name="Google Shape;747;p54">
            <a:extLst>
              <a:ext uri="{FF2B5EF4-FFF2-40B4-BE49-F238E27FC236}">
                <a16:creationId xmlns:a16="http://schemas.microsoft.com/office/drawing/2014/main" id="{18D02D8D-B304-435B-BADA-DAF7F052754A}"/>
              </a:ext>
            </a:extLst>
          </p:cNvPr>
          <p:cNvSpPr txBox="1"/>
          <p:nvPr/>
        </p:nvSpPr>
        <p:spPr>
          <a:xfrm>
            <a:off x="3711276" y="2848801"/>
            <a:ext cx="2264100" cy="14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Ida Ayu Tri Mahayani, 2020</a:t>
            </a:r>
          </a:p>
          <a:p>
            <a:b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Sistem Pengelolaan Data Transaksi Penjualan Pada Toko Bangunan UD. Mirah Berbasis Web Responsive</a:t>
            </a:r>
            <a:endParaRPr sz="1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747;p54">
            <a:extLst>
              <a:ext uri="{FF2B5EF4-FFF2-40B4-BE49-F238E27FC236}">
                <a16:creationId xmlns:a16="http://schemas.microsoft.com/office/drawing/2014/main" id="{ABF555BB-00A1-444B-BA5A-B0BB2A827D99}"/>
              </a:ext>
            </a:extLst>
          </p:cNvPr>
          <p:cNvSpPr txBox="1"/>
          <p:nvPr/>
        </p:nvSpPr>
        <p:spPr>
          <a:xfrm>
            <a:off x="6200251" y="2848801"/>
            <a:ext cx="2264100" cy="14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Pendi Mahendrata, 2019</a:t>
            </a:r>
          </a:p>
          <a:p>
            <a:br>
              <a:rPr lang="es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Sistem Informasi Pengelolaan Arsip Klien Pada PT. Guna Artha Kencana menggunakan Framework Laravel</a:t>
            </a:r>
            <a:endParaRPr sz="12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0"/>
          <p:cNvSpPr/>
          <p:nvPr/>
        </p:nvSpPr>
        <p:spPr>
          <a:xfrm>
            <a:off x="783525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9" name="Google Shape;879;p60"/>
          <p:cNvSpPr txBox="1"/>
          <p:nvPr/>
        </p:nvSpPr>
        <p:spPr>
          <a:xfrm>
            <a:off x="878458" y="152493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Pengumpulan</a:t>
            </a:r>
            <a:r>
              <a:rPr lang="es" sz="105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05" name="Google Shape;905;p60"/>
          <p:cNvCxnSpPr/>
          <p:nvPr/>
        </p:nvCxnSpPr>
        <p:spPr>
          <a:xfrm>
            <a:off x="1622107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9" name="Google Shape;909;p60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9</a:t>
            </a:fld>
            <a:endParaRPr/>
          </a:p>
        </p:txBody>
      </p:sp>
      <p:sp>
        <p:nvSpPr>
          <p:cNvPr id="910" name="Google Shape;910;p60"/>
          <p:cNvSpPr txBox="1">
            <a:spLocks noGrp="1"/>
          </p:cNvSpPr>
          <p:nvPr>
            <p:ph type="title"/>
          </p:nvPr>
        </p:nvSpPr>
        <p:spPr>
          <a:xfrm>
            <a:off x="783525" y="621501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s" sz="2000"/>
              <a:t>Metode Penelitian</a:t>
            </a:r>
            <a:endParaRPr/>
          </a:p>
        </p:txBody>
      </p:sp>
      <p:sp>
        <p:nvSpPr>
          <p:cNvPr id="52" name="Google Shape;868;p60">
            <a:extLst>
              <a:ext uri="{FF2B5EF4-FFF2-40B4-BE49-F238E27FC236}">
                <a16:creationId xmlns:a16="http://schemas.microsoft.com/office/drawing/2014/main" id="{C528AF65-0D9B-42F3-B58D-550E12A3E2A9}"/>
              </a:ext>
            </a:extLst>
          </p:cNvPr>
          <p:cNvSpPr/>
          <p:nvPr/>
        </p:nvSpPr>
        <p:spPr>
          <a:xfrm>
            <a:off x="3649626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Google Shape;879;p60">
            <a:extLst>
              <a:ext uri="{FF2B5EF4-FFF2-40B4-BE49-F238E27FC236}">
                <a16:creationId xmlns:a16="http://schemas.microsoft.com/office/drawing/2014/main" id="{EE367CBC-0A51-4D1D-946E-9C3BDB5D429A}"/>
              </a:ext>
            </a:extLst>
          </p:cNvPr>
          <p:cNvSpPr txBox="1"/>
          <p:nvPr/>
        </p:nvSpPr>
        <p:spPr>
          <a:xfrm>
            <a:off x="3744560" y="139462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Analisa Kebutuhan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4" name="Google Shape;905;p60">
            <a:extLst>
              <a:ext uri="{FF2B5EF4-FFF2-40B4-BE49-F238E27FC236}">
                <a16:creationId xmlns:a16="http://schemas.microsoft.com/office/drawing/2014/main" id="{13598245-49F9-443F-A491-33529BDB3F72}"/>
              </a:ext>
            </a:extLst>
          </p:cNvPr>
          <p:cNvCxnSpPr/>
          <p:nvPr/>
        </p:nvCxnSpPr>
        <p:spPr>
          <a:xfrm>
            <a:off x="4488209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868;p60">
            <a:extLst>
              <a:ext uri="{FF2B5EF4-FFF2-40B4-BE49-F238E27FC236}">
                <a16:creationId xmlns:a16="http://schemas.microsoft.com/office/drawing/2014/main" id="{61B8233D-26CF-4F14-8936-15FAD5807DA4}"/>
              </a:ext>
            </a:extLst>
          </p:cNvPr>
          <p:cNvSpPr/>
          <p:nvPr/>
        </p:nvSpPr>
        <p:spPr>
          <a:xfrm>
            <a:off x="6482848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879;p60">
            <a:extLst>
              <a:ext uri="{FF2B5EF4-FFF2-40B4-BE49-F238E27FC236}">
                <a16:creationId xmlns:a16="http://schemas.microsoft.com/office/drawing/2014/main" id="{9D414FBC-14EB-4B40-8C48-8ABB7B9B6413}"/>
              </a:ext>
            </a:extLst>
          </p:cNvPr>
          <p:cNvSpPr txBox="1"/>
          <p:nvPr/>
        </p:nvSpPr>
        <p:spPr>
          <a:xfrm>
            <a:off x="6569480" y="139462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Perancangan Desain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0" name="Google Shape;905;p60">
            <a:extLst>
              <a:ext uri="{FF2B5EF4-FFF2-40B4-BE49-F238E27FC236}">
                <a16:creationId xmlns:a16="http://schemas.microsoft.com/office/drawing/2014/main" id="{207F4555-DD35-4EA6-83F3-993D3F69E1C1}"/>
              </a:ext>
            </a:extLst>
          </p:cNvPr>
          <p:cNvCxnSpPr/>
          <p:nvPr/>
        </p:nvCxnSpPr>
        <p:spPr>
          <a:xfrm>
            <a:off x="7321430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868;p60">
            <a:extLst>
              <a:ext uri="{FF2B5EF4-FFF2-40B4-BE49-F238E27FC236}">
                <a16:creationId xmlns:a16="http://schemas.microsoft.com/office/drawing/2014/main" id="{1B280E62-B1AE-4E35-AA23-723CF0326153}"/>
              </a:ext>
            </a:extLst>
          </p:cNvPr>
          <p:cNvSpPr/>
          <p:nvPr/>
        </p:nvSpPr>
        <p:spPr>
          <a:xfrm>
            <a:off x="6482848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Google Shape;879;p60">
            <a:extLst>
              <a:ext uri="{FF2B5EF4-FFF2-40B4-BE49-F238E27FC236}">
                <a16:creationId xmlns:a16="http://schemas.microsoft.com/office/drawing/2014/main" id="{49A08A18-7D3C-484A-B8E9-ADB6C175CD2D}"/>
              </a:ext>
            </a:extLst>
          </p:cNvPr>
          <p:cNvSpPr txBox="1"/>
          <p:nvPr/>
        </p:nvSpPr>
        <p:spPr>
          <a:xfrm>
            <a:off x="6577781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Pembuatan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3" name="Google Shape;905;p60">
            <a:extLst>
              <a:ext uri="{FF2B5EF4-FFF2-40B4-BE49-F238E27FC236}">
                <a16:creationId xmlns:a16="http://schemas.microsoft.com/office/drawing/2014/main" id="{A496929F-C4E1-4FB8-B7EE-7241474D5204}"/>
              </a:ext>
            </a:extLst>
          </p:cNvPr>
          <p:cNvCxnSpPr/>
          <p:nvPr/>
        </p:nvCxnSpPr>
        <p:spPr>
          <a:xfrm>
            <a:off x="7321430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868;p60">
            <a:extLst>
              <a:ext uri="{FF2B5EF4-FFF2-40B4-BE49-F238E27FC236}">
                <a16:creationId xmlns:a16="http://schemas.microsoft.com/office/drawing/2014/main" id="{0FF2BD30-3156-4036-A39D-7D9BAF15D423}"/>
              </a:ext>
            </a:extLst>
          </p:cNvPr>
          <p:cNvSpPr/>
          <p:nvPr/>
        </p:nvSpPr>
        <p:spPr>
          <a:xfrm>
            <a:off x="3649626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" name="Google Shape;879;p60">
            <a:extLst>
              <a:ext uri="{FF2B5EF4-FFF2-40B4-BE49-F238E27FC236}">
                <a16:creationId xmlns:a16="http://schemas.microsoft.com/office/drawing/2014/main" id="{84F1F125-8150-44CA-9AE1-DF17E4DB763B}"/>
              </a:ext>
            </a:extLst>
          </p:cNvPr>
          <p:cNvSpPr txBox="1"/>
          <p:nvPr/>
        </p:nvSpPr>
        <p:spPr>
          <a:xfrm>
            <a:off x="3744560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Pengujian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" name="Google Shape;905;p60">
            <a:extLst>
              <a:ext uri="{FF2B5EF4-FFF2-40B4-BE49-F238E27FC236}">
                <a16:creationId xmlns:a16="http://schemas.microsoft.com/office/drawing/2014/main" id="{FD724E34-B03D-4458-A22B-A965F55FF8D0}"/>
              </a:ext>
            </a:extLst>
          </p:cNvPr>
          <p:cNvCxnSpPr/>
          <p:nvPr/>
        </p:nvCxnSpPr>
        <p:spPr>
          <a:xfrm>
            <a:off x="4488209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868;p60">
            <a:extLst>
              <a:ext uri="{FF2B5EF4-FFF2-40B4-BE49-F238E27FC236}">
                <a16:creationId xmlns:a16="http://schemas.microsoft.com/office/drawing/2014/main" id="{4B466075-E17E-4F67-8D77-41417C54EC3C}"/>
              </a:ext>
            </a:extLst>
          </p:cNvPr>
          <p:cNvSpPr/>
          <p:nvPr/>
        </p:nvSpPr>
        <p:spPr>
          <a:xfrm>
            <a:off x="783525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879;p60">
            <a:extLst>
              <a:ext uri="{FF2B5EF4-FFF2-40B4-BE49-F238E27FC236}">
                <a16:creationId xmlns:a16="http://schemas.microsoft.com/office/drawing/2014/main" id="{ABFF5FD8-AB5B-48A1-B2B4-6009EA38CE1D}"/>
              </a:ext>
            </a:extLst>
          </p:cNvPr>
          <p:cNvSpPr txBox="1"/>
          <p:nvPr/>
        </p:nvSpPr>
        <p:spPr>
          <a:xfrm>
            <a:off x="878458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Penulisan Laporan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" name="Google Shape;905;p60">
            <a:extLst>
              <a:ext uri="{FF2B5EF4-FFF2-40B4-BE49-F238E27FC236}">
                <a16:creationId xmlns:a16="http://schemas.microsoft.com/office/drawing/2014/main" id="{8FEC4E01-4482-485B-B607-2D76632FCB17}"/>
              </a:ext>
            </a:extLst>
          </p:cNvPr>
          <p:cNvCxnSpPr/>
          <p:nvPr/>
        </p:nvCxnSpPr>
        <p:spPr>
          <a:xfrm>
            <a:off x="1622107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973F7E3A-9E76-4E8A-869D-A8F7DDAA7A03}"/>
              </a:ext>
            </a:extLst>
          </p:cNvPr>
          <p:cNvSpPr/>
          <p:nvPr/>
        </p:nvSpPr>
        <p:spPr>
          <a:xfrm>
            <a:off x="2948531" y="1589922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89EB03B-2DF4-4F49-8F0F-D8511C99AD19}"/>
              </a:ext>
            </a:extLst>
          </p:cNvPr>
          <p:cNvSpPr/>
          <p:nvPr/>
        </p:nvSpPr>
        <p:spPr>
          <a:xfrm>
            <a:off x="5742671" y="1589922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4756734-242D-459A-93A1-1833DE313E70}"/>
              </a:ext>
            </a:extLst>
          </p:cNvPr>
          <p:cNvSpPr/>
          <p:nvPr/>
        </p:nvSpPr>
        <p:spPr>
          <a:xfrm rot="5400000">
            <a:off x="7185143" y="2674994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C4E0B5B-D06D-4AD7-841D-5F358E9FCC6D}"/>
              </a:ext>
            </a:extLst>
          </p:cNvPr>
          <p:cNvSpPr/>
          <p:nvPr/>
        </p:nvSpPr>
        <p:spPr>
          <a:xfrm rot="10800000">
            <a:off x="5738519" y="3696393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BC7C1EA4-07C0-4646-9F6A-08B6963B852E}"/>
              </a:ext>
            </a:extLst>
          </p:cNvPr>
          <p:cNvSpPr/>
          <p:nvPr/>
        </p:nvSpPr>
        <p:spPr>
          <a:xfrm rot="10800000">
            <a:off x="2948531" y="3658471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409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463</Words>
  <Application>Microsoft Office PowerPoint</Application>
  <PresentationFormat>On-screen Show (16:9)</PresentationFormat>
  <Paragraphs>199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Bodoni</vt:lpstr>
      <vt:lpstr>Arvo</vt:lpstr>
      <vt:lpstr>Ubuntu Light</vt:lpstr>
      <vt:lpstr>Wingdings</vt:lpstr>
      <vt:lpstr>Ubuntu</vt:lpstr>
      <vt:lpstr>Arial</vt:lpstr>
      <vt:lpstr>Minimal Charm</vt:lpstr>
      <vt:lpstr>Sistem Informasi Pengelolaan Jasa Perbaikan Alat Elektronik Pada Oneya Solutions Berbasis Website</vt:lpstr>
      <vt:lpstr>Latar Belakang</vt:lpstr>
      <vt:lpstr>Rumusan Masalah</vt:lpstr>
      <vt:lpstr>Tujuan Penelitian</vt:lpstr>
      <vt:lpstr>Manfaat Penelitian</vt:lpstr>
      <vt:lpstr>Ruang Lingkup Penelitian</vt:lpstr>
      <vt:lpstr>Ruang Lingkup Penelitian</vt:lpstr>
      <vt:lpstr>State of The Art</vt:lpstr>
      <vt:lpstr>Metode Penelitian</vt:lpstr>
      <vt:lpstr>Jadwal Kerja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Pengelolaan Jasa Perbaikan Alat Elektronik Pada Oneya Solutions Berbasis Website</dc:title>
  <cp:lastModifiedBy>Tidak Tau</cp:lastModifiedBy>
  <cp:revision>60</cp:revision>
  <dcterms:modified xsi:type="dcterms:W3CDTF">2021-01-13T02:35:46Z</dcterms:modified>
</cp:coreProperties>
</file>