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259" r:id="rId3"/>
    <p:sldId id="269" r:id="rId4"/>
    <p:sldId id="304" r:id="rId5"/>
    <p:sldId id="270" r:id="rId6"/>
    <p:sldId id="265" r:id="rId7"/>
    <p:sldId id="306" r:id="rId8"/>
    <p:sldId id="258" r:id="rId9"/>
    <p:sldId id="307" r:id="rId10"/>
    <p:sldId id="260" r:id="rId11"/>
    <p:sldId id="279" r:id="rId12"/>
    <p:sldId id="285" r:id="rId13"/>
  </p:sldIdLst>
  <p:sldSz cx="9144000" cy="5143500" type="screen16x9"/>
  <p:notesSz cx="6858000" cy="9144000"/>
  <p:embeddedFontLst>
    <p:embeddedFont>
      <p:font typeface="Arvo" panose="020B0604020202020204" charset="0"/>
      <p:regular r:id="rId15"/>
      <p:bold r:id="rId16"/>
      <p:italic r:id="rId17"/>
      <p:boldItalic r:id="rId18"/>
    </p:embeddedFont>
    <p:embeddedFont>
      <p:font typeface="Bodoni" panose="020B0604020202020204" charset="0"/>
      <p:regular r:id="rId19"/>
      <p:bold r:id="rId20"/>
      <p:italic r:id="rId21"/>
      <p:boldItalic r:id="rId22"/>
    </p:embeddedFont>
    <p:embeddedFont>
      <p:font typeface="Ubuntu" panose="020B0604020202020204" charset="0"/>
      <p:regular r:id="rId23"/>
      <p:bold r:id="rId24"/>
      <p:italic r:id="rId25"/>
      <p:boldItalic r:id="rId26"/>
    </p:embeddedFont>
    <p:embeddedFont>
      <p:font typeface="Ubuntu Ligh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orient="horz" pos="3053" userDrawn="1">
          <p15:clr>
            <a:srgbClr val="A4A3A4"/>
          </p15:clr>
        </p15:guide>
        <p15:guide id="3" orient="horz" pos="2871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6DEF49-B096-46BA-9C2A-80A56DB3B503}">
  <a:tblStyle styleId="{946DEF49-B096-46BA-9C2A-80A56DB3B5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1A63A1E-55E2-41CA-9B8D-4CB20E0CAE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42eb61d9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42eb61d9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442eb61d9d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442eb61d9d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42eb61d9d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42eb61d9d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42eb61d9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42eb61d9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42eb61d9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42eb61d9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994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42eb61d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42eb61d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42eb61d9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42eb61d9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750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442eb61d9d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442eb61d9d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750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42eb61d9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42eb61d9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42eb61d9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42eb61d9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425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 and subtitle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3224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2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9054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 1">
  <p:cSld name="Title &amp; 2 columns slide 1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12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ctrTitle" idx="2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ubTitle" idx="3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3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BIG_NUMBER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1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">
  <p:cSld name="CUSTOM_7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7" name="Google Shape;167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8" name="Google Shape;168;p25"/>
          <p:cNvSpPr/>
          <p:nvPr/>
        </p:nvSpPr>
        <p:spPr>
          <a:xfrm>
            <a:off x="1430400" y="1371451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frame  1">
  <p:cSld name="BLANK_1_1_1_1">
    <p:bg>
      <p:bgPr>
        <a:solidFill>
          <a:schemeClr val="accen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8" name="Google Shape;178;p2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>
              <a:solidFill>
                <a:schemeClr val="lt1"/>
              </a:solidFill>
            </a:endParaRPr>
          </a:p>
        </p:txBody>
      </p:sp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783525" y="621501"/>
            <a:ext cx="7618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 &amp; 3 columns slide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2"/>
          </p:nvPr>
        </p:nvSpPr>
        <p:spPr>
          <a:xfrm>
            <a:off x="1105351" y="2062426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3"/>
          </p:nvPr>
        </p:nvSpPr>
        <p:spPr>
          <a:xfrm>
            <a:off x="3515251" y="2062426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4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5"/>
          </p:nvPr>
        </p:nvSpPr>
        <p:spPr>
          <a:xfrm>
            <a:off x="5925151" y="2062426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2301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61" r:id="rId3"/>
    <p:sldLayoutId id="2147483662" r:id="rId4"/>
    <p:sldLayoutId id="2147483664" r:id="rId5"/>
    <p:sldLayoutId id="2147483665" r:id="rId6"/>
    <p:sldLayoutId id="2147483671" r:id="rId7"/>
    <p:sldLayoutId id="2147483673" r:id="rId8"/>
    <p:sldLayoutId id="2147483677" r:id="rId9"/>
    <p:sldLayoutId id="2147483678" r:id="rId10"/>
    <p:sldLayoutId id="2147483679" r:id="rId11"/>
    <p:sldLayoutId id="214748368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ctrTitle"/>
          </p:nvPr>
        </p:nvSpPr>
        <p:spPr>
          <a:xfrm>
            <a:off x="1231792" y="1737163"/>
            <a:ext cx="7443858" cy="1295504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s" sz="2400"/>
              <a:t>Sistem Informasi Pengelolaan Jasa Perbaikan Alat Elektronik Pada Oneya Solutions Berbasis Website</a:t>
            </a:r>
            <a:endParaRPr sz="2400" i="1"/>
          </a:p>
        </p:txBody>
      </p:sp>
      <p:sp>
        <p:nvSpPr>
          <p:cNvPr id="194" name="Google Shape;194;p32"/>
          <p:cNvSpPr txBox="1"/>
          <p:nvPr/>
        </p:nvSpPr>
        <p:spPr>
          <a:xfrm>
            <a:off x="4517683" y="3972597"/>
            <a:ext cx="4447897" cy="995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lnSpc>
                <a:spcPct val="115000"/>
              </a:lnSpc>
            </a:pPr>
            <a:r>
              <a:rPr lang="es" sz="16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I Putu Yosua Yerikho</a:t>
            </a:r>
          </a:p>
          <a:p>
            <a:pPr algn="r">
              <a:lnSpc>
                <a:spcPct val="115000"/>
              </a:lnSpc>
            </a:pPr>
            <a:r>
              <a:rPr lang="es" sz="16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170030021</a:t>
            </a:r>
          </a:p>
          <a:p>
            <a:pPr algn="r">
              <a:lnSpc>
                <a:spcPct val="115000"/>
              </a:lnSpc>
            </a:pPr>
            <a:r>
              <a:rPr lang="es" sz="16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Sistem Informasi</a:t>
            </a:r>
            <a:endParaRPr sz="16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>
            <a:spLocks noGrp="1"/>
          </p:cNvSpPr>
          <p:nvPr>
            <p:ph type="subTitle" idx="1"/>
          </p:nvPr>
        </p:nvSpPr>
        <p:spPr>
          <a:xfrm>
            <a:off x="2322712" y="1909614"/>
            <a:ext cx="4498576" cy="601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0"/>
              <a:t>DEMO PROGRAM</a:t>
            </a:r>
            <a:endParaRPr sz="3600" i="0"/>
          </a:p>
        </p:txBody>
      </p:sp>
      <p:sp>
        <p:nvSpPr>
          <p:cNvPr id="231" name="Google Shape;23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sp>
        <p:nvSpPr>
          <p:cNvPr id="773" name="Google Shape;773;p55"/>
          <p:cNvSpPr txBox="1">
            <a:spLocks noGrp="1"/>
          </p:cNvSpPr>
          <p:nvPr>
            <p:ph type="ctrTitle"/>
          </p:nvPr>
        </p:nvSpPr>
        <p:spPr>
          <a:xfrm>
            <a:off x="705173" y="623646"/>
            <a:ext cx="1906291" cy="4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Kesimpulan</a:t>
            </a:r>
            <a:endParaRPr sz="2400"/>
          </a:p>
        </p:txBody>
      </p:sp>
      <p:sp>
        <p:nvSpPr>
          <p:cNvPr id="774" name="Google Shape;774;p55"/>
          <p:cNvSpPr txBox="1">
            <a:spLocks noGrp="1"/>
          </p:cNvSpPr>
          <p:nvPr>
            <p:ph type="subTitle" idx="1"/>
          </p:nvPr>
        </p:nvSpPr>
        <p:spPr>
          <a:xfrm>
            <a:off x="705173" y="1090575"/>
            <a:ext cx="3575782" cy="3712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buSzPct val="100000"/>
              <a:buFont typeface="+mj-lt"/>
              <a:buAutoNum type="arabicPeriod"/>
            </a:pPr>
            <a:r>
              <a:rPr lang="id-ID" sz="1300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Telah dihasilkan sebuah </a:t>
            </a:r>
            <a:r>
              <a:rPr lang="en-US" sz="1300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Sistem Informasi Pengelolaan Jasa Perbaikan Alat Elektronik Berbasis </a:t>
            </a:r>
            <a:r>
              <a:rPr lang="en-US" sz="1300" i="1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Website</a:t>
            </a:r>
            <a:r>
              <a:rPr lang="en-US" sz="1300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pada Oneya Solutions.</a:t>
            </a:r>
          </a:p>
          <a:p>
            <a:pPr marL="342900" lvl="0" indent="-342900" algn="l">
              <a:buSzPct val="100000"/>
              <a:buFont typeface="+mj-lt"/>
              <a:buAutoNum type="arabicPeriod"/>
            </a:pPr>
            <a:endParaRPr lang="en-US" sz="1300">
              <a:effectLst/>
              <a:latin typeface="Ubuntu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buSzPct val="100000"/>
              <a:buFont typeface="+mj-lt"/>
              <a:buAutoNum type="arabicPeriod"/>
            </a:pPr>
            <a:r>
              <a:rPr lang="en-US" sz="1300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Terdapat fitur–fitur pada sistem ini yang digunakan untuk mengelola data </a:t>
            </a:r>
            <a:r>
              <a:rPr lang="en-US" sz="1300" i="1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00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data </a:t>
            </a:r>
            <a:r>
              <a:rPr lang="en-US" sz="1300" i="1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en-US" sz="1300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data teknisi, data pelanggan, data jasa, data saran, serta data komplain.</a:t>
            </a:r>
          </a:p>
          <a:p>
            <a:pPr marL="342900" lvl="0" indent="-342900" algn="l">
              <a:buSzPct val="100000"/>
              <a:buFont typeface="+mj-lt"/>
              <a:buAutoNum type="arabicPeriod"/>
            </a:pPr>
            <a:endParaRPr lang="en-US" sz="1300">
              <a:effectLst/>
              <a:latin typeface="Ubuntu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buSzPct val="100000"/>
              <a:buFont typeface="+mj-lt"/>
              <a:buAutoNum type="arabicPeriod"/>
            </a:pPr>
            <a:r>
              <a:rPr lang="en-US" sz="1300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Terdapat grafik pendapatan, serta dapat mencetak laporan keuangan bulanan.</a:t>
            </a:r>
          </a:p>
          <a:p>
            <a:pPr marL="342900" lvl="0" indent="-342900" algn="l">
              <a:buSzPct val="100000"/>
              <a:buFont typeface="+mj-lt"/>
              <a:buAutoNum type="arabicPeriod"/>
            </a:pPr>
            <a:endParaRPr lang="en-US" sz="1300">
              <a:effectLst/>
              <a:latin typeface="Ubuntu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buSzPct val="100000"/>
              <a:buFont typeface="+mj-lt"/>
              <a:buAutoNum type="arabicPeriod"/>
            </a:pPr>
            <a:r>
              <a:rPr lang="en-US" sz="1300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Telah dilakukan pengujian dengan metode </a:t>
            </a:r>
            <a:r>
              <a:rPr lang="en-US" sz="1300" i="1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Black box testing</a:t>
            </a:r>
            <a:r>
              <a:rPr lang="en-US" sz="1300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0" name="Google Shape;773;p55">
            <a:extLst>
              <a:ext uri="{FF2B5EF4-FFF2-40B4-BE49-F238E27FC236}">
                <a16:creationId xmlns:a16="http://schemas.microsoft.com/office/drawing/2014/main" id="{7F02A001-DB38-48F6-B75F-1CD0CFC5DBFD}"/>
              </a:ext>
            </a:extLst>
          </p:cNvPr>
          <p:cNvSpPr txBox="1">
            <a:spLocks/>
          </p:cNvSpPr>
          <p:nvPr/>
        </p:nvSpPr>
        <p:spPr>
          <a:xfrm>
            <a:off x="4626247" y="623646"/>
            <a:ext cx="1906291" cy="4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-US" sz="2400"/>
              <a:t>Saran</a:t>
            </a:r>
          </a:p>
        </p:txBody>
      </p:sp>
      <p:sp>
        <p:nvSpPr>
          <p:cNvPr id="31" name="Google Shape;774;p55">
            <a:extLst>
              <a:ext uri="{FF2B5EF4-FFF2-40B4-BE49-F238E27FC236}">
                <a16:creationId xmlns:a16="http://schemas.microsoft.com/office/drawing/2014/main" id="{40314494-12FE-4627-9B5B-FDEFA6A136F3}"/>
              </a:ext>
            </a:extLst>
          </p:cNvPr>
          <p:cNvSpPr txBox="1">
            <a:spLocks/>
          </p:cNvSpPr>
          <p:nvPr/>
        </p:nvSpPr>
        <p:spPr>
          <a:xfrm>
            <a:off x="5119608" y="1090574"/>
            <a:ext cx="3575782" cy="371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342900" lvl="0" indent="-342900" algn="l">
              <a:buFont typeface="+mj-lt"/>
              <a:buAutoNum type="arabicPeriod"/>
            </a:pPr>
            <a:r>
              <a:rPr lang="en-US" sz="1300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Ditambahkan fitur pembayaran</a:t>
            </a:r>
          </a:p>
          <a:p>
            <a:pPr marL="342900" lvl="0" indent="-342900" algn="l">
              <a:buFont typeface="+mj-lt"/>
              <a:buAutoNum type="arabicPeriod"/>
            </a:pPr>
            <a:endParaRPr lang="en-US" sz="1300">
              <a:effectLst/>
              <a:latin typeface="Ubuntu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id-ID" sz="1300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Dapat dilakukan pengujian </a:t>
            </a:r>
            <a:r>
              <a:rPr lang="en-US" sz="1300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id-ID" sz="1300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metode </a:t>
            </a:r>
            <a:r>
              <a:rPr lang="id-ID" sz="1300" i="1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White</a:t>
            </a:r>
            <a:r>
              <a:rPr lang="en-ID" sz="1300" i="1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B</a:t>
            </a:r>
            <a:r>
              <a:rPr lang="id-ID" sz="1300" i="1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ox Testing </a:t>
            </a:r>
            <a:r>
              <a:rPr lang="en-ID" sz="1300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untuk menguji </a:t>
            </a:r>
            <a:r>
              <a:rPr lang="en-ID" sz="1300" i="1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source code </a:t>
            </a:r>
            <a:r>
              <a:rPr lang="en-ID" sz="1300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maupun alur percabangannya apakah sudah sesuai dan benar</a:t>
            </a:r>
            <a:r>
              <a:rPr lang="id-ID" sz="1300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300">
              <a:effectLst/>
              <a:latin typeface="Ubuntu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</a:pPr>
            <a:endParaRPr lang="en-US" sz="1300">
              <a:effectLst/>
              <a:latin typeface="Ubuntu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en-US" sz="1300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Ditambahkan fitur agar pelanggan dapat melakukan komplain lebih dari 1 (satu) kali.</a:t>
            </a:r>
          </a:p>
          <a:p>
            <a:pPr marL="342900" lvl="0" indent="-342900" algn="l">
              <a:buFont typeface="+mj-lt"/>
              <a:buAutoNum type="arabicPeriod"/>
            </a:pPr>
            <a:endParaRPr lang="en-US" sz="1300">
              <a:effectLst/>
              <a:latin typeface="Ubuntu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en-US" sz="1300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Ditambahkan fitur notifikasi jika status </a:t>
            </a:r>
            <a:r>
              <a:rPr lang="en-US" sz="1300" i="1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en-US" sz="1300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berubah.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1"/>
          <p:cNvSpPr/>
          <p:nvPr/>
        </p:nvSpPr>
        <p:spPr>
          <a:xfrm>
            <a:off x="676300" y="321201"/>
            <a:ext cx="78489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16" name="Google Shape;916;p61"/>
          <p:cNvSpPr/>
          <p:nvPr/>
        </p:nvSpPr>
        <p:spPr>
          <a:xfrm>
            <a:off x="676300" y="321201"/>
            <a:ext cx="20292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19" name="Google Shape;919;p61"/>
          <p:cNvSpPr txBox="1">
            <a:spLocks noGrp="1"/>
          </p:cNvSpPr>
          <p:nvPr>
            <p:ph type="sldNum" idx="4294967295"/>
          </p:nvPr>
        </p:nvSpPr>
        <p:spPr>
          <a:xfrm>
            <a:off x="85486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s">
                <a:solidFill>
                  <a:srgbClr val="CCCCCC"/>
                </a:solidFill>
              </a:rPr>
              <a:pPr/>
              <a:t>12</a:t>
            </a:fld>
            <a:endParaRPr>
              <a:solidFill>
                <a:srgbClr val="CCCCCC"/>
              </a:solidFill>
            </a:endParaRPr>
          </a:p>
        </p:txBody>
      </p:sp>
      <p:sp>
        <p:nvSpPr>
          <p:cNvPr id="920" name="Google Shape;920;p61"/>
          <p:cNvSpPr txBox="1">
            <a:spLocks noGrp="1"/>
          </p:cNvSpPr>
          <p:nvPr>
            <p:ph type="ctrTitle"/>
          </p:nvPr>
        </p:nvSpPr>
        <p:spPr>
          <a:xfrm>
            <a:off x="2674505" y="2045426"/>
            <a:ext cx="3852489" cy="999049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buSzPts val="1100"/>
            </a:pPr>
            <a:r>
              <a:rPr lang="es">
                <a:solidFill>
                  <a:schemeClr val="bg1"/>
                </a:solidFill>
              </a:rPr>
              <a:t>Terimakasih!</a:t>
            </a:r>
            <a:endParaRPr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>
            <a:off x="2675900" y="1220011"/>
            <a:ext cx="3926100" cy="772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s" sz="3600">
                <a:solidFill>
                  <a:schemeClr val="dk2"/>
                </a:solidFill>
              </a:rPr>
              <a:t>Latar Belakang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1430400" y="1371451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59C9D3-9546-494D-8390-3B353BF2D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401" y="2417208"/>
            <a:ext cx="1512129" cy="151212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124FA978-A4CB-4AD0-B703-49150D74B853}"/>
              </a:ext>
            </a:extLst>
          </p:cNvPr>
          <p:cNvSpPr/>
          <p:nvPr/>
        </p:nvSpPr>
        <p:spPr>
          <a:xfrm>
            <a:off x="3111911" y="2966794"/>
            <a:ext cx="641555" cy="412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08FB76-47C0-4844-8D7B-FE9937463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465" y="2164325"/>
            <a:ext cx="1512128" cy="151298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784CAE6-966F-40B5-895D-8423C5C1117A}"/>
              </a:ext>
            </a:extLst>
          </p:cNvPr>
          <p:cNvSpPr/>
          <p:nvPr/>
        </p:nvSpPr>
        <p:spPr>
          <a:xfrm>
            <a:off x="5203724" y="2966793"/>
            <a:ext cx="641555" cy="412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EDE41D-A7C0-4385-8B3F-DA518DB5B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358" y="2289054"/>
            <a:ext cx="1512986" cy="15129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>
            <a:spLocks noGrp="1"/>
          </p:cNvSpPr>
          <p:nvPr>
            <p:ph type="title"/>
          </p:nvPr>
        </p:nvSpPr>
        <p:spPr>
          <a:xfrm>
            <a:off x="914128" y="881476"/>
            <a:ext cx="457413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s" sz="4000"/>
              <a:t>Rumusan Masalah</a:t>
            </a:r>
            <a:endParaRPr sz="4000"/>
          </a:p>
        </p:txBody>
      </p:sp>
      <p:sp>
        <p:nvSpPr>
          <p:cNvPr id="308" name="Google Shape;308;p45"/>
          <p:cNvSpPr txBox="1">
            <a:spLocks noGrp="1"/>
          </p:cNvSpPr>
          <p:nvPr>
            <p:ph type="sldNum" idx="12"/>
          </p:nvPr>
        </p:nvSpPr>
        <p:spPr>
          <a:xfrm>
            <a:off x="85486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s">
                <a:solidFill>
                  <a:srgbClr val="CCCCCC"/>
                </a:solidFill>
              </a:rPr>
              <a:pPr/>
              <a:t>3</a:t>
            </a:fld>
            <a:endParaRPr>
              <a:solidFill>
                <a:srgbClr val="CCCCCC"/>
              </a:solidFill>
            </a:endParaRPr>
          </a:p>
        </p:txBody>
      </p:sp>
      <p:sp>
        <p:nvSpPr>
          <p:cNvPr id="309" name="Google Shape;309;p45"/>
          <p:cNvSpPr txBox="1">
            <a:spLocks noGrp="1"/>
          </p:cNvSpPr>
          <p:nvPr>
            <p:ph type="subTitle" idx="1"/>
          </p:nvPr>
        </p:nvSpPr>
        <p:spPr>
          <a:xfrm>
            <a:off x="996373" y="1907428"/>
            <a:ext cx="7017637" cy="1618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sz="1800"/>
              <a:t>Rumusan masalah berdasarkan latar belakang yang telah dijabarkan adalah bagaimana merancang dan membangun sebuah sistem informasi pengelolaan jasa perbaikan alat elektronik berbasis web pada Oneya Solutions ?</a:t>
            </a:r>
            <a:endParaRPr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0C2713-B428-4527-8830-D868F35CEB0D}"/>
              </a:ext>
            </a:extLst>
          </p:cNvPr>
          <p:cNvSpPr/>
          <p:nvPr/>
        </p:nvSpPr>
        <p:spPr>
          <a:xfrm>
            <a:off x="1085865" y="1526176"/>
            <a:ext cx="2631209" cy="45719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oogle Shape;5751;p72">
            <a:extLst>
              <a:ext uri="{FF2B5EF4-FFF2-40B4-BE49-F238E27FC236}">
                <a16:creationId xmlns:a16="http://schemas.microsoft.com/office/drawing/2014/main" id="{AF5DB0FE-71EF-4C08-BA2D-5B8405C8630B}"/>
              </a:ext>
            </a:extLst>
          </p:cNvPr>
          <p:cNvGrpSpPr/>
          <p:nvPr/>
        </p:nvGrpSpPr>
        <p:grpSpPr>
          <a:xfrm>
            <a:off x="8050025" y="4015097"/>
            <a:ext cx="346347" cy="339623"/>
            <a:chOff x="1490050" y="3805975"/>
            <a:chExt cx="491900" cy="482350"/>
          </a:xfrm>
          <a:solidFill>
            <a:schemeClr val="lt1"/>
          </a:solidFill>
        </p:grpSpPr>
        <p:sp>
          <p:nvSpPr>
            <p:cNvPr id="7" name="Google Shape;5752;p72">
              <a:extLst>
                <a:ext uri="{FF2B5EF4-FFF2-40B4-BE49-F238E27FC236}">
                  <a16:creationId xmlns:a16="http://schemas.microsoft.com/office/drawing/2014/main" id="{584CF016-0801-4AA2-95D9-85ECE0188DCD}"/>
                </a:ext>
              </a:extLst>
            </p:cNvPr>
            <p:cNvSpPr/>
            <p:nvPr/>
          </p:nvSpPr>
          <p:spPr>
            <a:xfrm>
              <a:off x="1541775" y="3877050"/>
              <a:ext cx="302500" cy="277225"/>
            </a:xfrm>
            <a:custGeom>
              <a:avLst/>
              <a:gdLst/>
              <a:ahLst/>
              <a:cxnLst/>
              <a:rect l="l" t="t" r="r" b="b"/>
              <a:pathLst>
                <a:path w="12100" h="11089" extrusionOk="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Google Shape;5753;p72">
              <a:extLst>
                <a:ext uri="{FF2B5EF4-FFF2-40B4-BE49-F238E27FC236}">
                  <a16:creationId xmlns:a16="http://schemas.microsoft.com/office/drawing/2014/main" id="{2EF09EA9-DC54-47FC-A443-DDF909C9CA96}"/>
                </a:ext>
              </a:extLst>
            </p:cNvPr>
            <p:cNvSpPr/>
            <p:nvPr/>
          </p:nvSpPr>
          <p:spPr>
            <a:xfrm>
              <a:off x="1824450" y="3805975"/>
              <a:ext cx="157500" cy="150525"/>
            </a:xfrm>
            <a:custGeom>
              <a:avLst/>
              <a:gdLst/>
              <a:ahLst/>
              <a:cxnLst/>
              <a:rect l="l" t="t" r="r" b="b"/>
              <a:pathLst>
                <a:path w="6300" h="6021" extrusionOk="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" name="Google Shape;5754;p72">
              <a:extLst>
                <a:ext uri="{FF2B5EF4-FFF2-40B4-BE49-F238E27FC236}">
                  <a16:creationId xmlns:a16="http://schemas.microsoft.com/office/drawing/2014/main" id="{6A4DA8B2-3223-43B4-B55D-C9B75CDBD315}"/>
                </a:ext>
              </a:extLst>
            </p:cNvPr>
            <p:cNvSpPr/>
            <p:nvPr/>
          </p:nvSpPr>
          <p:spPr>
            <a:xfrm>
              <a:off x="1626675" y="3936600"/>
              <a:ext cx="277225" cy="302600"/>
            </a:xfrm>
            <a:custGeom>
              <a:avLst/>
              <a:gdLst/>
              <a:ahLst/>
              <a:cxnLst/>
              <a:rect l="l" t="t" r="r" b="b"/>
              <a:pathLst>
                <a:path w="11089" h="12104" extrusionOk="0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" name="Google Shape;5755;p72">
              <a:extLst>
                <a:ext uri="{FF2B5EF4-FFF2-40B4-BE49-F238E27FC236}">
                  <a16:creationId xmlns:a16="http://schemas.microsoft.com/office/drawing/2014/main" id="{6189C817-BFCF-4BD5-AD2C-BF35E000424C}"/>
                </a:ext>
              </a:extLst>
            </p:cNvPr>
            <p:cNvSpPr/>
            <p:nvPr/>
          </p:nvSpPr>
          <p:spPr>
            <a:xfrm>
              <a:off x="1490050" y="4166500"/>
              <a:ext cx="129950" cy="121825"/>
            </a:xfrm>
            <a:custGeom>
              <a:avLst/>
              <a:gdLst/>
              <a:ahLst/>
              <a:cxnLst/>
              <a:rect l="l" t="t" r="r" b="b"/>
              <a:pathLst>
                <a:path w="5198" h="4873" extrusionOk="0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>
            <a:spLocks noGrp="1"/>
          </p:cNvSpPr>
          <p:nvPr>
            <p:ph type="title"/>
          </p:nvPr>
        </p:nvSpPr>
        <p:spPr>
          <a:xfrm>
            <a:off x="914128" y="881476"/>
            <a:ext cx="457413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rgbClr val="000000"/>
              </a:buClr>
              <a:buSzPts val="1100"/>
            </a:pPr>
            <a:r>
              <a:rPr lang="es" sz="4000"/>
              <a:t>Tujuan Penelitian</a:t>
            </a:r>
            <a:endParaRPr sz="4000"/>
          </a:p>
        </p:txBody>
      </p:sp>
      <p:sp>
        <p:nvSpPr>
          <p:cNvPr id="308" name="Google Shape;308;p45"/>
          <p:cNvSpPr txBox="1">
            <a:spLocks noGrp="1"/>
          </p:cNvSpPr>
          <p:nvPr>
            <p:ph type="sldNum" idx="12"/>
          </p:nvPr>
        </p:nvSpPr>
        <p:spPr>
          <a:xfrm>
            <a:off x="85486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s">
                <a:solidFill>
                  <a:srgbClr val="CCCCCC"/>
                </a:solidFill>
              </a:rPr>
              <a:pPr/>
              <a:t>4</a:t>
            </a:fld>
            <a:endParaRPr>
              <a:solidFill>
                <a:srgbClr val="CCCCCC"/>
              </a:solidFill>
            </a:endParaRPr>
          </a:p>
        </p:txBody>
      </p:sp>
      <p:sp>
        <p:nvSpPr>
          <p:cNvPr id="309" name="Google Shape;309;p45"/>
          <p:cNvSpPr txBox="1">
            <a:spLocks noGrp="1"/>
          </p:cNvSpPr>
          <p:nvPr>
            <p:ph type="subTitle" idx="1"/>
          </p:nvPr>
        </p:nvSpPr>
        <p:spPr>
          <a:xfrm>
            <a:off x="996373" y="1907428"/>
            <a:ext cx="7017637" cy="1058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sv-SE" sz="1800"/>
              <a:t>Tujuan penelitian adalah untuk merancang dan membangun sistem informasi pengelolaan jasa perbaikan alat elektronik berbasis web pada Oneya Solutions. 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0C2713-B428-4527-8830-D868F35CEB0D}"/>
              </a:ext>
            </a:extLst>
          </p:cNvPr>
          <p:cNvSpPr/>
          <p:nvPr/>
        </p:nvSpPr>
        <p:spPr>
          <a:xfrm>
            <a:off x="1085865" y="1526176"/>
            <a:ext cx="2631209" cy="45719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oogle Shape;6257;p74">
            <a:extLst>
              <a:ext uri="{FF2B5EF4-FFF2-40B4-BE49-F238E27FC236}">
                <a16:creationId xmlns:a16="http://schemas.microsoft.com/office/drawing/2014/main" id="{B69960D5-F511-4710-8B67-99DFAF804301}"/>
              </a:ext>
            </a:extLst>
          </p:cNvPr>
          <p:cNvGrpSpPr/>
          <p:nvPr/>
        </p:nvGrpSpPr>
        <p:grpSpPr>
          <a:xfrm>
            <a:off x="715219" y="4004550"/>
            <a:ext cx="370645" cy="368042"/>
            <a:chOff x="-63250675" y="3744075"/>
            <a:chExt cx="320350" cy="318100"/>
          </a:xfrm>
          <a:solidFill>
            <a:schemeClr val="lt1"/>
          </a:solidFill>
        </p:grpSpPr>
        <p:sp>
          <p:nvSpPr>
            <p:cNvPr id="7" name="Google Shape;6258;p74">
              <a:extLst>
                <a:ext uri="{FF2B5EF4-FFF2-40B4-BE49-F238E27FC236}">
                  <a16:creationId xmlns:a16="http://schemas.microsoft.com/office/drawing/2014/main" id="{622E3984-5B1D-468F-ADB7-C35AF7B7B83D}"/>
                </a:ext>
              </a:extLst>
            </p:cNvPr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" name="Google Shape;6259;p74">
              <a:extLst>
                <a:ext uri="{FF2B5EF4-FFF2-40B4-BE49-F238E27FC236}">
                  <a16:creationId xmlns:a16="http://schemas.microsoft.com/office/drawing/2014/main" id="{ADFA3DB6-EDF4-427A-9E1B-1A91C903A7DC}"/>
                </a:ext>
              </a:extLst>
            </p:cNvPr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Google Shape;6260;p74">
              <a:extLst>
                <a:ext uri="{FF2B5EF4-FFF2-40B4-BE49-F238E27FC236}">
                  <a16:creationId xmlns:a16="http://schemas.microsoft.com/office/drawing/2014/main" id="{24DFD878-3C72-4FE4-BFF6-EE2B9BA8D6F5}"/>
                </a:ext>
              </a:extLst>
            </p:cNvPr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243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sz="2400"/>
              <a:t>Manfaat Penelitian</a:t>
            </a:r>
            <a:endParaRPr sz="2400"/>
          </a:p>
        </p:txBody>
      </p:sp>
      <p:sp>
        <p:nvSpPr>
          <p:cNvPr id="315" name="Google Shape;315;p46"/>
          <p:cNvSpPr txBox="1">
            <a:spLocks noGrp="1"/>
          </p:cNvSpPr>
          <p:nvPr>
            <p:ph type="sldNum" idx="12"/>
          </p:nvPr>
        </p:nvSpPr>
        <p:spPr>
          <a:xfrm>
            <a:off x="85486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fld id="{00000000-1234-1234-1234-123412341234}" type="slidenum">
              <a:rPr lang="es"/>
              <a:pPr>
                <a:buSzPts val="1100"/>
              </a:pPr>
              <a:t>5</a:t>
            </a:fld>
            <a:endParaRPr/>
          </a:p>
        </p:txBody>
      </p:sp>
      <p:sp>
        <p:nvSpPr>
          <p:cNvPr id="317" name="Google Shape;317;p46"/>
          <p:cNvSpPr txBox="1"/>
          <p:nvPr/>
        </p:nvSpPr>
        <p:spPr>
          <a:xfrm>
            <a:off x="880198" y="1268015"/>
            <a:ext cx="7383604" cy="29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896" indent="-342896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" sz="1300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Memudahkan Admin dalam mencatat pesanan yang diminta oleh pelanggan secara efektif dan efisien yang dapat dilakukan kapan saja dan darimana saja. </a:t>
            </a:r>
          </a:p>
          <a:p>
            <a:pPr marL="342896" indent="-342896">
              <a:buClr>
                <a:schemeClr val="dk1"/>
              </a:buClr>
              <a:buSzPts val="1100"/>
              <a:buFont typeface="+mj-lt"/>
              <a:buAutoNum type="arabicPeriod"/>
            </a:pPr>
            <a:endParaRPr lang="es" sz="1300"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896" indent="-342896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" sz="1300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Memudahkan teknisi dalam mengambil pesanan yang sesuai dengan keahlian yang dimiliki serta merubah status perbaikan yang dikerjakan.</a:t>
            </a:r>
          </a:p>
          <a:p>
            <a:pPr marL="342896" indent="-342896">
              <a:buClr>
                <a:schemeClr val="dk1"/>
              </a:buClr>
              <a:buSzPts val="1100"/>
              <a:buFont typeface="+mj-lt"/>
              <a:buAutoNum type="arabicPeriod"/>
            </a:pPr>
            <a:endParaRPr lang="es" sz="1300"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896" indent="-342896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" sz="1300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Membantu dalam memberikan informasi kepada pelanggan dalam melihat status service dari perangkatnya dengan cara memasukkan id yang diberikan saat mengirimkan formulir service.</a:t>
            </a:r>
          </a:p>
          <a:p>
            <a:pPr marL="342896" indent="-342896">
              <a:buClr>
                <a:schemeClr val="dk1"/>
              </a:buClr>
              <a:buSzPts val="1100"/>
              <a:buFont typeface="+mj-lt"/>
              <a:buAutoNum type="arabicPeriod"/>
            </a:pPr>
            <a:endParaRPr lang="es" sz="1300"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896" indent="-342896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" sz="1300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Membantu pelanggan dalam mengirimkan saran dan komplain atas kinerja yang telah dilakukan Oneya Solutions.</a:t>
            </a:r>
          </a:p>
          <a:p>
            <a:pPr marL="342896" indent="-342896">
              <a:buClr>
                <a:schemeClr val="dk1"/>
              </a:buClr>
              <a:buSzPts val="1100"/>
              <a:buFont typeface="+mj-lt"/>
              <a:buAutoNum type="arabicPeriod"/>
            </a:pPr>
            <a:endParaRPr lang="es" sz="1300"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896" indent="-342896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" sz="1300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Membantu Admin memantau kinerja atas teknisinya berdasarkan saran dan komplain dari pelanggan sehingga meningkatkan kualitas pelayanan Oneya Solutions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>
            <a:spLocks noGrp="1"/>
          </p:cNvSpPr>
          <p:nvPr>
            <p:ph type="title"/>
          </p:nvPr>
        </p:nvSpPr>
        <p:spPr>
          <a:xfrm>
            <a:off x="671051" y="682525"/>
            <a:ext cx="4051331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400"/>
              <a:t>Ruang Lingkup Penelitian</a:t>
            </a:r>
            <a:endParaRPr sz="2400"/>
          </a:p>
        </p:txBody>
      </p:sp>
      <p:cxnSp>
        <p:nvCxnSpPr>
          <p:cNvPr id="270" name="Google Shape;270;p41"/>
          <p:cNvCxnSpPr/>
          <p:nvPr/>
        </p:nvCxnSpPr>
        <p:spPr>
          <a:xfrm>
            <a:off x="3406450" y="1515860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41"/>
          <p:cNvCxnSpPr/>
          <p:nvPr/>
        </p:nvCxnSpPr>
        <p:spPr>
          <a:xfrm>
            <a:off x="5737375" y="1515860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2" name="Google Shape;272;p41"/>
          <p:cNvSpPr txBox="1">
            <a:spLocks noGrp="1"/>
          </p:cNvSpPr>
          <p:nvPr>
            <p:ph type="sldNum" idx="12"/>
          </p:nvPr>
        </p:nvSpPr>
        <p:spPr>
          <a:xfrm>
            <a:off x="85486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fld id="{00000000-1234-1234-1234-123412341234}" type="slidenum">
              <a:rPr lang="es"/>
              <a:pPr>
                <a:buSzPts val="1100"/>
              </a:pPr>
              <a:t>6</a:t>
            </a:fld>
            <a:endParaRPr/>
          </a:p>
        </p:txBody>
      </p:sp>
      <p:sp>
        <p:nvSpPr>
          <p:cNvPr id="273" name="Google Shape;273;p41"/>
          <p:cNvSpPr txBox="1">
            <a:spLocks noGrp="1"/>
          </p:cNvSpPr>
          <p:nvPr>
            <p:ph type="ctrTitle" idx="2"/>
          </p:nvPr>
        </p:nvSpPr>
        <p:spPr>
          <a:xfrm>
            <a:off x="1611039" y="1658844"/>
            <a:ext cx="1282251" cy="41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/>
              <a:t>Pengguna</a:t>
            </a:r>
            <a:endParaRPr/>
          </a:p>
        </p:txBody>
      </p:sp>
      <p:sp>
        <p:nvSpPr>
          <p:cNvPr id="274" name="Google Shape;274;p41"/>
          <p:cNvSpPr txBox="1">
            <a:spLocks noGrp="1"/>
          </p:cNvSpPr>
          <p:nvPr>
            <p:ph type="subTitle" idx="1"/>
          </p:nvPr>
        </p:nvSpPr>
        <p:spPr>
          <a:xfrm>
            <a:off x="1212359" y="2300653"/>
            <a:ext cx="2271000" cy="895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s" sz="1600">
                <a:solidFill>
                  <a:schemeClr val="bg2">
                    <a:lumMod val="75000"/>
                  </a:schemeClr>
                </a:solidFill>
              </a:rPr>
              <a:t>Admin</a:t>
            </a:r>
          </a:p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s" sz="1600">
                <a:solidFill>
                  <a:schemeClr val="bg2">
                    <a:lumMod val="75000"/>
                  </a:schemeClr>
                </a:solidFill>
              </a:rPr>
              <a:t>Teknisi</a:t>
            </a:r>
          </a:p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s" sz="1600">
                <a:solidFill>
                  <a:schemeClr val="bg2">
                    <a:lumMod val="75000"/>
                  </a:schemeClr>
                </a:solidFill>
              </a:rPr>
              <a:t>Guest</a:t>
            </a:r>
            <a:endParaRPr sz="16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5" name="Google Shape;275;p41"/>
          <p:cNvSpPr txBox="1">
            <a:spLocks noGrp="1"/>
          </p:cNvSpPr>
          <p:nvPr>
            <p:ph type="ctrTitle" idx="3"/>
          </p:nvPr>
        </p:nvSpPr>
        <p:spPr>
          <a:xfrm>
            <a:off x="3784928" y="1576359"/>
            <a:ext cx="1764672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/>
              <a:t>Bangun Sistem</a:t>
            </a:r>
            <a:endParaRPr/>
          </a:p>
        </p:txBody>
      </p:sp>
      <p:sp>
        <p:nvSpPr>
          <p:cNvPr id="277" name="Google Shape;277;p41"/>
          <p:cNvSpPr txBox="1">
            <a:spLocks noGrp="1"/>
          </p:cNvSpPr>
          <p:nvPr>
            <p:ph type="ctrTitle" idx="5"/>
          </p:nvPr>
        </p:nvSpPr>
        <p:spPr>
          <a:xfrm>
            <a:off x="6707906" y="1644078"/>
            <a:ext cx="1611038" cy="4205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/>
              <a:t>Perancangan</a:t>
            </a:r>
            <a:endParaRPr/>
          </a:p>
        </p:txBody>
      </p:sp>
      <p:grpSp>
        <p:nvGrpSpPr>
          <p:cNvPr id="20" name="Google Shape;8392;p78">
            <a:extLst>
              <a:ext uri="{FF2B5EF4-FFF2-40B4-BE49-F238E27FC236}">
                <a16:creationId xmlns:a16="http://schemas.microsoft.com/office/drawing/2014/main" id="{38B867DC-5C70-4BDB-B840-0383C25AD826}"/>
              </a:ext>
            </a:extLst>
          </p:cNvPr>
          <p:cNvGrpSpPr/>
          <p:nvPr/>
        </p:nvGrpSpPr>
        <p:grpSpPr>
          <a:xfrm>
            <a:off x="1097147" y="1637507"/>
            <a:ext cx="409556" cy="407314"/>
            <a:chOff x="-5971525" y="3273750"/>
            <a:chExt cx="292250" cy="290650"/>
          </a:xfrm>
        </p:grpSpPr>
        <p:sp>
          <p:nvSpPr>
            <p:cNvPr id="21" name="Google Shape;8393;p78">
              <a:extLst>
                <a:ext uri="{FF2B5EF4-FFF2-40B4-BE49-F238E27FC236}">
                  <a16:creationId xmlns:a16="http://schemas.microsoft.com/office/drawing/2014/main" id="{EE12E6D9-882F-45FE-B74A-2EF4FBE512C0}"/>
                </a:ext>
              </a:extLst>
            </p:cNvPr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Google Shape;8394;p78">
              <a:extLst>
                <a:ext uri="{FF2B5EF4-FFF2-40B4-BE49-F238E27FC236}">
                  <a16:creationId xmlns:a16="http://schemas.microsoft.com/office/drawing/2014/main" id="{67FFB08E-76B7-4666-BF06-9C000FBD9D0E}"/>
                </a:ext>
              </a:extLst>
            </p:cNvPr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3" name="Google Shape;8336;p78">
            <a:extLst>
              <a:ext uri="{FF2B5EF4-FFF2-40B4-BE49-F238E27FC236}">
                <a16:creationId xmlns:a16="http://schemas.microsoft.com/office/drawing/2014/main" id="{C7A06B37-FC58-4E58-936B-38E42544B1FE}"/>
              </a:ext>
            </a:extLst>
          </p:cNvPr>
          <p:cNvGrpSpPr/>
          <p:nvPr/>
        </p:nvGrpSpPr>
        <p:grpSpPr>
          <a:xfrm>
            <a:off x="3651782" y="1651460"/>
            <a:ext cx="421927" cy="370882"/>
            <a:chOff x="-3030525" y="3973150"/>
            <a:chExt cx="293025" cy="257575"/>
          </a:xfrm>
        </p:grpSpPr>
        <p:sp>
          <p:nvSpPr>
            <p:cNvPr id="24" name="Google Shape;8337;p78">
              <a:extLst>
                <a:ext uri="{FF2B5EF4-FFF2-40B4-BE49-F238E27FC236}">
                  <a16:creationId xmlns:a16="http://schemas.microsoft.com/office/drawing/2014/main" id="{46300945-C858-412E-9AAB-FDDB759F2D20}"/>
                </a:ext>
              </a:extLst>
            </p:cNvPr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8338;p78">
              <a:extLst>
                <a:ext uri="{FF2B5EF4-FFF2-40B4-BE49-F238E27FC236}">
                  <a16:creationId xmlns:a16="http://schemas.microsoft.com/office/drawing/2014/main" id="{87457ADB-1159-4AFA-AFE0-04B5487A1FDB}"/>
                </a:ext>
              </a:extLst>
            </p:cNvPr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gdLst/>
              <a:ahLst/>
              <a:cxn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8" name="Google Shape;274;p41">
            <a:extLst>
              <a:ext uri="{FF2B5EF4-FFF2-40B4-BE49-F238E27FC236}">
                <a16:creationId xmlns:a16="http://schemas.microsoft.com/office/drawing/2014/main" id="{864B45C9-9B74-4F6B-B7DF-A7A6A24AB13A}"/>
              </a:ext>
            </a:extLst>
          </p:cNvPr>
          <p:cNvSpPr txBox="1">
            <a:spLocks/>
          </p:cNvSpPr>
          <p:nvPr/>
        </p:nvSpPr>
        <p:spPr>
          <a:xfrm>
            <a:off x="6097783" y="2149001"/>
            <a:ext cx="2746595" cy="119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Data Flow Diagram</a:t>
            </a:r>
          </a:p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Entity Relationship Diagram</a:t>
            </a:r>
          </a:p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Konseptual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Basis Data</a:t>
            </a:r>
          </a:p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Struktur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Tabel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34" name="Google Shape;6579;p74">
            <a:extLst>
              <a:ext uri="{FF2B5EF4-FFF2-40B4-BE49-F238E27FC236}">
                <a16:creationId xmlns:a16="http://schemas.microsoft.com/office/drawing/2014/main" id="{4D2373BE-D877-436C-AC1C-8D4760361BB9}"/>
              </a:ext>
            </a:extLst>
          </p:cNvPr>
          <p:cNvGrpSpPr/>
          <p:nvPr/>
        </p:nvGrpSpPr>
        <p:grpSpPr>
          <a:xfrm>
            <a:off x="6099965" y="1612209"/>
            <a:ext cx="466813" cy="465555"/>
            <a:chOff x="1310075" y="3253275"/>
            <a:chExt cx="296950" cy="296150"/>
          </a:xfrm>
        </p:grpSpPr>
        <p:sp>
          <p:nvSpPr>
            <p:cNvPr id="35" name="Google Shape;6580;p74">
              <a:extLst>
                <a:ext uri="{FF2B5EF4-FFF2-40B4-BE49-F238E27FC236}">
                  <a16:creationId xmlns:a16="http://schemas.microsoft.com/office/drawing/2014/main" id="{CD7872A6-78B4-4C12-A085-42E3209DE91C}"/>
                </a:ext>
              </a:extLst>
            </p:cNvPr>
            <p:cNvSpPr/>
            <p:nvPr/>
          </p:nvSpPr>
          <p:spPr>
            <a:xfrm>
              <a:off x="1423475" y="33596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" name="Google Shape;6581;p74">
              <a:extLst>
                <a:ext uri="{FF2B5EF4-FFF2-40B4-BE49-F238E27FC236}">
                  <a16:creationId xmlns:a16="http://schemas.microsoft.com/office/drawing/2014/main" id="{5D2F0299-415E-4FB5-AFC2-D7CFA114AD2E}"/>
                </a:ext>
              </a:extLst>
            </p:cNvPr>
            <p:cNvSpPr/>
            <p:nvPr/>
          </p:nvSpPr>
          <p:spPr>
            <a:xfrm>
              <a:off x="1310075" y="3253275"/>
              <a:ext cx="296950" cy="296150"/>
            </a:xfrm>
            <a:custGeom>
              <a:avLst/>
              <a:gdLst/>
              <a:ahLst/>
              <a:cxnLst/>
              <a:rect l="l" t="t" r="r" b="b"/>
              <a:pathLst>
                <a:path w="11878" h="11846" extrusionOk="0">
                  <a:moveTo>
                    <a:pt x="5923" y="2111"/>
                  </a:moveTo>
                  <a:cubicBezTo>
                    <a:pt x="8003" y="2111"/>
                    <a:pt x="9735" y="3812"/>
                    <a:pt x="9735" y="5923"/>
                  </a:cubicBezTo>
                  <a:cubicBezTo>
                    <a:pt x="9735" y="8034"/>
                    <a:pt x="8034" y="9767"/>
                    <a:pt x="5923" y="9767"/>
                  </a:cubicBezTo>
                  <a:cubicBezTo>
                    <a:pt x="3844" y="9767"/>
                    <a:pt x="2080" y="8065"/>
                    <a:pt x="2080" y="5923"/>
                  </a:cubicBezTo>
                  <a:cubicBezTo>
                    <a:pt x="2111" y="3844"/>
                    <a:pt x="3844" y="2111"/>
                    <a:pt x="5923" y="2111"/>
                  </a:cubicBezTo>
                  <a:close/>
                  <a:moveTo>
                    <a:pt x="5262" y="0"/>
                  </a:moveTo>
                  <a:cubicBezTo>
                    <a:pt x="5104" y="0"/>
                    <a:pt x="4947" y="95"/>
                    <a:pt x="4884" y="252"/>
                  </a:cubicBezTo>
                  <a:lnTo>
                    <a:pt x="4726" y="1166"/>
                  </a:lnTo>
                  <a:cubicBezTo>
                    <a:pt x="4253" y="1292"/>
                    <a:pt x="3844" y="1481"/>
                    <a:pt x="3434" y="1733"/>
                  </a:cubicBezTo>
                  <a:lnTo>
                    <a:pt x="2678" y="1197"/>
                  </a:lnTo>
                  <a:cubicBezTo>
                    <a:pt x="2641" y="1160"/>
                    <a:pt x="2584" y="1142"/>
                    <a:pt x="2523" y="1142"/>
                  </a:cubicBezTo>
                  <a:cubicBezTo>
                    <a:pt x="2429" y="1142"/>
                    <a:pt x="2326" y="1184"/>
                    <a:pt x="2269" y="1260"/>
                  </a:cubicBezTo>
                  <a:lnTo>
                    <a:pt x="1260" y="2237"/>
                  </a:lnTo>
                  <a:cubicBezTo>
                    <a:pt x="1166" y="2363"/>
                    <a:pt x="1166" y="2552"/>
                    <a:pt x="1229" y="2678"/>
                  </a:cubicBezTo>
                  <a:lnTo>
                    <a:pt x="1733" y="3403"/>
                  </a:lnTo>
                  <a:cubicBezTo>
                    <a:pt x="1512" y="3812"/>
                    <a:pt x="1323" y="4253"/>
                    <a:pt x="1197" y="4726"/>
                  </a:cubicBezTo>
                  <a:lnTo>
                    <a:pt x="284" y="4883"/>
                  </a:lnTo>
                  <a:cubicBezTo>
                    <a:pt x="126" y="4915"/>
                    <a:pt x="0" y="5041"/>
                    <a:pt x="0" y="5230"/>
                  </a:cubicBezTo>
                  <a:lnTo>
                    <a:pt x="0" y="6616"/>
                  </a:lnTo>
                  <a:cubicBezTo>
                    <a:pt x="0" y="6805"/>
                    <a:pt x="126" y="6963"/>
                    <a:pt x="284" y="6963"/>
                  </a:cubicBezTo>
                  <a:lnTo>
                    <a:pt x="1197" y="7120"/>
                  </a:lnTo>
                  <a:cubicBezTo>
                    <a:pt x="1292" y="7593"/>
                    <a:pt x="1512" y="8002"/>
                    <a:pt x="1733" y="8412"/>
                  </a:cubicBezTo>
                  <a:lnTo>
                    <a:pt x="1229" y="9168"/>
                  </a:lnTo>
                  <a:cubicBezTo>
                    <a:pt x="1103" y="9263"/>
                    <a:pt x="1166" y="9483"/>
                    <a:pt x="1260" y="9578"/>
                  </a:cubicBezTo>
                  <a:lnTo>
                    <a:pt x="2269" y="10586"/>
                  </a:lnTo>
                  <a:cubicBezTo>
                    <a:pt x="2321" y="10638"/>
                    <a:pt x="2411" y="10661"/>
                    <a:pt x="2497" y="10661"/>
                  </a:cubicBezTo>
                  <a:cubicBezTo>
                    <a:pt x="2568" y="10661"/>
                    <a:pt x="2636" y="10646"/>
                    <a:pt x="2678" y="10617"/>
                  </a:cubicBezTo>
                  <a:lnTo>
                    <a:pt x="3434" y="10113"/>
                  </a:lnTo>
                  <a:cubicBezTo>
                    <a:pt x="3844" y="10334"/>
                    <a:pt x="4253" y="10554"/>
                    <a:pt x="4726" y="10649"/>
                  </a:cubicBezTo>
                  <a:lnTo>
                    <a:pt x="4884" y="11562"/>
                  </a:lnTo>
                  <a:cubicBezTo>
                    <a:pt x="4947" y="11720"/>
                    <a:pt x="5041" y="11846"/>
                    <a:pt x="5262" y="11846"/>
                  </a:cubicBezTo>
                  <a:lnTo>
                    <a:pt x="6616" y="11846"/>
                  </a:lnTo>
                  <a:cubicBezTo>
                    <a:pt x="6774" y="11846"/>
                    <a:pt x="6931" y="11720"/>
                    <a:pt x="6994" y="11562"/>
                  </a:cubicBezTo>
                  <a:lnTo>
                    <a:pt x="7152" y="10649"/>
                  </a:lnTo>
                  <a:cubicBezTo>
                    <a:pt x="7624" y="10523"/>
                    <a:pt x="8034" y="10334"/>
                    <a:pt x="8444" y="10113"/>
                  </a:cubicBezTo>
                  <a:lnTo>
                    <a:pt x="9200" y="10617"/>
                  </a:lnTo>
                  <a:cubicBezTo>
                    <a:pt x="9242" y="10646"/>
                    <a:pt x="9310" y="10661"/>
                    <a:pt x="9381" y="10661"/>
                  </a:cubicBezTo>
                  <a:cubicBezTo>
                    <a:pt x="9467" y="10661"/>
                    <a:pt x="9557" y="10638"/>
                    <a:pt x="9609" y="10586"/>
                  </a:cubicBezTo>
                  <a:lnTo>
                    <a:pt x="10617" y="9578"/>
                  </a:lnTo>
                  <a:cubicBezTo>
                    <a:pt x="10712" y="9483"/>
                    <a:pt x="10712" y="9263"/>
                    <a:pt x="10649" y="9168"/>
                  </a:cubicBezTo>
                  <a:lnTo>
                    <a:pt x="10145" y="8412"/>
                  </a:lnTo>
                  <a:cubicBezTo>
                    <a:pt x="10365" y="8002"/>
                    <a:pt x="10554" y="7593"/>
                    <a:pt x="10680" y="7120"/>
                  </a:cubicBezTo>
                  <a:lnTo>
                    <a:pt x="11594" y="6963"/>
                  </a:lnTo>
                  <a:cubicBezTo>
                    <a:pt x="11752" y="6900"/>
                    <a:pt x="11878" y="6805"/>
                    <a:pt x="11878" y="6616"/>
                  </a:cubicBezTo>
                  <a:lnTo>
                    <a:pt x="11878" y="5230"/>
                  </a:lnTo>
                  <a:cubicBezTo>
                    <a:pt x="11878" y="5072"/>
                    <a:pt x="11752" y="4915"/>
                    <a:pt x="11594" y="4883"/>
                  </a:cubicBezTo>
                  <a:lnTo>
                    <a:pt x="10680" y="4726"/>
                  </a:lnTo>
                  <a:cubicBezTo>
                    <a:pt x="10554" y="4253"/>
                    <a:pt x="10365" y="3812"/>
                    <a:pt x="10145" y="3403"/>
                  </a:cubicBezTo>
                  <a:lnTo>
                    <a:pt x="10649" y="2678"/>
                  </a:lnTo>
                  <a:cubicBezTo>
                    <a:pt x="10775" y="2552"/>
                    <a:pt x="10712" y="2363"/>
                    <a:pt x="10617" y="2237"/>
                  </a:cubicBezTo>
                  <a:lnTo>
                    <a:pt x="9609" y="1260"/>
                  </a:lnTo>
                  <a:cubicBezTo>
                    <a:pt x="9554" y="1187"/>
                    <a:pt x="9455" y="1156"/>
                    <a:pt x="9364" y="1156"/>
                  </a:cubicBezTo>
                  <a:cubicBezTo>
                    <a:pt x="9300" y="1156"/>
                    <a:pt x="9239" y="1171"/>
                    <a:pt x="9200" y="1197"/>
                  </a:cubicBezTo>
                  <a:lnTo>
                    <a:pt x="8444" y="1733"/>
                  </a:lnTo>
                  <a:cubicBezTo>
                    <a:pt x="8034" y="1481"/>
                    <a:pt x="7624" y="1292"/>
                    <a:pt x="7152" y="1166"/>
                  </a:cubicBezTo>
                  <a:lnTo>
                    <a:pt x="6994" y="252"/>
                  </a:lnTo>
                  <a:cubicBezTo>
                    <a:pt x="6931" y="95"/>
                    <a:pt x="6837" y="0"/>
                    <a:pt x="661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" name="Google Shape;6582;p74">
              <a:extLst>
                <a:ext uri="{FF2B5EF4-FFF2-40B4-BE49-F238E27FC236}">
                  <a16:creationId xmlns:a16="http://schemas.microsoft.com/office/drawing/2014/main" id="{0362F93B-8E6B-4D67-8ACD-8838E140DED3}"/>
                </a:ext>
              </a:extLst>
            </p:cNvPr>
            <p:cNvSpPr/>
            <p:nvPr/>
          </p:nvSpPr>
          <p:spPr>
            <a:xfrm>
              <a:off x="1399850" y="3426550"/>
              <a:ext cx="116600" cy="52800"/>
            </a:xfrm>
            <a:custGeom>
              <a:avLst/>
              <a:gdLst/>
              <a:ahLst/>
              <a:cxnLst/>
              <a:rect l="l" t="t" r="r" b="b"/>
              <a:pathLst>
                <a:path w="4664" h="2112" extrusionOk="0">
                  <a:moveTo>
                    <a:pt x="725" y="0"/>
                  </a:moveTo>
                  <a:cubicBezTo>
                    <a:pt x="410" y="252"/>
                    <a:pt x="127" y="662"/>
                    <a:pt x="1" y="1103"/>
                  </a:cubicBezTo>
                  <a:cubicBezTo>
                    <a:pt x="599" y="1733"/>
                    <a:pt x="1387" y="2111"/>
                    <a:pt x="2332" y="2111"/>
                  </a:cubicBezTo>
                  <a:cubicBezTo>
                    <a:pt x="3246" y="2111"/>
                    <a:pt x="4065" y="1733"/>
                    <a:pt x="4664" y="1103"/>
                  </a:cubicBezTo>
                  <a:cubicBezTo>
                    <a:pt x="4538" y="662"/>
                    <a:pt x="4254" y="252"/>
                    <a:pt x="3939" y="0"/>
                  </a:cubicBezTo>
                  <a:cubicBezTo>
                    <a:pt x="3561" y="473"/>
                    <a:pt x="2994" y="788"/>
                    <a:pt x="2332" y="788"/>
                  </a:cubicBezTo>
                  <a:cubicBezTo>
                    <a:pt x="1702" y="788"/>
                    <a:pt x="1103" y="473"/>
                    <a:pt x="72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8" name="Google Shape;274;p41">
            <a:extLst>
              <a:ext uri="{FF2B5EF4-FFF2-40B4-BE49-F238E27FC236}">
                <a16:creationId xmlns:a16="http://schemas.microsoft.com/office/drawing/2014/main" id="{CF20B33F-6AD2-4C01-8472-3993945DC41B}"/>
              </a:ext>
            </a:extLst>
          </p:cNvPr>
          <p:cNvSpPr txBox="1">
            <a:spLocks/>
          </p:cNvSpPr>
          <p:nvPr/>
        </p:nvSpPr>
        <p:spPr>
          <a:xfrm>
            <a:off x="3742628" y="2221058"/>
            <a:ext cx="2271000" cy="119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</a:rPr>
              <a:t>PHP</a:t>
            </a:r>
          </a:p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</a:rPr>
              <a:t>Javascript</a:t>
            </a:r>
          </a:p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</a:rPr>
              <a:t>Laravel</a:t>
            </a:r>
          </a:p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</a:rPr>
              <a:t>Vue JS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8908" y="3585681"/>
            <a:ext cx="6926185" cy="924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Google Shape;273;p41"/>
          <p:cNvSpPr txBox="1">
            <a:spLocks/>
          </p:cNvSpPr>
          <p:nvPr/>
        </p:nvSpPr>
        <p:spPr>
          <a:xfrm>
            <a:off x="3067755" y="3880566"/>
            <a:ext cx="1282251" cy="4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-US" dirty="0" err="1"/>
              <a:t>Pengujian</a:t>
            </a:r>
            <a:endParaRPr lang="en-US" dirty="0"/>
          </a:p>
        </p:txBody>
      </p:sp>
      <p:sp>
        <p:nvSpPr>
          <p:cNvPr id="40" name="Google Shape;274;p41"/>
          <p:cNvSpPr txBox="1">
            <a:spLocks noGrp="1"/>
          </p:cNvSpPr>
          <p:nvPr>
            <p:ph type="subTitle" idx="1"/>
          </p:nvPr>
        </p:nvSpPr>
        <p:spPr>
          <a:xfrm>
            <a:off x="4536856" y="3857310"/>
            <a:ext cx="2270998" cy="4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s" sz="1600" dirty="0">
                <a:solidFill>
                  <a:schemeClr val="bg2">
                    <a:lumMod val="75000"/>
                  </a:schemeClr>
                </a:solidFill>
              </a:rPr>
              <a:t>Black Box Testing</a:t>
            </a:r>
            <a:endParaRPr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41" name="Google Shape;5876;p72">
            <a:extLst>
              <a:ext uri="{FF2B5EF4-FFF2-40B4-BE49-F238E27FC236}">
                <a16:creationId xmlns:a16="http://schemas.microsoft.com/office/drawing/2014/main" id="{1B522646-F4B6-430F-8D5E-E30466908084}"/>
              </a:ext>
            </a:extLst>
          </p:cNvPr>
          <p:cNvGrpSpPr/>
          <p:nvPr/>
        </p:nvGrpSpPr>
        <p:grpSpPr>
          <a:xfrm>
            <a:off x="2563322" y="3843070"/>
            <a:ext cx="453636" cy="450695"/>
            <a:chOff x="5049575" y="4993600"/>
            <a:chExt cx="482050" cy="478925"/>
          </a:xfrm>
        </p:grpSpPr>
        <p:sp>
          <p:nvSpPr>
            <p:cNvPr id="42" name="Google Shape;5877;p72">
              <a:extLst>
                <a:ext uri="{FF2B5EF4-FFF2-40B4-BE49-F238E27FC236}">
                  <a16:creationId xmlns:a16="http://schemas.microsoft.com/office/drawing/2014/main" id="{3C360400-2516-4337-B1CA-830EB4BAE634}"/>
                </a:ext>
              </a:extLst>
            </p:cNvPr>
            <p:cNvSpPr/>
            <p:nvPr/>
          </p:nvSpPr>
          <p:spPr>
            <a:xfrm>
              <a:off x="5063200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5878;p72">
              <a:extLst>
                <a:ext uri="{FF2B5EF4-FFF2-40B4-BE49-F238E27FC236}">
                  <a16:creationId xmlns:a16="http://schemas.microsoft.com/office/drawing/2014/main" id="{0EFC5E53-149E-4587-9A71-CE28196EC592}"/>
                </a:ext>
              </a:extLst>
            </p:cNvPr>
            <p:cNvSpPr/>
            <p:nvPr/>
          </p:nvSpPr>
          <p:spPr>
            <a:xfrm>
              <a:off x="5299425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7" y="2202"/>
                  </a:lnTo>
                  <a:lnTo>
                    <a:pt x="4837" y="4680"/>
                  </a:lnTo>
                  <a:cubicBezTo>
                    <a:pt x="4837" y="4993"/>
                    <a:pt x="4584" y="5246"/>
                    <a:pt x="4271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1" y="4593"/>
                  </a:lnTo>
                  <a:lnTo>
                    <a:pt x="1" y="13566"/>
                  </a:lnTo>
                  <a:cubicBezTo>
                    <a:pt x="13" y="13560"/>
                    <a:pt x="25" y="13557"/>
                    <a:pt x="37" y="13551"/>
                  </a:cubicBezTo>
                  <a:lnTo>
                    <a:pt x="8553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5879;p72">
              <a:extLst>
                <a:ext uri="{FF2B5EF4-FFF2-40B4-BE49-F238E27FC236}">
                  <a16:creationId xmlns:a16="http://schemas.microsoft.com/office/drawing/2014/main" id="{BD3C327E-1126-4725-8E89-1CC63CB67BB9}"/>
                </a:ext>
              </a:extLst>
            </p:cNvPr>
            <p:cNvSpPr/>
            <p:nvPr/>
          </p:nvSpPr>
          <p:spPr>
            <a:xfrm>
              <a:off x="5184475" y="4993600"/>
              <a:ext cx="334125" cy="168525"/>
            </a:xfrm>
            <a:custGeom>
              <a:avLst/>
              <a:gdLst/>
              <a:ahLst/>
              <a:cxnLst/>
              <a:rect l="l" t="t" r="r" b="b"/>
              <a:pathLst>
                <a:path w="13365" h="6741" extrusionOk="0">
                  <a:moveTo>
                    <a:pt x="4040" y="0"/>
                  </a:moveTo>
                  <a:cubicBezTo>
                    <a:pt x="3830" y="0"/>
                    <a:pt x="3621" y="50"/>
                    <a:pt x="3430" y="149"/>
                  </a:cubicBezTo>
                  <a:lnTo>
                    <a:pt x="0" y="1971"/>
                  </a:lnTo>
                  <a:lnTo>
                    <a:pt x="9013" y="6741"/>
                  </a:lnTo>
                  <a:lnTo>
                    <a:pt x="13364" y="4588"/>
                  </a:lnTo>
                  <a:cubicBezTo>
                    <a:pt x="13298" y="4537"/>
                    <a:pt x="13226" y="4492"/>
                    <a:pt x="13151" y="4455"/>
                  </a:cubicBezTo>
                  <a:lnTo>
                    <a:pt x="4638" y="140"/>
                  </a:lnTo>
                  <a:lnTo>
                    <a:pt x="4635" y="140"/>
                  </a:lnTo>
                  <a:cubicBezTo>
                    <a:pt x="4446" y="47"/>
                    <a:pt x="4243" y="0"/>
                    <a:pt x="4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5880;p72">
              <a:extLst>
                <a:ext uri="{FF2B5EF4-FFF2-40B4-BE49-F238E27FC236}">
                  <a16:creationId xmlns:a16="http://schemas.microsoft.com/office/drawing/2014/main" id="{C682F3C0-439F-4457-953D-9399C2F7E0F6}"/>
                </a:ext>
              </a:extLst>
            </p:cNvPr>
            <p:cNvSpPr/>
            <p:nvPr/>
          </p:nvSpPr>
          <p:spPr>
            <a:xfrm>
              <a:off x="5049575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5803" y="5648"/>
                  </a:moveTo>
                  <a:cubicBezTo>
                    <a:pt x="5997" y="5648"/>
                    <a:pt x="6186" y="5748"/>
                    <a:pt x="6291" y="5927"/>
                  </a:cubicBezTo>
                  <a:cubicBezTo>
                    <a:pt x="6450" y="6195"/>
                    <a:pt x="6360" y="6541"/>
                    <a:pt x="6092" y="6701"/>
                  </a:cubicBezTo>
                  <a:lnTo>
                    <a:pt x="3843" y="8016"/>
                  </a:lnTo>
                  <a:lnTo>
                    <a:pt x="3834" y="8023"/>
                  </a:lnTo>
                  <a:lnTo>
                    <a:pt x="3831" y="8026"/>
                  </a:lnTo>
                  <a:lnTo>
                    <a:pt x="3818" y="8029"/>
                  </a:lnTo>
                  <a:cubicBezTo>
                    <a:pt x="3812" y="8032"/>
                    <a:pt x="3806" y="8035"/>
                    <a:pt x="3800" y="8038"/>
                  </a:cubicBezTo>
                  <a:lnTo>
                    <a:pt x="3785" y="8047"/>
                  </a:lnTo>
                  <a:lnTo>
                    <a:pt x="3767" y="8053"/>
                  </a:lnTo>
                  <a:lnTo>
                    <a:pt x="3752" y="8059"/>
                  </a:lnTo>
                  <a:lnTo>
                    <a:pt x="3734" y="8065"/>
                  </a:lnTo>
                  <a:lnTo>
                    <a:pt x="3716" y="8071"/>
                  </a:lnTo>
                  <a:lnTo>
                    <a:pt x="3698" y="8077"/>
                  </a:lnTo>
                  <a:cubicBezTo>
                    <a:pt x="3692" y="8077"/>
                    <a:pt x="3686" y="8080"/>
                    <a:pt x="3680" y="8080"/>
                  </a:cubicBezTo>
                  <a:cubicBezTo>
                    <a:pt x="3671" y="8083"/>
                    <a:pt x="3668" y="8083"/>
                    <a:pt x="3665" y="8083"/>
                  </a:cubicBezTo>
                  <a:lnTo>
                    <a:pt x="3641" y="8089"/>
                  </a:lnTo>
                  <a:lnTo>
                    <a:pt x="3629" y="8089"/>
                  </a:lnTo>
                  <a:cubicBezTo>
                    <a:pt x="3620" y="8089"/>
                    <a:pt x="3611" y="8092"/>
                    <a:pt x="3602" y="8092"/>
                  </a:cubicBezTo>
                  <a:lnTo>
                    <a:pt x="3484" y="8092"/>
                  </a:lnTo>
                  <a:lnTo>
                    <a:pt x="3466" y="8089"/>
                  </a:lnTo>
                  <a:cubicBezTo>
                    <a:pt x="3460" y="8089"/>
                    <a:pt x="3454" y="8086"/>
                    <a:pt x="3448" y="8086"/>
                  </a:cubicBezTo>
                  <a:cubicBezTo>
                    <a:pt x="3442" y="8083"/>
                    <a:pt x="3436" y="8083"/>
                    <a:pt x="3433" y="8080"/>
                  </a:cubicBezTo>
                  <a:lnTo>
                    <a:pt x="3412" y="8077"/>
                  </a:lnTo>
                  <a:cubicBezTo>
                    <a:pt x="3406" y="8077"/>
                    <a:pt x="3403" y="8074"/>
                    <a:pt x="3397" y="8071"/>
                  </a:cubicBezTo>
                  <a:lnTo>
                    <a:pt x="3376" y="8065"/>
                  </a:lnTo>
                  <a:lnTo>
                    <a:pt x="3361" y="8062"/>
                  </a:lnTo>
                  <a:lnTo>
                    <a:pt x="3343" y="8053"/>
                  </a:lnTo>
                  <a:lnTo>
                    <a:pt x="3328" y="8047"/>
                  </a:lnTo>
                  <a:lnTo>
                    <a:pt x="3310" y="8038"/>
                  </a:lnTo>
                  <a:lnTo>
                    <a:pt x="3295" y="8032"/>
                  </a:lnTo>
                  <a:cubicBezTo>
                    <a:pt x="3289" y="8029"/>
                    <a:pt x="3282" y="8026"/>
                    <a:pt x="3276" y="8019"/>
                  </a:cubicBezTo>
                  <a:lnTo>
                    <a:pt x="3261" y="8013"/>
                  </a:lnTo>
                  <a:lnTo>
                    <a:pt x="3246" y="8001"/>
                  </a:lnTo>
                  <a:cubicBezTo>
                    <a:pt x="3240" y="7998"/>
                    <a:pt x="3237" y="7995"/>
                    <a:pt x="3231" y="7992"/>
                  </a:cubicBezTo>
                  <a:lnTo>
                    <a:pt x="3216" y="7980"/>
                  </a:lnTo>
                  <a:cubicBezTo>
                    <a:pt x="3210" y="7977"/>
                    <a:pt x="3207" y="7974"/>
                    <a:pt x="3201" y="7968"/>
                  </a:cubicBezTo>
                  <a:cubicBezTo>
                    <a:pt x="3198" y="7965"/>
                    <a:pt x="3192" y="7962"/>
                    <a:pt x="3186" y="7956"/>
                  </a:cubicBezTo>
                  <a:lnTo>
                    <a:pt x="3174" y="7944"/>
                  </a:lnTo>
                  <a:lnTo>
                    <a:pt x="3159" y="7932"/>
                  </a:lnTo>
                  <a:lnTo>
                    <a:pt x="3147" y="7917"/>
                  </a:lnTo>
                  <a:cubicBezTo>
                    <a:pt x="3141" y="7914"/>
                    <a:pt x="3138" y="7908"/>
                    <a:pt x="3135" y="7905"/>
                  </a:cubicBezTo>
                  <a:lnTo>
                    <a:pt x="3120" y="7890"/>
                  </a:lnTo>
                  <a:lnTo>
                    <a:pt x="3111" y="7875"/>
                  </a:lnTo>
                  <a:cubicBezTo>
                    <a:pt x="3105" y="7869"/>
                    <a:pt x="3102" y="7863"/>
                    <a:pt x="3096" y="7857"/>
                  </a:cubicBezTo>
                  <a:lnTo>
                    <a:pt x="3087" y="7845"/>
                  </a:lnTo>
                  <a:lnTo>
                    <a:pt x="3075" y="7827"/>
                  </a:lnTo>
                  <a:lnTo>
                    <a:pt x="3069" y="7815"/>
                  </a:lnTo>
                  <a:lnTo>
                    <a:pt x="3069" y="7812"/>
                  </a:lnTo>
                  <a:lnTo>
                    <a:pt x="3063" y="7803"/>
                  </a:lnTo>
                  <a:lnTo>
                    <a:pt x="2415" y="6631"/>
                  </a:lnTo>
                  <a:cubicBezTo>
                    <a:pt x="2265" y="6357"/>
                    <a:pt x="2367" y="6014"/>
                    <a:pt x="2641" y="5863"/>
                  </a:cubicBezTo>
                  <a:lnTo>
                    <a:pt x="2635" y="5863"/>
                  </a:lnTo>
                  <a:cubicBezTo>
                    <a:pt x="2722" y="5816"/>
                    <a:pt x="2815" y="5793"/>
                    <a:pt x="2908" y="5793"/>
                  </a:cubicBezTo>
                  <a:cubicBezTo>
                    <a:pt x="3107" y="5793"/>
                    <a:pt x="3300" y="5899"/>
                    <a:pt x="3403" y="6086"/>
                  </a:cubicBezTo>
                  <a:lnTo>
                    <a:pt x="3770" y="6752"/>
                  </a:lnTo>
                  <a:lnTo>
                    <a:pt x="5520" y="5725"/>
                  </a:lnTo>
                  <a:cubicBezTo>
                    <a:pt x="5609" y="5673"/>
                    <a:pt x="5707" y="5648"/>
                    <a:pt x="5803" y="5648"/>
                  </a:cubicBezTo>
                  <a:close/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46" name="Google Shape;270;p41"/>
          <p:cNvCxnSpPr/>
          <p:nvPr/>
        </p:nvCxnSpPr>
        <p:spPr>
          <a:xfrm flipH="1">
            <a:off x="1126455" y="3606229"/>
            <a:ext cx="710314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60"/>
          <p:cNvSpPr/>
          <p:nvPr/>
        </p:nvSpPr>
        <p:spPr>
          <a:xfrm>
            <a:off x="783525" y="1328543"/>
            <a:ext cx="1885933" cy="89108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79" name="Google Shape;879;p60"/>
          <p:cNvSpPr txBox="1"/>
          <p:nvPr/>
        </p:nvSpPr>
        <p:spPr>
          <a:xfrm>
            <a:off x="878458" y="1524936"/>
            <a:ext cx="1696063" cy="28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Pengumpulan</a:t>
            </a:r>
            <a:r>
              <a:rPr lang="es" sz="105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s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Data</a:t>
            </a:r>
            <a:endParaRPr sz="105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905" name="Google Shape;905;p60"/>
          <p:cNvCxnSpPr/>
          <p:nvPr/>
        </p:nvCxnSpPr>
        <p:spPr>
          <a:xfrm>
            <a:off x="1622107" y="1944051"/>
            <a:ext cx="192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9" name="Google Shape;909;p60"/>
          <p:cNvSpPr txBox="1">
            <a:spLocks noGrp="1"/>
          </p:cNvSpPr>
          <p:nvPr>
            <p:ph type="sldNum" idx="12"/>
          </p:nvPr>
        </p:nvSpPr>
        <p:spPr>
          <a:xfrm>
            <a:off x="85486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fld id="{00000000-1234-1234-1234-123412341234}" type="slidenum">
              <a:rPr lang="es"/>
              <a:pPr>
                <a:buSzPts val="1100"/>
              </a:pPr>
              <a:t>7</a:t>
            </a:fld>
            <a:endParaRPr/>
          </a:p>
        </p:txBody>
      </p:sp>
      <p:sp>
        <p:nvSpPr>
          <p:cNvPr id="910" name="Google Shape;910;p60"/>
          <p:cNvSpPr txBox="1">
            <a:spLocks noGrp="1"/>
          </p:cNvSpPr>
          <p:nvPr>
            <p:ph type="title"/>
          </p:nvPr>
        </p:nvSpPr>
        <p:spPr>
          <a:xfrm>
            <a:off x="783525" y="621501"/>
            <a:ext cx="7618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100"/>
            </a:pPr>
            <a:r>
              <a:rPr lang="es" sz="2000"/>
              <a:t>Metode Penelitian</a:t>
            </a:r>
            <a:endParaRPr/>
          </a:p>
        </p:txBody>
      </p:sp>
      <p:sp>
        <p:nvSpPr>
          <p:cNvPr id="52" name="Google Shape;868;p60">
            <a:extLst>
              <a:ext uri="{FF2B5EF4-FFF2-40B4-BE49-F238E27FC236}">
                <a16:creationId xmlns:a16="http://schemas.microsoft.com/office/drawing/2014/main" id="{C528AF65-0D9B-42F3-B58D-550E12A3E2A9}"/>
              </a:ext>
            </a:extLst>
          </p:cNvPr>
          <p:cNvSpPr/>
          <p:nvPr/>
        </p:nvSpPr>
        <p:spPr>
          <a:xfrm>
            <a:off x="3649626" y="1328543"/>
            <a:ext cx="1885933" cy="89108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" name="Google Shape;879;p60">
            <a:extLst>
              <a:ext uri="{FF2B5EF4-FFF2-40B4-BE49-F238E27FC236}">
                <a16:creationId xmlns:a16="http://schemas.microsoft.com/office/drawing/2014/main" id="{EE367CBC-0A51-4D1D-946E-9C3BDB5D429A}"/>
              </a:ext>
            </a:extLst>
          </p:cNvPr>
          <p:cNvSpPr txBox="1"/>
          <p:nvPr/>
        </p:nvSpPr>
        <p:spPr>
          <a:xfrm>
            <a:off x="3744560" y="1394626"/>
            <a:ext cx="1696063" cy="28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Analisa Kebutuhan Sistem</a:t>
            </a:r>
            <a:endParaRPr sz="105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54" name="Google Shape;905;p60">
            <a:extLst>
              <a:ext uri="{FF2B5EF4-FFF2-40B4-BE49-F238E27FC236}">
                <a16:creationId xmlns:a16="http://schemas.microsoft.com/office/drawing/2014/main" id="{13598245-49F9-443F-A491-33529BDB3F72}"/>
              </a:ext>
            </a:extLst>
          </p:cNvPr>
          <p:cNvCxnSpPr/>
          <p:nvPr/>
        </p:nvCxnSpPr>
        <p:spPr>
          <a:xfrm>
            <a:off x="4488209" y="1944051"/>
            <a:ext cx="192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868;p60">
            <a:extLst>
              <a:ext uri="{FF2B5EF4-FFF2-40B4-BE49-F238E27FC236}">
                <a16:creationId xmlns:a16="http://schemas.microsoft.com/office/drawing/2014/main" id="{61B8233D-26CF-4F14-8936-15FAD5807DA4}"/>
              </a:ext>
            </a:extLst>
          </p:cNvPr>
          <p:cNvSpPr/>
          <p:nvPr/>
        </p:nvSpPr>
        <p:spPr>
          <a:xfrm>
            <a:off x="6482848" y="1328543"/>
            <a:ext cx="1885933" cy="89108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9" name="Google Shape;879;p60">
            <a:extLst>
              <a:ext uri="{FF2B5EF4-FFF2-40B4-BE49-F238E27FC236}">
                <a16:creationId xmlns:a16="http://schemas.microsoft.com/office/drawing/2014/main" id="{9D414FBC-14EB-4B40-8C48-8ABB7B9B6413}"/>
              </a:ext>
            </a:extLst>
          </p:cNvPr>
          <p:cNvSpPr txBox="1"/>
          <p:nvPr/>
        </p:nvSpPr>
        <p:spPr>
          <a:xfrm>
            <a:off x="6569480" y="1394626"/>
            <a:ext cx="1696063" cy="28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Perancangan Desain Sistem</a:t>
            </a:r>
            <a:endParaRPr sz="105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0" name="Google Shape;905;p60">
            <a:extLst>
              <a:ext uri="{FF2B5EF4-FFF2-40B4-BE49-F238E27FC236}">
                <a16:creationId xmlns:a16="http://schemas.microsoft.com/office/drawing/2014/main" id="{207F4555-DD35-4EA6-83F3-993D3F69E1C1}"/>
              </a:ext>
            </a:extLst>
          </p:cNvPr>
          <p:cNvCxnSpPr/>
          <p:nvPr/>
        </p:nvCxnSpPr>
        <p:spPr>
          <a:xfrm>
            <a:off x="7321430" y="1944051"/>
            <a:ext cx="192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868;p60">
            <a:extLst>
              <a:ext uri="{FF2B5EF4-FFF2-40B4-BE49-F238E27FC236}">
                <a16:creationId xmlns:a16="http://schemas.microsoft.com/office/drawing/2014/main" id="{1B280E62-B1AE-4E35-AA23-723CF0326153}"/>
              </a:ext>
            </a:extLst>
          </p:cNvPr>
          <p:cNvSpPr/>
          <p:nvPr/>
        </p:nvSpPr>
        <p:spPr>
          <a:xfrm>
            <a:off x="6482848" y="3405608"/>
            <a:ext cx="1885933" cy="89108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2" name="Google Shape;879;p60">
            <a:extLst>
              <a:ext uri="{FF2B5EF4-FFF2-40B4-BE49-F238E27FC236}">
                <a16:creationId xmlns:a16="http://schemas.microsoft.com/office/drawing/2014/main" id="{49A08A18-7D3C-484A-B8E9-ADB6C175CD2D}"/>
              </a:ext>
            </a:extLst>
          </p:cNvPr>
          <p:cNvSpPr txBox="1"/>
          <p:nvPr/>
        </p:nvSpPr>
        <p:spPr>
          <a:xfrm>
            <a:off x="6577781" y="3602001"/>
            <a:ext cx="1696063" cy="28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Pembuatan Sistem</a:t>
            </a:r>
            <a:endParaRPr sz="105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3" name="Google Shape;905;p60">
            <a:extLst>
              <a:ext uri="{FF2B5EF4-FFF2-40B4-BE49-F238E27FC236}">
                <a16:creationId xmlns:a16="http://schemas.microsoft.com/office/drawing/2014/main" id="{A496929F-C4E1-4FB8-B7EE-7241474D5204}"/>
              </a:ext>
            </a:extLst>
          </p:cNvPr>
          <p:cNvCxnSpPr/>
          <p:nvPr/>
        </p:nvCxnSpPr>
        <p:spPr>
          <a:xfrm>
            <a:off x="7321430" y="4021116"/>
            <a:ext cx="192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868;p60">
            <a:extLst>
              <a:ext uri="{FF2B5EF4-FFF2-40B4-BE49-F238E27FC236}">
                <a16:creationId xmlns:a16="http://schemas.microsoft.com/office/drawing/2014/main" id="{0FF2BD30-3156-4036-A39D-7D9BAF15D423}"/>
              </a:ext>
            </a:extLst>
          </p:cNvPr>
          <p:cNvSpPr/>
          <p:nvPr/>
        </p:nvSpPr>
        <p:spPr>
          <a:xfrm>
            <a:off x="3649626" y="3405608"/>
            <a:ext cx="1885933" cy="89108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5" name="Google Shape;879;p60">
            <a:extLst>
              <a:ext uri="{FF2B5EF4-FFF2-40B4-BE49-F238E27FC236}">
                <a16:creationId xmlns:a16="http://schemas.microsoft.com/office/drawing/2014/main" id="{84F1F125-8150-44CA-9AE1-DF17E4DB763B}"/>
              </a:ext>
            </a:extLst>
          </p:cNvPr>
          <p:cNvSpPr txBox="1"/>
          <p:nvPr/>
        </p:nvSpPr>
        <p:spPr>
          <a:xfrm>
            <a:off x="3744560" y="3602001"/>
            <a:ext cx="1696063" cy="28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Pengujian Sistem</a:t>
            </a:r>
            <a:endParaRPr sz="105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6" name="Google Shape;905;p60">
            <a:extLst>
              <a:ext uri="{FF2B5EF4-FFF2-40B4-BE49-F238E27FC236}">
                <a16:creationId xmlns:a16="http://schemas.microsoft.com/office/drawing/2014/main" id="{FD724E34-B03D-4458-A22B-A965F55FF8D0}"/>
              </a:ext>
            </a:extLst>
          </p:cNvPr>
          <p:cNvCxnSpPr/>
          <p:nvPr/>
        </p:nvCxnSpPr>
        <p:spPr>
          <a:xfrm>
            <a:off x="4488209" y="4021116"/>
            <a:ext cx="192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868;p60">
            <a:extLst>
              <a:ext uri="{FF2B5EF4-FFF2-40B4-BE49-F238E27FC236}">
                <a16:creationId xmlns:a16="http://schemas.microsoft.com/office/drawing/2014/main" id="{4B466075-E17E-4F67-8D77-41417C54EC3C}"/>
              </a:ext>
            </a:extLst>
          </p:cNvPr>
          <p:cNvSpPr/>
          <p:nvPr/>
        </p:nvSpPr>
        <p:spPr>
          <a:xfrm>
            <a:off x="783525" y="3405608"/>
            <a:ext cx="1885933" cy="89108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8" name="Google Shape;879;p60">
            <a:extLst>
              <a:ext uri="{FF2B5EF4-FFF2-40B4-BE49-F238E27FC236}">
                <a16:creationId xmlns:a16="http://schemas.microsoft.com/office/drawing/2014/main" id="{ABFF5FD8-AB5B-48A1-B2B4-6009EA38CE1D}"/>
              </a:ext>
            </a:extLst>
          </p:cNvPr>
          <p:cNvSpPr txBox="1"/>
          <p:nvPr/>
        </p:nvSpPr>
        <p:spPr>
          <a:xfrm>
            <a:off x="878458" y="3602001"/>
            <a:ext cx="1696063" cy="28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Penulisan Laporan</a:t>
            </a:r>
            <a:endParaRPr sz="105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9" name="Google Shape;905;p60">
            <a:extLst>
              <a:ext uri="{FF2B5EF4-FFF2-40B4-BE49-F238E27FC236}">
                <a16:creationId xmlns:a16="http://schemas.microsoft.com/office/drawing/2014/main" id="{8FEC4E01-4482-485B-B607-2D76632FCB17}"/>
              </a:ext>
            </a:extLst>
          </p:cNvPr>
          <p:cNvCxnSpPr/>
          <p:nvPr/>
        </p:nvCxnSpPr>
        <p:spPr>
          <a:xfrm>
            <a:off x="1622107" y="4021116"/>
            <a:ext cx="192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Arrow: Right 1">
            <a:extLst>
              <a:ext uri="{FF2B5EF4-FFF2-40B4-BE49-F238E27FC236}">
                <a16:creationId xmlns:a16="http://schemas.microsoft.com/office/drawing/2014/main" id="{973F7E3A-9E76-4E8A-869D-A8F7DDAA7A03}"/>
              </a:ext>
            </a:extLst>
          </p:cNvPr>
          <p:cNvSpPr/>
          <p:nvPr/>
        </p:nvSpPr>
        <p:spPr>
          <a:xfrm>
            <a:off x="2948531" y="1589922"/>
            <a:ext cx="464574" cy="3853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789EB03B-2DF4-4F49-8F0F-D8511C99AD19}"/>
              </a:ext>
            </a:extLst>
          </p:cNvPr>
          <p:cNvSpPr/>
          <p:nvPr/>
        </p:nvSpPr>
        <p:spPr>
          <a:xfrm>
            <a:off x="5742671" y="1589922"/>
            <a:ext cx="464574" cy="3853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E4756734-242D-459A-93A1-1833DE313E70}"/>
              </a:ext>
            </a:extLst>
          </p:cNvPr>
          <p:cNvSpPr/>
          <p:nvPr/>
        </p:nvSpPr>
        <p:spPr>
          <a:xfrm rot="5400000">
            <a:off x="7185143" y="2674994"/>
            <a:ext cx="464574" cy="3853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CC4E0B5B-D06D-4AD7-841D-5F358E9FCC6D}"/>
              </a:ext>
            </a:extLst>
          </p:cNvPr>
          <p:cNvSpPr/>
          <p:nvPr/>
        </p:nvSpPr>
        <p:spPr>
          <a:xfrm rot="10800000">
            <a:off x="5738519" y="3696393"/>
            <a:ext cx="464574" cy="3853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BC7C1EA4-07C0-4646-9F6A-08B6963B852E}"/>
              </a:ext>
            </a:extLst>
          </p:cNvPr>
          <p:cNvSpPr/>
          <p:nvPr/>
        </p:nvSpPr>
        <p:spPr>
          <a:xfrm rot="10800000">
            <a:off x="2948531" y="3658471"/>
            <a:ext cx="464574" cy="3853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5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554750" y="1464590"/>
            <a:ext cx="2920800" cy="5353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/>
              <a:t>Data F</a:t>
            </a:r>
            <a:r>
              <a:rPr lang="en-US" sz="2800" b="1"/>
              <a:t>l</a:t>
            </a:r>
            <a:r>
              <a:rPr lang="es" sz="2800" b="1"/>
              <a:t>ow D</a:t>
            </a:r>
            <a:r>
              <a:rPr lang="en-US" sz="2800" b="1"/>
              <a:t>i</a:t>
            </a:r>
            <a:r>
              <a:rPr lang="es" sz="2800" b="1"/>
              <a:t>agram Level 0</a:t>
            </a:r>
            <a:endParaRPr sz="6000" b="1"/>
          </a:p>
        </p:txBody>
      </p:sp>
      <p:sp>
        <p:nvSpPr>
          <p:cNvPr id="216" name="Google Shape;216;p3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cxnSp>
        <p:nvCxnSpPr>
          <p:cNvPr id="217" name="Google Shape;217;p34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6F08DC6-68D6-4984-A4ED-890EFB2FD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953" y="86683"/>
            <a:ext cx="4221132" cy="49701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554750" y="1464590"/>
            <a:ext cx="2920800" cy="5353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/>
              <a:t>Konseptual Basis Data</a:t>
            </a:r>
            <a:endParaRPr sz="6000" b="1"/>
          </a:p>
        </p:txBody>
      </p:sp>
      <p:sp>
        <p:nvSpPr>
          <p:cNvPr id="216" name="Google Shape;216;p3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  <p:cxnSp>
        <p:nvCxnSpPr>
          <p:cNvPr id="217" name="Google Shape;217;p34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194C2B9-6D77-4130-BCE8-08DA64513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173" y="162732"/>
            <a:ext cx="3299097" cy="48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1126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FABFF"/>
      </a:accent1>
      <a:accent2>
        <a:srgbClr val="BAD1FD"/>
      </a:accent2>
      <a:accent3>
        <a:srgbClr val="114AB6"/>
      </a:accent3>
      <a:accent4>
        <a:srgbClr val="22478D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361</Words>
  <Application>Microsoft Office PowerPoint</Application>
  <PresentationFormat>On-screen Show (16:9)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Ubuntu</vt:lpstr>
      <vt:lpstr>Bodoni</vt:lpstr>
      <vt:lpstr>Arial</vt:lpstr>
      <vt:lpstr>Wingdings</vt:lpstr>
      <vt:lpstr>Arvo</vt:lpstr>
      <vt:lpstr>Ubuntu Light</vt:lpstr>
      <vt:lpstr>Minimal Charm</vt:lpstr>
      <vt:lpstr>Sistem Informasi Pengelolaan Jasa Perbaikan Alat Elektronik Pada Oneya Solutions Berbasis Website</vt:lpstr>
      <vt:lpstr>Latar Belakang</vt:lpstr>
      <vt:lpstr>Rumusan Masalah</vt:lpstr>
      <vt:lpstr>Tujuan Penelitian</vt:lpstr>
      <vt:lpstr>Manfaat Penelitian</vt:lpstr>
      <vt:lpstr>Ruang Lingkup Penelitian</vt:lpstr>
      <vt:lpstr>Metode Penelitian</vt:lpstr>
      <vt:lpstr>Data Flow Diagram Level 0</vt:lpstr>
      <vt:lpstr>Konseptual Basis Data</vt:lpstr>
      <vt:lpstr>PowerPoint Presentation</vt:lpstr>
      <vt:lpstr>Kesimpulan</vt:lpstr>
      <vt:lpstr>Terimakasih!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Pengelolaan Jasa Perbaikan Alat Elektronik Pada Oneya Solutions Berbasis Website</dc:title>
  <cp:lastModifiedBy>Tidak Tau</cp:lastModifiedBy>
  <cp:revision>68</cp:revision>
  <dcterms:modified xsi:type="dcterms:W3CDTF">2021-06-07T06:42:11Z</dcterms:modified>
</cp:coreProperties>
</file>